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660" r:id="rId2"/>
    <p:sldId id="696" r:id="rId3"/>
    <p:sldId id="699" r:id="rId4"/>
    <p:sldId id="700" r:id="rId5"/>
  </p:sldIdLst>
  <p:sldSz cx="12192000" cy="6858000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DEBED4F-8530-4236-A449-5A4202375A12}">
          <p14:sldIdLst>
            <p14:sldId id="660"/>
            <p14:sldId id="696"/>
            <p14:sldId id="699"/>
            <p14:sldId id="7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478" userDrawn="1">
          <p15:clr>
            <a:srgbClr val="A4A3A4"/>
          </p15:clr>
        </p15:guide>
        <p15:guide id="2" pos="5292" userDrawn="1">
          <p15:clr>
            <a:srgbClr val="A4A3A4"/>
          </p15:clr>
        </p15:guide>
        <p15:guide id="3" pos="549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  <a:srgbClr val="F2F2F2"/>
    <a:srgbClr val="C3E9D2"/>
    <a:srgbClr val="BFBFBF"/>
    <a:srgbClr val="FEDA02"/>
    <a:srgbClr val="FEEC80"/>
    <a:srgbClr val="FFF4B3"/>
    <a:srgbClr val="FFEB00"/>
    <a:srgbClr val="FFC9C5"/>
    <a:srgbClr val="FFE4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72" autoAdjust="0"/>
    <p:restoredTop sz="96305" autoAdjust="0"/>
  </p:normalViewPr>
  <p:slideViewPr>
    <p:cSldViewPr snapToGrid="0" snapToObjects="1">
      <p:cViewPr varScale="1">
        <p:scale>
          <a:sx n="70" d="100"/>
          <a:sy n="70" d="100"/>
        </p:scale>
        <p:origin x="90" y="888"/>
      </p:cViewPr>
      <p:guideLst>
        <p:guide orient="horz" pos="2478"/>
        <p:guide pos="5292"/>
        <p:guide pos="54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notesViewPr>
    <p:cSldViewPr snapToGrid="0" snapToObjects="1" showGuides="1">
      <p:cViewPr varScale="1">
        <p:scale>
          <a:sx n="78" d="100"/>
          <a:sy n="78" d="100"/>
        </p:scale>
        <p:origin x="397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8645" y="2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9907B-2105-4AFD-A916-33BB679335AF}" type="datetimeFigureOut">
              <a:rPr lang="ru-RU" smtClean="0"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5BEDC-C927-44FA-9989-E2FF0CC411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9687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2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23912-14FC-9B45-B2C9-28A671C57350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4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67263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C0883-0DBB-4A45-B9EC-4D5F3A927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4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0883-0DBB-4A45-B9EC-4D5F3A9277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99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altLang="ru-RU" sz="10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Примечание:</a:t>
            </a:r>
          </a:p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000" dirty="0" smtClean="0">
                <a:solidFill>
                  <a:schemeClr val="tx1"/>
                </a:solidFill>
                <a:latin typeface="+mj-lt"/>
              </a:rPr>
              <a:t>Слайд заполняет</a:t>
            </a:r>
            <a:r>
              <a:rPr lang="ru-RU" sz="1000" baseline="0" dirty="0" smtClean="0">
                <a:solidFill>
                  <a:schemeClr val="tx1"/>
                </a:solidFill>
                <a:latin typeface="+mj-lt"/>
              </a:rPr>
              <a:t> сотрудник КП. </a:t>
            </a:r>
          </a:p>
          <a:p>
            <a:pPr algn="just">
              <a:defRPr/>
            </a:pPr>
            <a:endParaRPr lang="ru-RU" altLang="ru-RU" sz="10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ru-RU" altLang="ru-RU" sz="10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1. Презентация формируется из слайдов основной части (для всех видов кредитования), слайдов Приложения № 1 и дополняется слайдами из Приложений №</a:t>
            </a:r>
            <a:r>
              <a:rPr lang="en-US" altLang="ru-RU" sz="10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ru-RU" altLang="ru-RU" sz="10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2-9 в зависимости от продукта.</a:t>
            </a:r>
          </a:p>
          <a:p>
            <a:endParaRPr lang="ru-RU" sz="1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0883-0DBB-4A45-B9EC-4D5F3A9277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95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rPr>
              <a:t>Примечание:</a:t>
            </a:r>
          </a:p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Слайд заполняет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сотрудник КП. </a:t>
            </a:r>
          </a:p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 algn="just">
              <a:buAutoNum type="arabicPeriod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Перечень предпосылок,</a:t>
            </a:r>
            <a:r>
              <a:rPr lang="ru-RU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указанных на слайде, является рекомендуемым.</a:t>
            </a:r>
          </a:p>
          <a:p>
            <a:pPr marL="228600" indent="-228600" algn="just">
              <a:buAutoNum type="arabicPeriod"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Arial" charset="0"/>
                <a:ea typeface="Arial Unicode MS" pitchFamily="34" charset="-128"/>
                <a:cs typeface="Arial Unicode MS" pitchFamily="34" charset="-128"/>
              </a:rPr>
              <a:t>На слайде приводится  релевантная информация, например, темпы роста (если рост планируется).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0883-0DBB-4A45-B9EC-4D5F3A9277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48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 с картинкой на фоне">
    <p:bg>
      <p:bgPr>
        <a:gradFill>
          <a:gsLst>
            <a:gs pos="95000">
              <a:schemeClr val="accent2">
                <a:alpha val="70000"/>
              </a:schemeClr>
            </a:gs>
            <a:gs pos="5000">
              <a:schemeClr val="accent6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9"/>
          <p:cNvSpPr>
            <a:spLocks noGrp="1"/>
          </p:cNvSpPr>
          <p:nvPr>
            <p:ph type="title" hasCustomPrompt="1"/>
          </p:nvPr>
        </p:nvSpPr>
        <p:spPr>
          <a:xfrm>
            <a:off x="587375" y="1721704"/>
            <a:ext cx="10822030" cy="1926720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4400" b="0" i="0" cap="none" baseline="0">
                <a:solidFill>
                  <a:schemeClr val="bg1"/>
                </a:solidFill>
                <a:latin typeface="+mj-lt"/>
                <a:ea typeface="Calibri Light" charset="0"/>
                <a:cs typeface="Calibri Light" charset="0"/>
              </a:defRPr>
            </a:lvl1pPr>
          </a:lstStyle>
          <a:p>
            <a:r>
              <a:rPr lang="ru-RU" dirty="0" smtClean="0"/>
              <a:t>Об утверждении условий кредитования / внесения изменений условия кредитования ООО «Заемщик»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005384" y="4010878"/>
            <a:ext cx="5404021" cy="3304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600" b="0" i="0" kern="1200" cap="none" baseline="0">
                <a:solidFill>
                  <a:schemeClr val="bg1"/>
                </a:solidFill>
                <a:latin typeface="+mj-lt"/>
                <a:ea typeface="Calibri" charset="0"/>
                <a:cs typeface="Calibri" charset="0"/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2pPr>
          </a:lstStyle>
          <a:p>
            <a:pPr lvl="0"/>
            <a:r>
              <a:rPr lang="ru-RU" dirty="0" smtClean="0"/>
              <a:t>Полное наименование ТБ</a:t>
            </a:r>
          </a:p>
        </p:txBody>
      </p:sp>
      <p:sp>
        <p:nvSpPr>
          <p:cNvPr id="8" name="Shape"/>
          <p:cNvSpPr/>
          <p:nvPr userDrawn="1"/>
        </p:nvSpPr>
        <p:spPr>
          <a:xfrm>
            <a:off x="695326" y="692150"/>
            <a:ext cx="1990513" cy="374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36" y="0"/>
                </a:moveTo>
                <a:lnTo>
                  <a:pt x="1286" y="5042"/>
                </a:lnTo>
                <a:lnTo>
                  <a:pt x="551" y="2798"/>
                </a:lnTo>
                <a:cubicBezTo>
                  <a:pt x="499" y="3104"/>
                  <a:pt x="449" y="3428"/>
                  <a:pt x="403" y="3762"/>
                </a:cubicBezTo>
                <a:cubicBezTo>
                  <a:pt x="403" y="3762"/>
                  <a:pt x="1286" y="6458"/>
                  <a:pt x="1286" y="6458"/>
                </a:cubicBezTo>
                <a:lnTo>
                  <a:pt x="3183" y="659"/>
                </a:lnTo>
                <a:cubicBezTo>
                  <a:pt x="3104" y="413"/>
                  <a:pt x="3022" y="191"/>
                  <a:pt x="2936" y="0"/>
                </a:cubicBezTo>
                <a:close/>
                <a:moveTo>
                  <a:pt x="3397" y="1421"/>
                </a:moveTo>
                <a:lnTo>
                  <a:pt x="1286" y="7874"/>
                </a:lnTo>
                <a:lnTo>
                  <a:pt x="277" y="4790"/>
                </a:lnTo>
                <a:cubicBezTo>
                  <a:pt x="239" y="5144"/>
                  <a:pt x="205" y="5514"/>
                  <a:pt x="174" y="5891"/>
                </a:cubicBezTo>
                <a:lnTo>
                  <a:pt x="1286" y="9285"/>
                </a:lnTo>
                <a:cubicBezTo>
                  <a:pt x="1286" y="9285"/>
                  <a:pt x="3583" y="2264"/>
                  <a:pt x="3583" y="2264"/>
                </a:cubicBezTo>
                <a:cubicBezTo>
                  <a:pt x="3524" y="1964"/>
                  <a:pt x="3462" y="1684"/>
                  <a:pt x="3397" y="1421"/>
                </a:cubicBezTo>
                <a:close/>
                <a:moveTo>
                  <a:pt x="6427" y="2793"/>
                </a:moveTo>
                <a:cubicBezTo>
                  <a:pt x="5648" y="2793"/>
                  <a:pt x="5344" y="5127"/>
                  <a:pt x="5344" y="8979"/>
                </a:cubicBezTo>
                <a:cubicBezTo>
                  <a:pt x="5344" y="12999"/>
                  <a:pt x="5724" y="14870"/>
                  <a:pt x="6383" y="14870"/>
                </a:cubicBezTo>
                <a:cubicBezTo>
                  <a:pt x="6662" y="14870"/>
                  <a:pt x="6932" y="14483"/>
                  <a:pt x="7133" y="13799"/>
                </a:cubicBezTo>
                <a:lnTo>
                  <a:pt x="7064" y="13101"/>
                </a:lnTo>
                <a:cubicBezTo>
                  <a:pt x="6932" y="13451"/>
                  <a:pt x="6772" y="13784"/>
                  <a:pt x="6514" y="13784"/>
                </a:cubicBezTo>
                <a:cubicBezTo>
                  <a:pt x="5971" y="13784"/>
                  <a:pt x="5856" y="11550"/>
                  <a:pt x="5856" y="8548"/>
                </a:cubicBezTo>
                <a:cubicBezTo>
                  <a:pt x="5856" y="5396"/>
                  <a:pt x="5975" y="3559"/>
                  <a:pt x="6442" y="3559"/>
                </a:cubicBezTo>
                <a:cubicBezTo>
                  <a:pt x="6741" y="3559"/>
                  <a:pt x="6837" y="4161"/>
                  <a:pt x="6888" y="5028"/>
                </a:cubicBezTo>
                <a:lnTo>
                  <a:pt x="6926" y="5760"/>
                </a:lnTo>
                <a:lnTo>
                  <a:pt x="7066" y="5760"/>
                </a:lnTo>
                <a:cubicBezTo>
                  <a:pt x="7060" y="4976"/>
                  <a:pt x="7060" y="4110"/>
                  <a:pt x="7066" y="3326"/>
                </a:cubicBezTo>
                <a:cubicBezTo>
                  <a:pt x="7004" y="3193"/>
                  <a:pt x="6772" y="2793"/>
                  <a:pt x="6427" y="2793"/>
                </a:cubicBezTo>
                <a:close/>
                <a:moveTo>
                  <a:pt x="7330" y="2992"/>
                </a:moveTo>
                <a:lnTo>
                  <a:pt x="7330" y="3360"/>
                </a:lnTo>
                <a:cubicBezTo>
                  <a:pt x="7440" y="3493"/>
                  <a:pt x="7456" y="3662"/>
                  <a:pt x="7456" y="4296"/>
                </a:cubicBezTo>
                <a:lnTo>
                  <a:pt x="7456" y="13367"/>
                </a:lnTo>
                <a:cubicBezTo>
                  <a:pt x="7456" y="14001"/>
                  <a:pt x="7440" y="14170"/>
                  <a:pt x="7330" y="14303"/>
                </a:cubicBezTo>
                <a:lnTo>
                  <a:pt x="7330" y="14667"/>
                </a:lnTo>
                <a:lnTo>
                  <a:pt x="8210" y="14667"/>
                </a:lnTo>
                <a:cubicBezTo>
                  <a:pt x="8747" y="14667"/>
                  <a:pt x="9079" y="13899"/>
                  <a:pt x="9079" y="10764"/>
                </a:cubicBezTo>
                <a:cubicBezTo>
                  <a:pt x="9079" y="7545"/>
                  <a:pt x="8652" y="7181"/>
                  <a:pt x="8049" y="7181"/>
                </a:cubicBezTo>
                <a:lnTo>
                  <a:pt x="7927" y="7181"/>
                </a:lnTo>
                <a:lnTo>
                  <a:pt x="7927" y="4412"/>
                </a:lnTo>
                <a:cubicBezTo>
                  <a:pt x="7927" y="3912"/>
                  <a:pt x="7946" y="3728"/>
                  <a:pt x="8084" y="3728"/>
                </a:cubicBezTo>
                <a:cubicBezTo>
                  <a:pt x="8084" y="3728"/>
                  <a:pt x="8385" y="3728"/>
                  <a:pt x="8385" y="3728"/>
                </a:cubicBezTo>
                <a:cubicBezTo>
                  <a:pt x="8671" y="3728"/>
                  <a:pt x="8749" y="3842"/>
                  <a:pt x="8818" y="5042"/>
                </a:cubicBezTo>
                <a:lnTo>
                  <a:pt x="8847" y="5527"/>
                </a:lnTo>
                <a:lnTo>
                  <a:pt x="8966" y="5527"/>
                </a:lnTo>
                <a:cubicBezTo>
                  <a:pt x="8960" y="4677"/>
                  <a:pt x="8960" y="3842"/>
                  <a:pt x="8966" y="2992"/>
                </a:cubicBezTo>
                <a:lnTo>
                  <a:pt x="7330" y="2992"/>
                </a:lnTo>
                <a:close/>
                <a:moveTo>
                  <a:pt x="9327" y="2992"/>
                </a:moveTo>
                <a:lnTo>
                  <a:pt x="9327" y="3360"/>
                </a:lnTo>
                <a:cubicBezTo>
                  <a:pt x="9437" y="3493"/>
                  <a:pt x="9453" y="3662"/>
                  <a:pt x="9453" y="4296"/>
                </a:cubicBezTo>
                <a:lnTo>
                  <a:pt x="9453" y="13367"/>
                </a:lnTo>
                <a:cubicBezTo>
                  <a:pt x="9453" y="14001"/>
                  <a:pt x="9437" y="14170"/>
                  <a:pt x="9327" y="14303"/>
                </a:cubicBezTo>
                <a:lnTo>
                  <a:pt x="9327" y="14667"/>
                </a:lnTo>
                <a:lnTo>
                  <a:pt x="10909" y="14667"/>
                </a:lnTo>
                <a:cubicBezTo>
                  <a:pt x="10903" y="13766"/>
                  <a:pt x="10903" y="12852"/>
                  <a:pt x="10909" y="11952"/>
                </a:cubicBezTo>
                <a:lnTo>
                  <a:pt x="10771" y="11952"/>
                </a:lnTo>
                <a:lnTo>
                  <a:pt x="10752" y="12383"/>
                </a:lnTo>
                <a:cubicBezTo>
                  <a:pt x="10689" y="13834"/>
                  <a:pt x="10614" y="13935"/>
                  <a:pt x="10329" y="13935"/>
                </a:cubicBezTo>
                <a:lnTo>
                  <a:pt x="10266" y="13935"/>
                </a:lnTo>
                <a:cubicBezTo>
                  <a:pt x="9977" y="13935"/>
                  <a:pt x="9924" y="13699"/>
                  <a:pt x="9924" y="12999"/>
                </a:cubicBezTo>
                <a:lnTo>
                  <a:pt x="9924" y="8645"/>
                </a:lnTo>
                <a:lnTo>
                  <a:pt x="10216" y="8645"/>
                </a:lnTo>
                <a:cubicBezTo>
                  <a:pt x="10338" y="8645"/>
                  <a:pt x="10529" y="8715"/>
                  <a:pt x="10604" y="8999"/>
                </a:cubicBezTo>
                <a:lnTo>
                  <a:pt x="10604" y="7530"/>
                </a:lnTo>
                <a:cubicBezTo>
                  <a:pt x="10529" y="7813"/>
                  <a:pt x="10338" y="7879"/>
                  <a:pt x="10216" y="7879"/>
                </a:cubicBezTo>
                <a:lnTo>
                  <a:pt x="9924" y="7879"/>
                </a:lnTo>
                <a:lnTo>
                  <a:pt x="9924" y="4262"/>
                </a:lnTo>
                <a:cubicBezTo>
                  <a:pt x="9924" y="3862"/>
                  <a:pt x="9939" y="3728"/>
                  <a:pt x="10033" y="3728"/>
                </a:cubicBezTo>
                <a:cubicBezTo>
                  <a:pt x="10033" y="3728"/>
                  <a:pt x="10279" y="3728"/>
                  <a:pt x="10279" y="3728"/>
                </a:cubicBezTo>
                <a:cubicBezTo>
                  <a:pt x="10564" y="3728"/>
                  <a:pt x="10642" y="3842"/>
                  <a:pt x="10711" y="5042"/>
                </a:cubicBezTo>
                <a:lnTo>
                  <a:pt x="10739" y="5527"/>
                </a:lnTo>
                <a:lnTo>
                  <a:pt x="10859" y="5527"/>
                </a:lnTo>
                <a:cubicBezTo>
                  <a:pt x="10853" y="4677"/>
                  <a:pt x="10853" y="3842"/>
                  <a:pt x="10859" y="2992"/>
                </a:cubicBezTo>
                <a:lnTo>
                  <a:pt x="9327" y="2992"/>
                </a:lnTo>
                <a:close/>
                <a:moveTo>
                  <a:pt x="11192" y="2992"/>
                </a:moveTo>
                <a:lnTo>
                  <a:pt x="11192" y="3360"/>
                </a:lnTo>
                <a:cubicBezTo>
                  <a:pt x="11302" y="3493"/>
                  <a:pt x="11317" y="3662"/>
                  <a:pt x="11317" y="4296"/>
                </a:cubicBezTo>
                <a:lnTo>
                  <a:pt x="11317" y="13367"/>
                </a:lnTo>
                <a:cubicBezTo>
                  <a:pt x="11317" y="14001"/>
                  <a:pt x="11302" y="14170"/>
                  <a:pt x="11192" y="14303"/>
                </a:cubicBezTo>
                <a:lnTo>
                  <a:pt x="11192" y="14667"/>
                </a:lnTo>
                <a:cubicBezTo>
                  <a:pt x="11192" y="14667"/>
                  <a:pt x="11914" y="14667"/>
                  <a:pt x="11914" y="14667"/>
                </a:cubicBezTo>
                <a:lnTo>
                  <a:pt x="11914" y="14303"/>
                </a:lnTo>
                <a:cubicBezTo>
                  <a:pt x="11804" y="14170"/>
                  <a:pt x="11788" y="14001"/>
                  <a:pt x="11788" y="13367"/>
                </a:cubicBezTo>
                <a:lnTo>
                  <a:pt x="11788" y="10046"/>
                </a:lnTo>
                <a:lnTo>
                  <a:pt x="12008" y="10046"/>
                </a:lnTo>
                <a:cubicBezTo>
                  <a:pt x="12538" y="10046"/>
                  <a:pt x="12865" y="9199"/>
                  <a:pt x="12865" y="6347"/>
                </a:cubicBezTo>
                <a:cubicBezTo>
                  <a:pt x="12865" y="3545"/>
                  <a:pt x="12538" y="2992"/>
                  <a:pt x="12102" y="2992"/>
                </a:cubicBezTo>
                <a:lnTo>
                  <a:pt x="11192" y="2992"/>
                </a:lnTo>
                <a:close/>
                <a:moveTo>
                  <a:pt x="13063" y="2992"/>
                </a:moveTo>
                <a:lnTo>
                  <a:pt x="13063" y="3360"/>
                </a:lnTo>
                <a:cubicBezTo>
                  <a:pt x="13172" y="3493"/>
                  <a:pt x="13188" y="3662"/>
                  <a:pt x="13188" y="4296"/>
                </a:cubicBezTo>
                <a:lnTo>
                  <a:pt x="13188" y="13367"/>
                </a:lnTo>
                <a:cubicBezTo>
                  <a:pt x="13188" y="14001"/>
                  <a:pt x="13172" y="14170"/>
                  <a:pt x="13063" y="14303"/>
                </a:cubicBezTo>
                <a:lnTo>
                  <a:pt x="13063" y="14667"/>
                </a:lnTo>
                <a:lnTo>
                  <a:pt x="13941" y="14667"/>
                </a:lnTo>
                <a:cubicBezTo>
                  <a:pt x="14478" y="14667"/>
                  <a:pt x="14811" y="13899"/>
                  <a:pt x="14811" y="10764"/>
                </a:cubicBezTo>
                <a:cubicBezTo>
                  <a:pt x="14811" y="7545"/>
                  <a:pt x="14384" y="7181"/>
                  <a:pt x="13782" y="7181"/>
                </a:cubicBezTo>
                <a:lnTo>
                  <a:pt x="13658" y="7181"/>
                </a:lnTo>
                <a:lnTo>
                  <a:pt x="13658" y="4412"/>
                </a:lnTo>
                <a:cubicBezTo>
                  <a:pt x="13658" y="3912"/>
                  <a:pt x="13677" y="3728"/>
                  <a:pt x="13815" y="3728"/>
                </a:cubicBezTo>
                <a:cubicBezTo>
                  <a:pt x="13815" y="3728"/>
                  <a:pt x="14117" y="3728"/>
                  <a:pt x="14117" y="3728"/>
                </a:cubicBezTo>
                <a:cubicBezTo>
                  <a:pt x="14403" y="3728"/>
                  <a:pt x="14481" y="3842"/>
                  <a:pt x="14550" y="5042"/>
                </a:cubicBezTo>
                <a:lnTo>
                  <a:pt x="14578" y="5527"/>
                </a:lnTo>
                <a:lnTo>
                  <a:pt x="14698" y="5527"/>
                </a:lnTo>
                <a:cubicBezTo>
                  <a:pt x="14692" y="4677"/>
                  <a:pt x="14692" y="3842"/>
                  <a:pt x="14698" y="2992"/>
                </a:cubicBezTo>
                <a:lnTo>
                  <a:pt x="13063" y="2992"/>
                </a:lnTo>
                <a:close/>
                <a:moveTo>
                  <a:pt x="15564" y="2992"/>
                </a:moveTo>
                <a:lnTo>
                  <a:pt x="15564" y="3360"/>
                </a:lnTo>
                <a:cubicBezTo>
                  <a:pt x="15677" y="3493"/>
                  <a:pt x="15690" y="3810"/>
                  <a:pt x="15690" y="4044"/>
                </a:cubicBezTo>
                <a:cubicBezTo>
                  <a:pt x="15690" y="4377"/>
                  <a:pt x="15674" y="4746"/>
                  <a:pt x="15583" y="5930"/>
                </a:cubicBezTo>
                <a:lnTo>
                  <a:pt x="15178" y="11234"/>
                </a:lnTo>
                <a:cubicBezTo>
                  <a:pt x="15027" y="13185"/>
                  <a:pt x="14927" y="14216"/>
                  <a:pt x="14874" y="14667"/>
                </a:cubicBezTo>
                <a:lnTo>
                  <a:pt x="15273" y="14667"/>
                </a:lnTo>
                <a:cubicBezTo>
                  <a:pt x="15276" y="14400"/>
                  <a:pt x="15294" y="13898"/>
                  <a:pt x="15319" y="13232"/>
                </a:cubicBezTo>
                <a:cubicBezTo>
                  <a:pt x="15347" y="12564"/>
                  <a:pt x="15401" y="11616"/>
                  <a:pt x="15473" y="10448"/>
                </a:cubicBezTo>
                <a:lnTo>
                  <a:pt x="16170" y="10448"/>
                </a:lnTo>
                <a:lnTo>
                  <a:pt x="16265" y="11932"/>
                </a:lnTo>
                <a:cubicBezTo>
                  <a:pt x="16324" y="12866"/>
                  <a:pt x="16393" y="14033"/>
                  <a:pt x="16411" y="14667"/>
                </a:cubicBezTo>
                <a:cubicBezTo>
                  <a:pt x="16411" y="14667"/>
                  <a:pt x="16971" y="14667"/>
                  <a:pt x="16971" y="14667"/>
                </a:cubicBezTo>
                <a:cubicBezTo>
                  <a:pt x="16924" y="14250"/>
                  <a:pt x="16826" y="13082"/>
                  <a:pt x="16735" y="11714"/>
                </a:cubicBezTo>
                <a:lnTo>
                  <a:pt x="16274" y="4727"/>
                </a:lnTo>
                <a:cubicBezTo>
                  <a:pt x="16208" y="3743"/>
                  <a:pt x="16201" y="3342"/>
                  <a:pt x="16192" y="2992"/>
                </a:cubicBezTo>
                <a:lnTo>
                  <a:pt x="15564" y="2992"/>
                </a:lnTo>
                <a:close/>
                <a:moveTo>
                  <a:pt x="17140" y="2992"/>
                </a:moveTo>
                <a:lnTo>
                  <a:pt x="17140" y="3360"/>
                </a:lnTo>
                <a:cubicBezTo>
                  <a:pt x="17250" y="3493"/>
                  <a:pt x="17266" y="3662"/>
                  <a:pt x="17266" y="4296"/>
                </a:cubicBezTo>
                <a:lnTo>
                  <a:pt x="17266" y="13367"/>
                </a:lnTo>
                <a:cubicBezTo>
                  <a:pt x="17266" y="14001"/>
                  <a:pt x="17250" y="14170"/>
                  <a:pt x="17140" y="14303"/>
                </a:cubicBezTo>
                <a:lnTo>
                  <a:pt x="17140" y="14667"/>
                </a:lnTo>
                <a:lnTo>
                  <a:pt x="17861" y="14667"/>
                </a:lnTo>
                <a:lnTo>
                  <a:pt x="17861" y="14303"/>
                </a:lnTo>
                <a:cubicBezTo>
                  <a:pt x="17752" y="14170"/>
                  <a:pt x="17736" y="14001"/>
                  <a:pt x="17736" y="13367"/>
                </a:cubicBezTo>
                <a:lnTo>
                  <a:pt x="17736" y="8645"/>
                </a:lnTo>
                <a:lnTo>
                  <a:pt x="18584" y="8645"/>
                </a:lnTo>
                <a:cubicBezTo>
                  <a:pt x="18584" y="8645"/>
                  <a:pt x="18584" y="13367"/>
                  <a:pt x="18584" y="13367"/>
                </a:cubicBezTo>
                <a:cubicBezTo>
                  <a:pt x="18584" y="14001"/>
                  <a:pt x="18568" y="14170"/>
                  <a:pt x="18458" y="14303"/>
                </a:cubicBezTo>
                <a:lnTo>
                  <a:pt x="18458" y="14667"/>
                </a:lnTo>
                <a:lnTo>
                  <a:pt x="19180" y="14667"/>
                </a:lnTo>
                <a:lnTo>
                  <a:pt x="19180" y="14303"/>
                </a:lnTo>
                <a:cubicBezTo>
                  <a:pt x="19070" y="14170"/>
                  <a:pt x="19055" y="14001"/>
                  <a:pt x="19055" y="13367"/>
                </a:cubicBezTo>
                <a:lnTo>
                  <a:pt x="19055" y="4296"/>
                </a:lnTo>
                <a:cubicBezTo>
                  <a:pt x="19055" y="3662"/>
                  <a:pt x="19070" y="3493"/>
                  <a:pt x="19180" y="3360"/>
                </a:cubicBezTo>
                <a:lnTo>
                  <a:pt x="19180" y="2992"/>
                </a:lnTo>
                <a:lnTo>
                  <a:pt x="18458" y="2992"/>
                </a:lnTo>
                <a:lnTo>
                  <a:pt x="18458" y="3360"/>
                </a:lnTo>
                <a:cubicBezTo>
                  <a:pt x="18568" y="3493"/>
                  <a:pt x="18584" y="3662"/>
                  <a:pt x="18584" y="4296"/>
                </a:cubicBezTo>
                <a:lnTo>
                  <a:pt x="18584" y="7879"/>
                </a:lnTo>
                <a:lnTo>
                  <a:pt x="17736" y="7879"/>
                </a:lnTo>
                <a:lnTo>
                  <a:pt x="17736" y="4296"/>
                </a:lnTo>
                <a:cubicBezTo>
                  <a:pt x="17736" y="3662"/>
                  <a:pt x="17752" y="3493"/>
                  <a:pt x="17861" y="3360"/>
                </a:cubicBezTo>
                <a:lnTo>
                  <a:pt x="17861" y="2992"/>
                </a:lnTo>
                <a:lnTo>
                  <a:pt x="17140" y="2992"/>
                </a:lnTo>
                <a:close/>
                <a:moveTo>
                  <a:pt x="19529" y="2992"/>
                </a:moveTo>
                <a:lnTo>
                  <a:pt x="19529" y="3360"/>
                </a:lnTo>
                <a:cubicBezTo>
                  <a:pt x="19638" y="3493"/>
                  <a:pt x="19655" y="3662"/>
                  <a:pt x="19655" y="4296"/>
                </a:cubicBezTo>
                <a:cubicBezTo>
                  <a:pt x="19655" y="4296"/>
                  <a:pt x="19655" y="13367"/>
                  <a:pt x="19655" y="13367"/>
                </a:cubicBezTo>
                <a:cubicBezTo>
                  <a:pt x="19655" y="14001"/>
                  <a:pt x="19638" y="14170"/>
                  <a:pt x="19529" y="14303"/>
                </a:cubicBezTo>
                <a:lnTo>
                  <a:pt x="19529" y="14667"/>
                </a:lnTo>
                <a:lnTo>
                  <a:pt x="20250" y="14667"/>
                </a:lnTo>
                <a:lnTo>
                  <a:pt x="20250" y="14303"/>
                </a:lnTo>
                <a:cubicBezTo>
                  <a:pt x="20141" y="14170"/>
                  <a:pt x="20125" y="14001"/>
                  <a:pt x="20125" y="13367"/>
                </a:cubicBezTo>
                <a:lnTo>
                  <a:pt x="20125" y="4296"/>
                </a:lnTo>
                <a:cubicBezTo>
                  <a:pt x="20125" y="3662"/>
                  <a:pt x="20141" y="3493"/>
                  <a:pt x="20250" y="3360"/>
                </a:cubicBezTo>
                <a:lnTo>
                  <a:pt x="20250" y="2992"/>
                </a:lnTo>
                <a:lnTo>
                  <a:pt x="19529" y="2992"/>
                </a:lnTo>
                <a:close/>
                <a:moveTo>
                  <a:pt x="20906" y="2992"/>
                </a:moveTo>
                <a:cubicBezTo>
                  <a:pt x="20847" y="3792"/>
                  <a:pt x="20624" y="5376"/>
                  <a:pt x="20451" y="6560"/>
                </a:cubicBezTo>
                <a:lnTo>
                  <a:pt x="20163" y="8548"/>
                </a:lnTo>
                <a:lnTo>
                  <a:pt x="20496" y="11200"/>
                </a:lnTo>
                <a:cubicBezTo>
                  <a:pt x="20725" y="13035"/>
                  <a:pt x="20803" y="14050"/>
                  <a:pt x="20856" y="14667"/>
                </a:cubicBezTo>
                <a:lnTo>
                  <a:pt x="21595" y="14667"/>
                </a:lnTo>
                <a:cubicBezTo>
                  <a:pt x="21334" y="13266"/>
                  <a:pt x="20975" y="10698"/>
                  <a:pt x="20822" y="9547"/>
                </a:cubicBezTo>
                <a:cubicBezTo>
                  <a:pt x="20822" y="9547"/>
                  <a:pt x="20536" y="7394"/>
                  <a:pt x="20536" y="7394"/>
                </a:cubicBezTo>
                <a:lnTo>
                  <a:pt x="20765" y="6095"/>
                </a:lnTo>
                <a:cubicBezTo>
                  <a:pt x="20866" y="5511"/>
                  <a:pt x="21214" y="3645"/>
                  <a:pt x="21421" y="3011"/>
                </a:cubicBezTo>
                <a:lnTo>
                  <a:pt x="21421" y="2992"/>
                </a:lnTo>
                <a:lnTo>
                  <a:pt x="20906" y="2992"/>
                </a:lnTo>
                <a:close/>
                <a:moveTo>
                  <a:pt x="3744" y="3185"/>
                </a:moveTo>
                <a:cubicBezTo>
                  <a:pt x="3744" y="3185"/>
                  <a:pt x="1286" y="10701"/>
                  <a:pt x="1286" y="10701"/>
                </a:cubicBezTo>
                <a:lnTo>
                  <a:pt x="93" y="7055"/>
                </a:lnTo>
                <a:cubicBezTo>
                  <a:pt x="70" y="7458"/>
                  <a:pt x="50" y="7874"/>
                  <a:pt x="36" y="8296"/>
                </a:cubicBezTo>
                <a:lnTo>
                  <a:pt x="1286" y="12112"/>
                </a:lnTo>
                <a:lnTo>
                  <a:pt x="3882" y="4179"/>
                </a:lnTo>
                <a:cubicBezTo>
                  <a:pt x="3839" y="3835"/>
                  <a:pt x="3793" y="3502"/>
                  <a:pt x="3744" y="3185"/>
                </a:cubicBezTo>
                <a:close/>
                <a:moveTo>
                  <a:pt x="11926" y="3728"/>
                </a:moveTo>
                <a:lnTo>
                  <a:pt x="11977" y="3728"/>
                </a:lnTo>
                <a:cubicBezTo>
                  <a:pt x="12272" y="3728"/>
                  <a:pt x="12372" y="4710"/>
                  <a:pt x="12372" y="6245"/>
                </a:cubicBezTo>
                <a:cubicBezTo>
                  <a:pt x="12372" y="8063"/>
                  <a:pt x="12302" y="9314"/>
                  <a:pt x="12010" y="9314"/>
                </a:cubicBezTo>
                <a:cubicBezTo>
                  <a:pt x="12010" y="9314"/>
                  <a:pt x="11788" y="9314"/>
                  <a:pt x="11788" y="9314"/>
                </a:cubicBezTo>
                <a:lnTo>
                  <a:pt x="11788" y="4359"/>
                </a:lnTo>
                <a:cubicBezTo>
                  <a:pt x="11788" y="3808"/>
                  <a:pt x="11832" y="3728"/>
                  <a:pt x="11926" y="3728"/>
                </a:cubicBezTo>
                <a:close/>
                <a:moveTo>
                  <a:pt x="15827" y="4960"/>
                </a:moveTo>
                <a:lnTo>
                  <a:pt x="16123" y="9663"/>
                </a:lnTo>
                <a:cubicBezTo>
                  <a:pt x="16123" y="9663"/>
                  <a:pt x="15524" y="9663"/>
                  <a:pt x="15524" y="9663"/>
                </a:cubicBezTo>
                <a:lnTo>
                  <a:pt x="15827" y="4960"/>
                </a:lnTo>
                <a:close/>
                <a:moveTo>
                  <a:pt x="3999" y="5236"/>
                </a:moveTo>
                <a:lnTo>
                  <a:pt x="1286" y="13527"/>
                </a:lnTo>
                <a:lnTo>
                  <a:pt x="5" y="9615"/>
                </a:lnTo>
                <a:cubicBezTo>
                  <a:pt x="1" y="9862"/>
                  <a:pt x="0" y="10108"/>
                  <a:pt x="0" y="10361"/>
                </a:cubicBezTo>
                <a:cubicBezTo>
                  <a:pt x="0" y="16568"/>
                  <a:pt x="947" y="21600"/>
                  <a:pt x="2115" y="21600"/>
                </a:cubicBezTo>
                <a:cubicBezTo>
                  <a:pt x="3283" y="21600"/>
                  <a:pt x="4230" y="16568"/>
                  <a:pt x="4230" y="10361"/>
                </a:cubicBezTo>
                <a:cubicBezTo>
                  <a:pt x="4230" y="8514"/>
                  <a:pt x="4147" y="6773"/>
                  <a:pt x="3999" y="5236"/>
                </a:cubicBezTo>
                <a:close/>
                <a:moveTo>
                  <a:pt x="7927" y="7913"/>
                </a:moveTo>
                <a:lnTo>
                  <a:pt x="8119" y="7913"/>
                </a:lnTo>
                <a:cubicBezTo>
                  <a:pt x="8489" y="7913"/>
                  <a:pt x="8586" y="8979"/>
                  <a:pt x="8586" y="10880"/>
                </a:cubicBezTo>
                <a:cubicBezTo>
                  <a:pt x="8586" y="12915"/>
                  <a:pt x="8474" y="13935"/>
                  <a:pt x="8188" y="13935"/>
                </a:cubicBezTo>
                <a:cubicBezTo>
                  <a:pt x="8188" y="13935"/>
                  <a:pt x="8121" y="13935"/>
                  <a:pt x="8121" y="13935"/>
                </a:cubicBezTo>
                <a:cubicBezTo>
                  <a:pt x="7964" y="13935"/>
                  <a:pt x="7927" y="13667"/>
                  <a:pt x="7927" y="12916"/>
                </a:cubicBezTo>
                <a:lnTo>
                  <a:pt x="7927" y="7913"/>
                </a:lnTo>
                <a:close/>
                <a:moveTo>
                  <a:pt x="13658" y="7913"/>
                </a:moveTo>
                <a:lnTo>
                  <a:pt x="13850" y="7913"/>
                </a:lnTo>
                <a:cubicBezTo>
                  <a:pt x="14220" y="7913"/>
                  <a:pt x="14318" y="8979"/>
                  <a:pt x="14318" y="10880"/>
                </a:cubicBezTo>
                <a:cubicBezTo>
                  <a:pt x="14318" y="12915"/>
                  <a:pt x="14205" y="13935"/>
                  <a:pt x="13919" y="13935"/>
                </a:cubicBezTo>
                <a:cubicBezTo>
                  <a:pt x="13919" y="13935"/>
                  <a:pt x="13854" y="13935"/>
                  <a:pt x="13854" y="13935"/>
                </a:cubicBezTo>
                <a:cubicBezTo>
                  <a:pt x="13697" y="13935"/>
                  <a:pt x="13658" y="13667"/>
                  <a:pt x="13658" y="12916"/>
                </a:cubicBezTo>
                <a:lnTo>
                  <a:pt x="13658" y="7913"/>
                </a:lnTo>
                <a:close/>
                <a:moveTo>
                  <a:pt x="5519" y="17532"/>
                </a:moveTo>
                <a:lnTo>
                  <a:pt x="5519" y="18701"/>
                </a:lnTo>
                <a:lnTo>
                  <a:pt x="21600" y="18701"/>
                </a:lnTo>
                <a:cubicBezTo>
                  <a:pt x="21600" y="18701"/>
                  <a:pt x="21600" y="17532"/>
                  <a:pt x="21600" y="17532"/>
                </a:cubicBezTo>
                <a:lnTo>
                  <a:pt x="5519" y="17532"/>
                </a:ln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10416746" y="6173311"/>
            <a:ext cx="992659" cy="326339"/>
          </a:xfrm>
          <a:prstGeom prst="rect">
            <a:avLst/>
          </a:prstGeom>
        </p:spPr>
        <p:txBody>
          <a:bodyPr anchor="ctr" anchorCtr="1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400" b="0" i="0" kern="1200" cap="none" baseline="0">
                <a:solidFill>
                  <a:schemeClr val="bg1"/>
                </a:solidFill>
                <a:latin typeface="+mj-lt"/>
                <a:ea typeface="Calibri" charset="0"/>
                <a:cs typeface="Calibri" charset="0"/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2pPr>
          </a:lstStyle>
          <a:p>
            <a:pPr lvl="0"/>
            <a:r>
              <a:rPr lang="ru-RU" dirty="0" smtClean="0"/>
              <a:t>Версия 1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005384" y="4591173"/>
            <a:ext cx="5404021" cy="58219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600" b="0" i="0" kern="1200" cap="none" baseline="0">
                <a:solidFill>
                  <a:schemeClr val="bg1"/>
                </a:solidFill>
                <a:latin typeface="+mj-lt"/>
                <a:ea typeface="Calibri" charset="0"/>
                <a:cs typeface="Calibri" charset="0"/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2pPr>
          </a:lstStyle>
          <a:p>
            <a:pPr lvl="0"/>
            <a:r>
              <a:rPr lang="ru-RU" dirty="0" smtClean="0"/>
              <a:t>ФИО сотрудника, должность, полное наименование кредитующего подразделения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6005384" y="5206316"/>
            <a:ext cx="5404021" cy="57347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600" b="0" i="0" kern="1200" cap="none" baseline="0">
                <a:solidFill>
                  <a:schemeClr val="bg1"/>
                </a:solidFill>
                <a:latin typeface="+mj-lt"/>
                <a:ea typeface="Calibri" charset="0"/>
                <a:cs typeface="Calibri" charset="0"/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2pPr>
          </a:lstStyle>
          <a:p>
            <a:pPr lvl="0"/>
            <a:r>
              <a:rPr lang="ru-RU" dirty="0" smtClean="0"/>
              <a:t>ФИО сотрудника, должность, полное наименование клиентского подразделения</a:t>
            </a:r>
          </a:p>
        </p:txBody>
      </p:sp>
    </p:spTree>
    <p:extLst>
      <p:ext uri="{BB962C8B-B14F-4D97-AF65-F5344CB8AC3E}">
        <p14:creationId xmlns:p14="http://schemas.microsoft.com/office/powerpoint/2010/main" val="1758079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 с картинкой на фоне">
    <p:bg>
      <p:bgPr>
        <a:gradFill>
          <a:gsLst>
            <a:gs pos="95000">
              <a:schemeClr val="accent2">
                <a:alpha val="70000"/>
              </a:schemeClr>
            </a:gs>
            <a:gs pos="5000">
              <a:schemeClr val="accent6"/>
            </a:gs>
          </a:gsLst>
          <a:lin ang="189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9"/>
          <p:cNvSpPr>
            <a:spLocks noGrp="1"/>
          </p:cNvSpPr>
          <p:nvPr>
            <p:ph type="title" hasCustomPrompt="1"/>
          </p:nvPr>
        </p:nvSpPr>
        <p:spPr>
          <a:xfrm>
            <a:off x="580381" y="2705100"/>
            <a:ext cx="10822030" cy="960052"/>
          </a:xfrm>
        </p:spPr>
        <p:txBody>
          <a:bodyPr anchor="t" anchorCtr="0">
            <a:noAutofit/>
          </a:bodyPr>
          <a:lstStyle>
            <a:lvl1pPr>
              <a:lnSpc>
                <a:spcPct val="90000"/>
              </a:lnSpc>
              <a:defRPr sz="4400" b="0" i="0" cap="none" baseline="0">
                <a:solidFill>
                  <a:schemeClr val="bg1"/>
                </a:solidFill>
                <a:latin typeface="+mj-lt"/>
                <a:ea typeface="Calibri Light" charset="0"/>
                <a:cs typeface="Calibri Light" charset="0"/>
              </a:defRPr>
            </a:lvl1pPr>
          </a:lstStyle>
          <a:p>
            <a:r>
              <a:rPr lang="ru-RU" dirty="0" smtClean="0"/>
              <a:t>Приложение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87375" y="4010878"/>
            <a:ext cx="5404021" cy="3304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600" b="0" i="0" kern="1200" cap="none" baseline="0">
                <a:solidFill>
                  <a:schemeClr val="bg1"/>
                </a:solidFill>
                <a:latin typeface="+mj-lt"/>
                <a:ea typeface="Calibri" charset="0"/>
                <a:cs typeface="Calibri" charset="0"/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2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02613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864000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>
            <a:outerShdw blurRad="12700" dist="25400" dir="5400000" rotWithShape="0">
              <a:schemeClr val="bg2">
                <a:lumMod val="90000"/>
                <a:alpha val="2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7366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5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Gill Sans"/>
            </a:endParaRPr>
          </a:p>
        </p:txBody>
      </p:sp>
      <p:sp>
        <p:nvSpPr>
          <p:cNvPr id="14" name="Shape"/>
          <p:cNvSpPr/>
          <p:nvPr userDrawn="1"/>
        </p:nvSpPr>
        <p:spPr>
          <a:xfrm>
            <a:off x="9991115" y="286073"/>
            <a:ext cx="1505560" cy="2833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36" y="0"/>
                </a:moveTo>
                <a:lnTo>
                  <a:pt x="1286" y="5042"/>
                </a:lnTo>
                <a:lnTo>
                  <a:pt x="551" y="2798"/>
                </a:lnTo>
                <a:cubicBezTo>
                  <a:pt x="499" y="3104"/>
                  <a:pt x="449" y="3428"/>
                  <a:pt x="403" y="3762"/>
                </a:cubicBezTo>
                <a:cubicBezTo>
                  <a:pt x="403" y="3762"/>
                  <a:pt x="1286" y="6458"/>
                  <a:pt x="1286" y="6458"/>
                </a:cubicBezTo>
                <a:lnTo>
                  <a:pt x="3183" y="659"/>
                </a:lnTo>
                <a:cubicBezTo>
                  <a:pt x="3104" y="413"/>
                  <a:pt x="3022" y="191"/>
                  <a:pt x="2936" y="0"/>
                </a:cubicBezTo>
                <a:close/>
                <a:moveTo>
                  <a:pt x="3397" y="1421"/>
                </a:moveTo>
                <a:lnTo>
                  <a:pt x="1286" y="7874"/>
                </a:lnTo>
                <a:lnTo>
                  <a:pt x="277" y="4790"/>
                </a:lnTo>
                <a:cubicBezTo>
                  <a:pt x="239" y="5144"/>
                  <a:pt x="205" y="5514"/>
                  <a:pt x="174" y="5891"/>
                </a:cubicBezTo>
                <a:lnTo>
                  <a:pt x="1286" y="9285"/>
                </a:lnTo>
                <a:cubicBezTo>
                  <a:pt x="1286" y="9285"/>
                  <a:pt x="3583" y="2264"/>
                  <a:pt x="3583" y="2264"/>
                </a:cubicBezTo>
                <a:cubicBezTo>
                  <a:pt x="3524" y="1964"/>
                  <a:pt x="3462" y="1684"/>
                  <a:pt x="3397" y="1421"/>
                </a:cubicBezTo>
                <a:close/>
                <a:moveTo>
                  <a:pt x="6427" y="2793"/>
                </a:moveTo>
                <a:cubicBezTo>
                  <a:pt x="5648" y="2793"/>
                  <a:pt x="5344" y="5127"/>
                  <a:pt x="5344" y="8979"/>
                </a:cubicBezTo>
                <a:cubicBezTo>
                  <a:pt x="5344" y="12999"/>
                  <a:pt x="5724" y="14870"/>
                  <a:pt x="6383" y="14870"/>
                </a:cubicBezTo>
                <a:cubicBezTo>
                  <a:pt x="6662" y="14870"/>
                  <a:pt x="6932" y="14483"/>
                  <a:pt x="7133" y="13799"/>
                </a:cubicBezTo>
                <a:lnTo>
                  <a:pt x="7064" y="13101"/>
                </a:lnTo>
                <a:cubicBezTo>
                  <a:pt x="6932" y="13451"/>
                  <a:pt x="6772" y="13784"/>
                  <a:pt x="6514" y="13784"/>
                </a:cubicBezTo>
                <a:cubicBezTo>
                  <a:pt x="5971" y="13784"/>
                  <a:pt x="5856" y="11550"/>
                  <a:pt x="5856" y="8548"/>
                </a:cubicBezTo>
                <a:cubicBezTo>
                  <a:pt x="5856" y="5396"/>
                  <a:pt x="5975" y="3559"/>
                  <a:pt x="6442" y="3559"/>
                </a:cubicBezTo>
                <a:cubicBezTo>
                  <a:pt x="6741" y="3559"/>
                  <a:pt x="6837" y="4161"/>
                  <a:pt x="6888" y="5028"/>
                </a:cubicBezTo>
                <a:lnTo>
                  <a:pt x="6926" y="5760"/>
                </a:lnTo>
                <a:lnTo>
                  <a:pt x="7066" y="5760"/>
                </a:lnTo>
                <a:cubicBezTo>
                  <a:pt x="7060" y="4976"/>
                  <a:pt x="7060" y="4110"/>
                  <a:pt x="7066" y="3326"/>
                </a:cubicBezTo>
                <a:cubicBezTo>
                  <a:pt x="7004" y="3193"/>
                  <a:pt x="6772" y="2793"/>
                  <a:pt x="6427" y="2793"/>
                </a:cubicBezTo>
                <a:close/>
                <a:moveTo>
                  <a:pt x="7330" y="2992"/>
                </a:moveTo>
                <a:lnTo>
                  <a:pt x="7330" y="3360"/>
                </a:lnTo>
                <a:cubicBezTo>
                  <a:pt x="7440" y="3493"/>
                  <a:pt x="7456" y="3662"/>
                  <a:pt x="7456" y="4296"/>
                </a:cubicBezTo>
                <a:lnTo>
                  <a:pt x="7456" y="13367"/>
                </a:lnTo>
                <a:cubicBezTo>
                  <a:pt x="7456" y="14001"/>
                  <a:pt x="7440" y="14170"/>
                  <a:pt x="7330" y="14303"/>
                </a:cubicBezTo>
                <a:lnTo>
                  <a:pt x="7330" y="14667"/>
                </a:lnTo>
                <a:lnTo>
                  <a:pt x="8210" y="14667"/>
                </a:lnTo>
                <a:cubicBezTo>
                  <a:pt x="8747" y="14667"/>
                  <a:pt x="9079" y="13899"/>
                  <a:pt x="9079" y="10764"/>
                </a:cubicBezTo>
                <a:cubicBezTo>
                  <a:pt x="9079" y="7545"/>
                  <a:pt x="8652" y="7181"/>
                  <a:pt x="8049" y="7181"/>
                </a:cubicBezTo>
                <a:lnTo>
                  <a:pt x="7927" y="7181"/>
                </a:lnTo>
                <a:lnTo>
                  <a:pt x="7927" y="4412"/>
                </a:lnTo>
                <a:cubicBezTo>
                  <a:pt x="7927" y="3912"/>
                  <a:pt x="7946" y="3728"/>
                  <a:pt x="8084" y="3728"/>
                </a:cubicBezTo>
                <a:cubicBezTo>
                  <a:pt x="8084" y="3728"/>
                  <a:pt x="8385" y="3728"/>
                  <a:pt x="8385" y="3728"/>
                </a:cubicBezTo>
                <a:cubicBezTo>
                  <a:pt x="8671" y="3728"/>
                  <a:pt x="8749" y="3842"/>
                  <a:pt x="8818" y="5042"/>
                </a:cubicBezTo>
                <a:lnTo>
                  <a:pt x="8847" y="5527"/>
                </a:lnTo>
                <a:lnTo>
                  <a:pt x="8966" y="5527"/>
                </a:lnTo>
                <a:cubicBezTo>
                  <a:pt x="8960" y="4677"/>
                  <a:pt x="8960" y="3842"/>
                  <a:pt x="8966" y="2992"/>
                </a:cubicBezTo>
                <a:lnTo>
                  <a:pt x="7330" y="2992"/>
                </a:lnTo>
                <a:close/>
                <a:moveTo>
                  <a:pt x="9327" y="2992"/>
                </a:moveTo>
                <a:lnTo>
                  <a:pt x="9327" y="3360"/>
                </a:lnTo>
                <a:cubicBezTo>
                  <a:pt x="9437" y="3493"/>
                  <a:pt x="9453" y="3662"/>
                  <a:pt x="9453" y="4296"/>
                </a:cubicBezTo>
                <a:lnTo>
                  <a:pt x="9453" y="13367"/>
                </a:lnTo>
                <a:cubicBezTo>
                  <a:pt x="9453" y="14001"/>
                  <a:pt x="9437" y="14170"/>
                  <a:pt x="9327" y="14303"/>
                </a:cubicBezTo>
                <a:lnTo>
                  <a:pt x="9327" y="14667"/>
                </a:lnTo>
                <a:lnTo>
                  <a:pt x="10909" y="14667"/>
                </a:lnTo>
                <a:cubicBezTo>
                  <a:pt x="10903" y="13766"/>
                  <a:pt x="10903" y="12852"/>
                  <a:pt x="10909" y="11952"/>
                </a:cubicBezTo>
                <a:lnTo>
                  <a:pt x="10771" y="11952"/>
                </a:lnTo>
                <a:lnTo>
                  <a:pt x="10752" y="12383"/>
                </a:lnTo>
                <a:cubicBezTo>
                  <a:pt x="10689" y="13834"/>
                  <a:pt x="10614" y="13935"/>
                  <a:pt x="10329" y="13935"/>
                </a:cubicBezTo>
                <a:lnTo>
                  <a:pt x="10266" y="13935"/>
                </a:lnTo>
                <a:cubicBezTo>
                  <a:pt x="9977" y="13935"/>
                  <a:pt x="9924" y="13699"/>
                  <a:pt x="9924" y="12999"/>
                </a:cubicBezTo>
                <a:lnTo>
                  <a:pt x="9924" y="8645"/>
                </a:lnTo>
                <a:lnTo>
                  <a:pt x="10216" y="8645"/>
                </a:lnTo>
                <a:cubicBezTo>
                  <a:pt x="10338" y="8645"/>
                  <a:pt x="10529" y="8715"/>
                  <a:pt x="10604" y="8999"/>
                </a:cubicBezTo>
                <a:lnTo>
                  <a:pt x="10604" y="7530"/>
                </a:lnTo>
                <a:cubicBezTo>
                  <a:pt x="10529" y="7813"/>
                  <a:pt x="10338" y="7879"/>
                  <a:pt x="10216" y="7879"/>
                </a:cubicBezTo>
                <a:lnTo>
                  <a:pt x="9924" y="7879"/>
                </a:lnTo>
                <a:lnTo>
                  <a:pt x="9924" y="4262"/>
                </a:lnTo>
                <a:cubicBezTo>
                  <a:pt x="9924" y="3862"/>
                  <a:pt x="9939" y="3728"/>
                  <a:pt x="10033" y="3728"/>
                </a:cubicBezTo>
                <a:cubicBezTo>
                  <a:pt x="10033" y="3728"/>
                  <a:pt x="10279" y="3728"/>
                  <a:pt x="10279" y="3728"/>
                </a:cubicBezTo>
                <a:cubicBezTo>
                  <a:pt x="10564" y="3728"/>
                  <a:pt x="10642" y="3842"/>
                  <a:pt x="10711" y="5042"/>
                </a:cubicBezTo>
                <a:lnTo>
                  <a:pt x="10739" y="5527"/>
                </a:lnTo>
                <a:lnTo>
                  <a:pt x="10859" y="5527"/>
                </a:lnTo>
                <a:cubicBezTo>
                  <a:pt x="10853" y="4677"/>
                  <a:pt x="10853" y="3842"/>
                  <a:pt x="10859" y="2992"/>
                </a:cubicBezTo>
                <a:lnTo>
                  <a:pt x="9327" y="2992"/>
                </a:lnTo>
                <a:close/>
                <a:moveTo>
                  <a:pt x="11192" y="2992"/>
                </a:moveTo>
                <a:lnTo>
                  <a:pt x="11192" y="3360"/>
                </a:lnTo>
                <a:cubicBezTo>
                  <a:pt x="11302" y="3493"/>
                  <a:pt x="11317" y="3662"/>
                  <a:pt x="11317" y="4296"/>
                </a:cubicBezTo>
                <a:lnTo>
                  <a:pt x="11317" y="13367"/>
                </a:lnTo>
                <a:cubicBezTo>
                  <a:pt x="11317" y="14001"/>
                  <a:pt x="11302" y="14170"/>
                  <a:pt x="11192" y="14303"/>
                </a:cubicBezTo>
                <a:lnTo>
                  <a:pt x="11192" y="14667"/>
                </a:lnTo>
                <a:cubicBezTo>
                  <a:pt x="11192" y="14667"/>
                  <a:pt x="11914" y="14667"/>
                  <a:pt x="11914" y="14667"/>
                </a:cubicBezTo>
                <a:lnTo>
                  <a:pt x="11914" y="14303"/>
                </a:lnTo>
                <a:cubicBezTo>
                  <a:pt x="11804" y="14170"/>
                  <a:pt x="11788" y="14001"/>
                  <a:pt x="11788" y="13367"/>
                </a:cubicBezTo>
                <a:lnTo>
                  <a:pt x="11788" y="10046"/>
                </a:lnTo>
                <a:lnTo>
                  <a:pt x="12008" y="10046"/>
                </a:lnTo>
                <a:cubicBezTo>
                  <a:pt x="12538" y="10046"/>
                  <a:pt x="12865" y="9199"/>
                  <a:pt x="12865" y="6347"/>
                </a:cubicBezTo>
                <a:cubicBezTo>
                  <a:pt x="12865" y="3545"/>
                  <a:pt x="12538" y="2992"/>
                  <a:pt x="12102" y="2992"/>
                </a:cubicBezTo>
                <a:lnTo>
                  <a:pt x="11192" y="2992"/>
                </a:lnTo>
                <a:close/>
                <a:moveTo>
                  <a:pt x="13063" y="2992"/>
                </a:moveTo>
                <a:lnTo>
                  <a:pt x="13063" y="3360"/>
                </a:lnTo>
                <a:cubicBezTo>
                  <a:pt x="13172" y="3493"/>
                  <a:pt x="13188" y="3662"/>
                  <a:pt x="13188" y="4296"/>
                </a:cubicBezTo>
                <a:lnTo>
                  <a:pt x="13188" y="13367"/>
                </a:lnTo>
                <a:cubicBezTo>
                  <a:pt x="13188" y="14001"/>
                  <a:pt x="13172" y="14170"/>
                  <a:pt x="13063" y="14303"/>
                </a:cubicBezTo>
                <a:lnTo>
                  <a:pt x="13063" y="14667"/>
                </a:lnTo>
                <a:lnTo>
                  <a:pt x="13941" y="14667"/>
                </a:lnTo>
                <a:cubicBezTo>
                  <a:pt x="14478" y="14667"/>
                  <a:pt x="14811" y="13899"/>
                  <a:pt x="14811" y="10764"/>
                </a:cubicBezTo>
                <a:cubicBezTo>
                  <a:pt x="14811" y="7545"/>
                  <a:pt x="14384" y="7181"/>
                  <a:pt x="13782" y="7181"/>
                </a:cubicBezTo>
                <a:lnTo>
                  <a:pt x="13658" y="7181"/>
                </a:lnTo>
                <a:lnTo>
                  <a:pt x="13658" y="4412"/>
                </a:lnTo>
                <a:cubicBezTo>
                  <a:pt x="13658" y="3912"/>
                  <a:pt x="13677" y="3728"/>
                  <a:pt x="13815" y="3728"/>
                </a:cubicBezTo>
                <a:cubicBezTo>
                  <a:pt x="13815" y="3728"/>
                  <a:pt x="14117" y="3728"/>
                  <a:pt x="14117" y="3728"/>
                </a:cubicBezTo>
                <a:cubicBezTo>
                  <a:pt x="14403" y="3728"/>
                  <a:pt x="14481" y="3842"/>
                  <a:pt x="14550" y="5042"/>
                </a:cubicBezTo>
                <a:lnTo>
                  <a:pt x="14578" y="5527"/>
                </a:lnTo>
                <a:lnTo>
                  <a:pt x="14698" y="5527"/>
                </a:lnTo>
                <a:cubicBezTo>
                  <a:pt x="14692" y="4677"/>
                  <a:pt x="14692" y="3842"/>
                  <a:pt x="14698" y="2992"/>
                </a:cubicBezTo>
                <a:lnTo>
                  <a:pt x="13063" y="2992"/>
                </a:lnTo>
                <a:close/>
                <a:moveTo>
                  <a:pt x="15564" y="2992"/>
                </a:moveTo>
                <a:lnTo>
                  <a:pt x="15564" y="3360"/>
                </a:lnTo>
                <a:cubicBezTo>
                  <a:pt x="15677" y="3493"/>
                  <a:pt x="15690" y="3810"/>
                  <a:pt x="15690" y="4044"/>
                </a:cubicBezTo>
                <a:cubicBezTo>
                  <a:pt x="15690" y="4377"/>
                  <a:pt x="15674" y="4746"/>
                  <a:pt x="15583" y="5930"/>
                </a:cubicBezTo>
                <a:lnTo>
                  <a:pt x="15178" y="11234"/>
                </a:lnTo>
                <a:cubicBezTo>
                  <a:pt x="15027" y="13185"/>
                  <a:pt x="14927" y="14216"/>
                  <a:pt x="14874" y="14667"/>
                </a:cubicBezTo>
                <a:lnTo>
                  <a:pt x="15273" y="14667"/>
                </a:lnTo>
                <a:cubicBezTo>
                  <a:pt x="15276" y="14400"/>
                  <a:pt x="15294" y="13898"/>
                  <a:pt x="15319" y="13232"/>
                </a:cubicBezTo>
                <a:cubicBezTo>
                  <a:pt x="15347" y="12564"/>
                  <a:pt x="15401" y="11616"/>
                  <a:pt x="15473" y="10448"/>
                </a:cubicBezTo>
                <a:lnTo>
                  <a:pt x="16170" y="10448"/>
                </a:lnTo>
                <a:lnTo>
                  <a:pt x="16265" y="11932"/>
                </a:lnTo>
                <a:cubicBezTo>
                  <a:pt x="16324" y="12866"/>
                  <a:pt x="16393" y="14033"/>
                  <a:pt x="16411" y="14667"/>
                </a:cubicBezTo>
                <a:cubicBezTo>
                  <a:pt x="16411" y="14667"/>
                  <a:pt x="16971" y="14667"/>
                  <a:pt x="16971" y="14667"/>
                </a:cubicBezTo>
                <a:cubicBezTo>
                  <a:pt x="16924" y="14250"/>
                  <a:pt x="16826" y="13082"/>
                  <a:pt x="16735" y="11714"/>
                </a:cubicBezTo>
                <a:lnTo>
                  <a:pt x="16274" y="4727"/>
                </a:lnTo>
                <a:cubicBezTo>
                  <a:pt x="16208" y="3743"/>
                  <a:pt x="16201" y="3342"/>
                  <a:pt x="16192" y="2992"/>
                </a:cubicBezTo>
                <a:lnTo>
                  <a:pt x="15564" y="2992"/>
                </a:lnTo>
                <a:close/>
                <a:moveTo>
                  <a:pt x="17140" y="2992"/>
                </a:moveTo>
                <a:lnTo>
                  <a:pt x="17140" y="3360"/>
                </a:lnTo>
                <a:cubicBezTo>
                  <a:pt x="17250" y="3493"/>
                  <a:pt x="17266" y="3662"/>
                  <a:pt x="17266" y="4296"/>
                </a:cubicBezTo>
                <a:lnTo>
                  <a:pt x="17266" y="13367"/>
                </a:lnTo>
                <a:cubicBezTo>
                  <a:pt x="17266" y="14001"/>
                  <a:pt x="17250" y="14170"/>
                  <a:pt x="17140" y="14303"/>
                </a:cubicBezTo>
                <a:lnTo>
                  <a:pt x="17140" y="14667"/>
                </a:lnTo>
                <a:lnTo>
                  <a:pt x="17861" y="14667"/>
                </a:lnTo>
                <a:lnTo>
                  <a:pt x="17861" y="14303"/>
                </a:lnTo>
                <a:cubicBezTo>
                  <a:pt x="17752" y="14170"/>
                  <a:pt x="17736" y="14001"/>
                  <a:pt x="17736" y="13367"/>
                </a:cubicBezTo>
                <a:lnTo>
                  <a:pt x="17736" y="8645"/>
                </a:lnTo>
                <a:lnTo>
                  <a:pt x="18584" y="8645"/>
                </a:lnTo>
                <a:cubicBezTo>
                  <a:pt x="18584" y="8645"/>
                  <a:pt x="18584" y="13367"/>
                  <a:pt x="18584" y="13367"/>
                </a:cubicBezTo>
                <a:cubicBezTo>
                  <a:pt x="18584" y="14001"/>
                  <a:pt x="18568" y="14170"/>
                  <a:pt x="18458" y="14303"/>
                </a:cubicBezTo>
                <a:lnTo>
                  <a:pt x="18458" y="14667"/>
                </a:lnTo>
                <a:lnTo>
                  <a:pt x="19180" y="14667"/>
                </a:lnTo>
                <a:lnTo>
                  <a:pt x="19180" y="14303"/>
                </a:lnTo>
                <a:cubicBezTo>
                  <a:pt x="19070" y="14170"/>
                  <a:pt x="19055" y="14001"/>
                  <a:pt x="19055" y="13367"/>
                </a:cubicBezTo>
                <a:lnTo>
                  <a:pt x="19055" y="4296"/>
                </a:lnTo>
                <a:cubicBezTo>
                  <a:pt x="19055" y="3662"/>
                  <a:pt x="19070" y="3493"/>
                  <a:pt x="19180" y="3360"/>
                </a:cubicBezTo>
                <a:lnTo>
                  <a:pt x="19180" y="2992"/>
                </a:lnTo>
                <a:lnTo>
                  <a:pt x="18458" y="2992"/>
                </a:lnTo>
                <a:lnTo>
                  <a:pt x="18458" y="3360"/>
                </a:lnTo>
                <a:cubicBezTo>
                  <a:pt x="18568" y="3493"/>
                  <a:pt x="18584" y="3662"/>
                  <a:pt x="18584" y="4296"/>
                </a:cubicBezTo>
                <a:lnTo>
                  <a:pt x="18584" y="7879"/>
                </a:lnTo>
                <a:lnTo>
                  <a:pt x="17736" y="7879"/>
                </a:lnTo>
                <a:lnTo>
                  <a:pt x="17736" y="4296"/>
                </a:lnTo>
                <a:cubicBezTo>
                  <a:pt x="17736" y="3662"/>
                  <a:pt x="17752" y="3493"/>
                  <a:pt x="17861" y="3360"/>
                </a:cubicBezTo>
                <a:lnTo>
                  <a:pt x="17861" y="2992"/>
                </a:lnTo>
                <a:lnTo>
                  <a:pt x="17140" y="2992"/>
                </a:lnTo>
                <a:close/>
                <a:moveTo>
                  <a:pt x="19529" y="2992"/>
                </a:moveTo>
                <a:lnTo>
                  <a:pt x="19529" y="3360"/>
                </a:lnTo>
                <a:cubicBezTo>
                  <a:pt x="19638" y="3493"/>
                  <a:pt x="19655" y="3662"/>
                  <a:pt x="19655" y="4296"/>
                </a:cubicBezTo>
                <a:cubicBezTo>
                  <a:pt x="19655" y="4296"/>
                  <a:pt x="19655" y="13367"/>
                  <a:pt x="19655" y="13367"/>
                </a:cubicBezTo>
                <a:cubicBezTo>
                  <a:pt x="19655" y="14001"/>
                  <a:pt x="19638" y="14170"/>
                  <a:pt x="19529" y="14303"/>
                </a:cubicBezTo>
                <a:lnTo>
                  <a:pt x="19529" y="14667"/>
                </a:lnTo>
                <a:lnTo>
                  <a:pt x="20250" y="14667"/>
                </a:lnTo>
                <a:lnTo>
                  <a:pt x="20250" y="14303"/>
                </a:lnTo>
                <a:cubicBezTo>
                  <a:pt x="20141" y="14170"/>
                  <a:pt x="20125" y="14001"/>
                  <a:pt x="20125" y="13367"/>
                </a:cubicBezTo>
                <a:lnTo>
                  <a:pt x="20125" y="4296"/>
                </a:lnTo>
                <a:cubicBezTo>
                  <a:pt x="20125" y="3662"/>
                  <a:pt x="20141" y="3493"/>
                  <a:pt x="20250" y="3360"/>
                </a:cubicBezTo>
                <a:lnTo>
                  <a:pt x="20250" y="2992"/>
                </a:lnTo>
                <a:lnTo>
                  <a:pt x="19529" y="2992"/>
                </a:lnTo>
                <a:close/>
                <a:moveTo>
                  <a:pt x="20906" y="2992"/>
                </a:moveTo>
                <a:cubicBezTo>
                  <a:pt x="20847" y="3792"/>
                  <a:pt x="20624" y="5376"/>
                  <a:pt x="20451" y="6560"/>
                </a:cubicBezTo>
                <a:lnTo>
                  <a:pt x="20163" y="8548"/>
                </a:lnTo>
                <a:lnTo>
                  <a:pt x="20496" y="11200"/>
                </a:lnTo>
                <a:cubicBezTo>
                  <a:pt x="20725" y="13035"/>
                  <a:pt x="20803" y="14050"/>
                  <a:pt x="20856" y="14667"/>
                </a:cubicBezTo>
                <a:lnTo>
                  <a:pt x="21595" y="14667"/>
                </a:lnTo>
                <a:cubicBezTo>
                  <a:pt x="21334" y="13266"/>
                  <a:pt x="20975" y="10698"/>
                  <a:pt x="20822" y="9547"/>
                </a:cubicBezTo>
                <a:cubicBezTo>
                  <a:pt x="20822" y="9547"/>
                  <a:pt x="20536" y="7394"/>
                  <a:pt x="20536" y="7394"/>
                </a:cubicBezTo>
                <a:lnTo>
                  <a:pt x="20765" y="6095"/>
                </a:lnTo>
                <a:cubicBezTo>
                  <a:pt x="20866" y="5511"/>
                  <a:pt x="21214" y="3645"/>
                  <a:pt x="21421" y="3011"/>
                </a:cubicBezTo>
                <a:lnTo>
                  <a:pt x="21421" y="2992"/>
                </a:lnTo>
                <a:lnTo>
                  <a:pt x="20906" y="2992"/>
                </a:lnTo>
                <a:close/>
                <a:moveTo>
                  <a:pt x="3744" y="3185"/>
                </a:moveTo>
                <a:cubicBezTo>
                  <a:pt x="3744" y="3185"/>
                  <a:pt x="1286" y="10701"/>
                  <a:pt x="1286" y="10701"/>
                </a:cubicBezTo>
                <a:lnTo>
                  <a:pt x="93" y="7055"/>
                </a:lnTo>
                <a:cubicBezTo>
                  <a:pt x="70" y="7458"/>
                  <a:pt x="50" y="7874"/>
                  <a:pt x="36" y="8296"/>
                </a:cubicBezTo>
                <a:lnTo>
                  <a:pt x="1286" y="12112"/>
                </a:lnTo>
                <a:lnTo>
                  <a:pt x="3882" y="4179"/>
                </a:lnTo>
                <a:cubicBezTo>
                  <a:pt x="3839" y="3835"/>
                  <a:pt x="3793" y="3502"/>
                  <a:pt x="3744" y="3185"/>
                </a:cubicBezTo>
                <a:close/>
                <a:moveTo>
                  <a:pt x="11926" y="3728"/>
                </a:moveTo>
                <a:lnTo>
                  <a:pt x="11977" y="3728"/>
                </a:lnTo>
                <a:cubicBezTo>
                  <a:pt x="12272" y="3728"/>
                  <a:pt x="12372" y="4710"/>
                  <a:pt x="12372" y="6245"/>
                </a:cubicBezTo>
                <a:cubicBezTo>
                  <a:pt x="12372" y="8063"/>
                  <a:pt x="12302" y="9314"/>
                  <a:pt x="12010" y="9314"/>
                </a:cubicBezTo>
                <a:cubicBezTo>
                  <a:pt x="12010" y="9314"/>
                  <a:pt x="11788" y="9314"/>
                  <a:pt x="11788" y="9314"/>
                </a:cubicBezTo>
                <a:lnTo>
                  <a:pt x="11788" y="4359"/>
                </a:lnTo>
                <a:cubicBezTo>
                  <a:pt x="11788" y="3808"/>
                  <a:pt x="11832" y="3728"/>
                  <a:pt x="11926" y="3728"/>
                </a:cubicBezTo>
                <a:close/>
                <a:moveTo>
                  <a:pt x="15827" y="4960"/>
                </a:moveTo>
                <a:lnTo>
                  <a:pt x="16123" y="9663"/>
                </a:lnTo>
                <a:cubicBezTo>
                  <a:pt x="16123" y="9663"/>
                  <a:pt x="15524" y="9663"/>
                  <a:pt x="15524" y="9663"/>
                </a:cubicBezTo>
                <a:lnTo>
                  <a:pt x="15827" y="4960"/>
                </a:lnTo>
                <a:close/>
                <a:moveTo>
                  <a:pt x="3999" y="5236"/>
                </a:moveTo>
                <a:lnTo>
                  <a:pt x="1286" y="13527"/>
                </a:lnTo>
                <a:lnTo>
                  <a:pt x="5" y="9615"/>
                </a:lnTo>
                <a:cubicBezTo>
                  <a:pt x="1" y="9862"/>
                  <a:pt x="0" y="10108"/>
                  <a:pt x="0" y="10361"/>
                </a:cubicBezTo>
                <a:cubicBezTo>
                  <a:pt x="0" y="16568"/>
                  <a:pt x="947" y="21600"/>
                  <a:pt x="2115" y="21600"/>
                </a:cubicBezTo>
                <a:cubicBezTo>
                  <a:pt x="3283" y="21600"/>
                  <a:pt x="4230" y="16568"/>
                  <a:pt x="4230" y="10361"/>
                </a:cubicBezTo>
                <a:cubicBezTo>
                  <a:pt x="4230" y="8514"/>
                  <a:pt x="4147" y="6773"/>
                  <a:pt x="3999" y="5236"/>
                </a:cubicBezTo>
                <a:close/>
                <a:moveTo>
                  <a:pt x="7927" y="7913"/>
                </a:moveTo>
                <a:lnTo>
                  <a:pt x="8119" y="7913"/>
                </a:lnTo>
                <a:cubicBezTo>
                  <a:pt x="8489" y="7913"/>
                  <a:pt x="8586" y="8979"/>
                  <a:pt x="8586" y="10880"/>
                </a:cubicBezTo>
                <a:cubicBezTo>
                  <a:pt x="8586" y="12915"/>
                  <a:pt x="8474" y="13935"/>
                  <a:pt x="8188" y="13935"/>
                </a:cubicBezTo>
                <a:cubicBezTo>
                  <a:pt x="8188" y="13935"/>
                  <a:pt x="8121" y="13935"/>
                  <a:pt x="8121" y="13935"/>
                </a:cubicBezTo>
                <a:cubicBezTo>
                  <a:pt x="7964" y="13935"/>
                  <a:pt x="7927" y="13667"/>
                  <a:pt x="7927" y="12916"/>
                </a:cubicBezTo>
                <a:lnTo>
                  <a:pt x="7927" y="7913"/>
                </a:lnTo>
                <a:close/>
                <a:moveTo>
                  <a:pt x="13658" y="7913"/>
                </a:moveTo>
                <a:lnTo>
                  <a:pt x="13850" y="7913"/>
                </a:lnTo>
                <a:cubicBezTo>
                  <a:pt x="14220" y="7913"/>
                  <a:pt x="14318" y="8979"/>
                  <a:pt x="14318" y="10880"/>
                </a:cubicBezTo>
                <a:cubicBezTo>
                  <a:pt x="14318" y="12915"/>
                  <a:pt x="14205" y="13935"/>
                  <a:pt x="13919" y="13935"/>
                </a:cubicBezTo>
                <a:cubicBezTo>
                  <a:pt x="13919" y="13935"/>
                  <a:pt x="13854" y="13935"/>
                  <a:pt x="13854" y="13935"/>
                </a:cubicBezTo>
                <a:cubicBezTo>
                  <a:pt x="13697" y="13935"/>
                  <a:pt x="13658" y="13667"/>
                  <a:pt x="13658" y="12916"/>
                </a:cubicBezTo>
                <a:lnTo>
                  <a:pt x="13658" y="7913"/>
                </a:lnTo>
                <a:close/>
                <a:moveTo>
                  <a:pt x="5519" y="17532"/>
                </a:moveTo>
                <a:lnTo>
                  <a:pt x="5519" y="18701"/>
                </a:lnTo>
                <a:lnTo>
                  <a:pt x="21600" y="18701"/>
                </a:lnTo>
                <a:cubicBezTo>
                  <a:pt x="21600" y="18701"/>
                  <a:pt x="21600" y="17532"/>
                  <a:pt x="21600" y="17532"/>
                </a:cubicBezTo>
                <a:lnTo>
                  <a:pt x="5519" y="17532"/>
                </a:ln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97005" y="0"/>
            <a:ext cx="10899670" cy="861565"/>
          </a:xfrm>
        </p:spPr>
        <p:txBody>
          <a:bodyPr anchor="ctr"/>
          <a:lstStyle>
            <a:lvl1pPr>
              <a:defRPr sz="2200" b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9" name="Прямоугольник 28"/>
          <p:cNvSpPr/>
          <p:nvPr userDrawn="1"/>
        </p:nvSpPr>
        <p:spPr>
          <a:xfrm>
            <a:off x="12389302" y="1909002"/>
            <a:ext cx="1039316" cy="2809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0-0-0</a:t>
            </a:r>
            <a:endParaRPr lang="ru-RU" sz="1200" dirty="0">
              <a:latin typeface="+mj-lt"/>
            </a:endParaRPr>
          </a:p>
        </p:txBody>
      </p:sp>
      <p:sp>
        <p:nvSpPr>
          <p:cNvPr id="32" name="Прямоугольник 31"/>
          <p:cNvSpPr/>
          <p:nvPr userDrawn="1"/>
        </p:nvSpPr>
        <p:spPr>
          <a:xfrm>
            <a:off x="12389302" y="2287918"/>
            <a:ext cx="1039316" cy="2809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153-153-153</a:t>
            </a:r>
            <a:endParaRPr lang="ru-RU" sz="1200" dirty="0">
              <a:latin typeface="+mj-lt"/>
            </a:endParaRPr>
          </a:p>
        </p:txBody>
      </p:sp>
      <p:sp>
        <p:nvSpPr>
          <p:cNvPr id="33" name="Прямоугольник 32"/>
          <p:cNvSpPr/>
          <p:nvPr userDrawn="1"/>
        </p:nvSpPr>
        <p:spPr>
          <a:xfrm>
            <a:off x="12389302" y="2666834"/>
            <a:ext cx="1039316" cy="2809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0-111-60</a:t>
            </a:r>
            <a:endParaRPr lang="ru-RU" sz="1200" dirty="0">
              <a:latin typeface="+mj-lt"/>
            </a:endParaRPr>
          </a:p>
        </p:txBody>
      </p:sp>
      <p:sp>
        <p:nvSpPr>
          <p:cNvPr id="34" name="Прямоугольник 33"/>
          <p:cNvSpPr/>
          <p:nvPr userDrawn="1"/>
        </p:nvSpPr>
        <p:spPr>
          <a:xfrm>
            <a:off x="12389302" y="3045750"/>
            <a:ext cx="1039316" cy="280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17-167-76</a:t>
            </a:r>
            <a:endParaRPr lang="ru-RU" sz="1200" dirty="0">
              <a:latin typeface="+mj-lt"/>
            </a:endParaRPr>
          </a:p>
        </p:txBody>
      </p:sp>
      <p:sp>
        <p:nvSpPr>
          <p:cNvPr id="35" name="Прямоугольник 34"/>
          <p:cNvSpPr/>
          <p:nvPr userDrawn="1"/>
        </p:nvSpPr>
        <p:spPr>
          <a:xfrm>
            <a:off x="12389302" y="3424666"/>
            <a:ext cx="1039316" cy="2809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125-194-68</a:t>
            </a:r>
            <a:endParaRPr lang="ru-RU" sz="1200" dirty="0">
              <a:latin typeface="+mj-lt"/>
            </a:endParaRPr>
          </a:p>
        </p:txBody>
      </p:sp>
      <p:sp>
        <p:nvSpPr>
          <p:cNvPr id="36" name="Прямоугольник 35"/>
          <p:cNvSpPr/>
          <p:nvPr userDrawn="1"/>
        </p:nvSpPr>
        <p:spPr>
          <a:xfrm>
            <a:off x="12389302" y="3803582"/>
            <a:ext cx="1039316" cy="28098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220-15-0</a:t>
            </a:r>
            <a:endParaRPr lang="ru-RU" sz="1200" dirty="0">
              <a:latin typeface="+mj-lt"/>
            </a:endParaRPr>
          </a:p>
        </p:txBody>
      </p:sp>
      <p:sp>
        <p:nvSpPr>
          <p:cNvPr id="37" name="Прямоугольник 36"/>
          <p:cNvSpPr/>
          <p:nvPr userDrawn="1"/>
        </p:nvSpPr>
        <p:spPr>
          <a:xfrm>
            <a:off x="12389302" y="4182498"/>
            <a:ext cx="1039316" cy="2809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19-152-132</a:t>
            </a:r>
            <a:endParaRPr lang="ru-RU" sz="1200" dirty="0">
              <a:latin typeface="+mj-lt"/>
            </a:endParaRPr>
          </a:p>
        </p:txBody>
      </p:sp>
      <p:sp>
        <p:nvSpPr>
          <p:cNvPr id="38" name="Прямоугольник 37"/>
          <p:cNvSpPr/>
          <p:nvPr userDrawn="1"/>
        </p:nvSpPr>
        <p:spPr>
          <a:xfrm>
            <a:off x="12389302" y="4561414"/>
            <a:ext cx="1039316" cy="28098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235-127-46</a:t>
            </a:r>
            <a:endParaRPr lang="ru-RU" sz="1200" dirty="0">
              <a:latin typeface="+mj-lt"/>
            </a:endParaRPr>
          </a:p>
        </p:txBody>
      </p:sp>
      <p:sp>
        <p:nvSpPr>
          <p:cNvPr id="39" name="Прямоугольник 38"/>
          <p:cNvSpPr/>
          <p:nvPr userDrawn="1"/>
        </p:nvSpPr>
        <p:spPr>
          <a:xfrm>
            <a:off x="12389302" y="4940329"/>
            <a:ext cx="1039316" cy="2809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12-140-187</a:t>
            </a:r>
            <a:endParaRPr lang="ru-RU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44693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864000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>
            <a:outerShdw blurRad="12700" dist="25400" dir="5400000" rotWithShape="0">
              <a:schemeClr val="bg2">
                <a:lumMod val="90000"/>
                <a:alpha val="20000"/>
              </a:scheme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7366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5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Gill Sans"/>
            </a:endParaRPr>
          </a:p>
        </p:txBody>
      </p:sp>
      <p:sp>
        <p:nvSpPr>
          <p:cNvPr id="14" name="Shape"/>
          <p:cNvSpPr/>
          <p:nvPr userDrawn="1"/>
        </p:nvSpPr>
        <p:spPr>
          <a:xfrm>
            <a:off x="9991115" y="286073"/>
            <a:ext cx="1505560" cy="2833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36" y="0"/>
                </a:moveTo>
                <a:lnTo>
                  <a:pt x="1286" y="5042"/>
                </a:lnTo>
                <a:lnTo>
                  <a:pt x="551" y="2798"/>
                </a:lnTo>
                <a:cubicBezTo>
                  <a:pt x="499" y="3104"/>
                  <a:pt x="449" y="3428"/>
                  <a:pt x="403" y="3762"/>
                </a:cubicBezTo>
                <a:cubicBezTo>
                  <a:pt x="403" y="3762"/>
                  <a:pt x="1286" y="6458"/>
                  <a:pt x="1286" y="6458"/>
                </a:cubicBezTo>
                <a:lnTo>
                  <a:pt x="3183" y="659"/>
                </a:lnTo>
                <a:cubicBezTo>
                  <a:pt x="3104" y="413"/>
                  <a:pt x="3022" y="191"/>
                  <a:pt x="2936" y="0"/>
                </a:cubicBezTo>
                <a:close/>
                <a:moveTo>
                  <a:pt x="3397" y="1421"/>
                </a:moveTo>
                <a:lnTo>
                  <a:pt x="1286" y="7874"/>
                </a:lnTo>
                <a:lnTo>
                  <a:pt x="277" y="4790"/>
                </a:lnTo>
                <a:cubicBezTo>
                  <a:pt x="239" y="5144"/>
                  <a:pt x="205" y="5514"/>
                  <a:pt x="174" y="5891"/>
                </a:cubicBezTo>
                <a:lnTo>
                  <a:pt x="1286" y="9285"/>
                </a:lnTo>
                <a:cubicBezTo>
                  <a:pt x="1286" y="9285"/>
                  <a:pt x="3583" y="2264"/>
                  <a:pt x="3583" y="2264"/>
                </a:cubicBezTo>
                <a:cubicBezTo>
                  <a:pt x="3524" y="1964"/>
                  <a:pt x="3462" y="1684"/>
                  <a:pt x="3397" y="1421"/>
                </a:cubicBezTo>
                <a:close/>
                <a:moveTo>
                  <a:pt x="6427" y="2793"/>
                </a:moveTo>
                <a:cubicBezTo>
                  <a:pt x="5648" y="2793"/>
                  <a:pt x="5344" y="5127"/>
                  <a:pt x="5344" y="8979"/>
                </a:cubicBezTo>
                <a:cubicBezTo>
                  <a:pt x="5344" y="12999"/>
                  <a:pt x="5724" y="14870"/>
                  <a:pt x="6383" y="14870"/>
                </a:cubicBezTo>
                <a:cubicBezTo>
                  <a:pt x="6662" y="14870"/>
                  <a:pt x="6932" y="14483"/>
                  <a:pt x="7133" y="13799"/>
                </a:cubicBezTo>
                <a:lnTo>
                  <a:pt x="7064" y="13101"/>
                </a:lnTo>
                <a:cubicBezTo>
                  <a:pt x="6932" y="13451"/>
                  <a:pt x="6772" y="13784"/>
                  <a:pt x="6514" y="13784"/>
                </a:cubicBezTo>
                <a:cubicBezTo>
                  <a:pt x="5971" y="13784"/>
                  <a:pt x="5856" y="11550"/>
                  <a:pt x="5856" y="8548"/>
                </a:cubicBezTo>
                <a:cubicBezTo>
                  <a:pt x="5856" y="5396"/>
                  <a:pt x="5975" y="3559"/>
                  <a:pt x="6442" y="3559"/>
                </a:cubicBezTo>
                <a:cubicBezTo>
                  <a:pt x="6741" y="3559"/>
                  <a:pt x="6837" y="4161"/>
                  <a:pt x="6888" y="5028"/>
                </a:cubicBezTo>
                <a:lnTo>
                  <a:pt x="6926" y="5760"/>
                </a:lnTo>
                <a:lnTo>
                  <a:pt x="7066" y="5760"/>
                </a:lnTo>
                <a:cubicBezTo>
                  <a:pt x="7060" y="4976"/>
                  <a:pt x="7060" y="4110"/>
                  <a:pt x="7066" y="3326"/>
                </a:cubicBezTo>
                <a:cubicBezTo>
                  <a:pt x="7004" y="3193"/>
                  <a:pt x="6772" y="2793"/>
                  <a:pt x="6427" y="2793"/>
                </a:cubicBezTo>
                <a:close/>
                <a:moveTo>
                  <a:pt x="7330" y="2992"/>
                </a:moveTo>
                <a:lnTo>
                  <a:pt x="7330" y="3360"/>
                </a:lnTo>
                <a:cubicBezTo>
                  <a:pt x="7440" y="3493"/>
                  <a:pt x="7456" y="3662"/>
                  <a:pt x="7456" y="4296"/>
                </a:cubicBezTo>
                <a:lnTo>
                  <a:pt x="7456" y="13367"/>
                </a:lnTo>
                <a:cubicBezTo>
                  <a:pt x="7456" y="14001"/>
                  <a:pt x="7440" y="14170"/>
                  <a:pt x="7330" y="14303"/>
                </a:cubicBezTo>
                <a:lnTo>
                  <a:pt x="7330" y="14667"/>
                </a:lnTo>
                <a:lnTo>
                  <a:pt x="8210" y="14667"/>
                </a:lnTo>
                <a:cubicBezTo>
                  <a:pt x="8747" y="14667"/>
                  <a:pt x="9079" y="13899"/>
                  <a:pt x="9079" y="10764"/>
                </a:cubicBezTo>
                <a:cubicBezTo>
                  <a:pt x="9079" y="7545"/>
                  <a:pt x="8652" y="7181"/>
                  <a:pt x="8049" y="7181"/>
                </a:cubicBezTo>
                <a:lnTo>
                  <a:pt x="7927" y="7181"/>
                </a:lnTo>
                <a:lnTo>
                  <a:pt x="7927" y="4412"/>
                </a:lnTo>
                <a:cubicBezTo>
                  <a:pt x="7927" y="3912"/>
                  <a:pt x="7946" y="3728"/>
                  <a:pt x="8084" y="3728"/>
                </a:cubicBezTo>
                <a:cubicBezTo>
                  <a:pt x="8084" y="3728"/>
                  <a:pt x="8385" y="3728"/>
                  <a:pt x="8385" y="3728"/>
                </a:cubicBezTo>
                <a:cubicBezTo>
                  <a:pt x="8671" y="3728"/>
                  <a:pt x="8749" y="3842"/>
                  <a:pt x="8818" y="5042"/>
                </a:cubicBezTo>
                <a:lnTo>
                  <a:pt x="8847" y="5527"/>
                </a:lnTo>
                <a:lnTo>
                  <a:pt x="8966" y="5527"/>
                </a:lnTo>
                <a:cubicBezTo>
                  <a:pt x="8960" y="4677"/>
                  <a:pt x="8960" y="3842"/>
                  <a:pt x="8966" y="2992"/>
                </a:cubicBezTo>
                <a:lnTo>
                  <a:pt x="7330" y="2992"/>
                </a:lnTo>
                <a:close/>
                <a:moveTo>
                  <a:pt x="9327" y="2992"/>
                </a:moveTo>
                <a:lnTo>
                  <a:pt x="9327" y="3360"/>
                </a:lnTo>
                <a:cubicBezTo>
                  <a:pt x="9437" y="3493"/>
                  <a:pt x="9453" y="3662"/>
                  <a:pt x="9453" y="4296"/>
                </a:cubicBezTo>
                <a:lnTo>
                  <a:pt x="9453" y="13367"/>
                </a:lnTo>
                <a:cubicBezTo>
                  <a:pt x="9453" y="14001"/>
                  <a:pt x="9437" y="14170"/>
                  <a:pt x="9327" y="14303"/>
                </a:cubicBezTo>
                <a:lnTo>
                  <a:pt x="9327" y="14667"/>
                </a:lnTo>
                <a:lnTo>
                  <a:pt x="10909" y="14667"/>
                </a:lnTo>
                <a:cubicBezTo>
                  <a:pt x="10903" y="13766"/>
                  <a:pt x="10903" y="12852"/>
                  <a:pt x="10909" y="11952"/>
                </a:cubicBezTo>
                <a:lnTo>
                  <a:pt x="10771" y="11952"/>
                </a:lnTo>
                <a:lnTo>
                  <a:pt x="10752" y="12383"/>
                </a:lnTo>
                <a:cubicBezTo>
                  <a:pt x="10689" y="13834"/>
                  <a:pt x="10614" y="13935"/>
                  <a:pt x="10329" y="13935"/>
                </a:cubicBezTo>
                <a:lnTo>
                  <a:pt x="10266" y="13935"/>
                </a:lnTo>
                <a:cubicBezTo>
                  <a:pt x="9977" y="13935"/>
                  <a:pt x="9924" y="13699"/>
                  <a:pt x="9924" y="12999"/>
                </a:cubicBezTo>
                <a:lnTo>
                  <a:pt x="9924" y="8645"/>
                </a:lnTo>
                <a:lnTo>
                  <a:pt x="10216" y="8645"/>
                </a:lnTo>
                <a:cubicBezTo>
                  <a:pt x="10338" y="8645"/>
                  <a:pt x="10529" y="8715"/>
                  <a:pt x="10604" y="8999"/>
                </a:cubicBezTo>
                <a:lnTo>
                  <a:pt x="10604" y="7530"/>
                </a:lnTo>
                <a:cubicBezTo>
                  <a:pt x="10529" y="7813"/>
                  <a:pt x="10338" y="7879"/>
                  <a:pt x="10216" y="7879"/>
                </a:cubicBezTo>
                <a:lnTo>
                  <a:pt x="9924" y="7879"/>
                </a:lnTo>
                <a:lnTo>
                  <a:pt x="9924" y="4262"/>
                </a:lnTo>
                <a:cubicBezTo>
                  <a:pt x="9924" y="3862"/>
                  <a:pt x="9939" y="3728"/>
                  <a:pt x="10033" y="3728"/>
                </a:cubicBezTo>
                <a:cubicBezTo>
                  <a:pt x="10033" y="3728"/>
                  <a:pt x="10279" y="3728"/>
                  <a:pt x="10279" y="3728"/>
                </a:cubicBezTo>
                <a:cubicBezTo>
                  <a:pt x="10564" y="3728"/>
                  <a:pt x="10642" y="3842"/>
                  <a:pt x="10711" y="5042"/>
                </a:cubicBezTo>
                <a:lnTo>
                  <a:pt x="10739" y="5527"/>
                </a:lnTo>
                <a:lnTo>
                  <a:pt x="10859" y="5527"/>
                </a:lnTo>
                <a:cubicBezTo>
                  <a:pt x="10853" y="4677"/>
                  <a:pt x="10853" y="3842"/>
                  <a:pt x="10859" y="2992"/>
                </a:cubicBezTo>
                <a:lnTo>
                  <a:pt x="9327" y="2992"/>
                </a:lnTo>
                <a:close/>
                <a:moveTo>
                  <a:pt x="11192" y="2992"/>
                </a:moveTo>
                <a:lnTo>
                  <a:pt x="11192" y="3360"/>
                </a:lnTo>
                <a:cubicBezTo>
                  <a:pt x="11302" y="3493"/>
                  <a:pt x="11317" y="3662"/>
                  <a:pt x="11317" y="4296"/>
                </a:cubicBezTo>
                <a:lnTo>
                  <a:pt x="11317" y="13367"/>
                </a:lnTo>
                <a:cubicBezTo>
                  <a:pt x="11317" y="14001"/>
                  <a:pt x="11302" y="14170"/>
                  <a:pt x="11192" y="14303"/>
                </a:cubicBezTo>
                <a:lnTo>
                  <a:pt x="11192" y="14667"/>
                </a:lnTo>
                <a:cubicBezTo>
                  <a:pt x="11192" y="14667"/>
                  <a:pt x="11914" y="14667"/>
                  <a:pt x="11914" y="14667"/>
                </a:cubicBezTo>
                <a:lnTo>
                  <a:pt x="11914" y="14303"/>
                </a:lnTo>
                <a:cubicBezTo>
                  <a:pt x="11804" y="14170"/>
                  <a:pt x="11788" y="14001"/>
                  <a:pt x="11788" y="13367"/>
                </a:cubicBezTo>
                <a:lnTo>
                  <a:pt x="11788" y="10046"/>
                </a:lnTo>
                <a:lnTo>
                  <a:pt x="12008" y="10046"/>
                </a:lnTo>
                <a:cubicBezTo>
                  <a:pt x="12538" y="10046"/>
                  <a:pt x="12865" y="9199"/>
                  <a:pt x="12865" y="6347"/>
                </a:cubicBezTo>
                <a:cubicBezTo>
                  <a:pt x="12865" y="3545"/>
                  <a:pt x="12538" y="2992"/>
                  <a:pt x="12102" y="2992"/>
                </a:cubicBezTo>
                <a:lnTo>
                  <a:pt x="11192" y="2992"/>
                </a:lnTo>
                <a:close/>
                <a:moveTo>
                  <a:pt x="13063" y="2992"/>
                </a:moveTo>
                <a:lnTo>
                  <a:pt x="13063" y="3360"/>
                </a:lnTo>
                <a:cubicBezTo>
                  <a:pt x="13172" y="3493"/>
                  <a:pt x="13188" y="3662"/>
                  <a:pt x="13188" y="4296"/>
                </a:cubicBezTo>
                <a:lnTo>
                  <a:pt x="13188" y="13367"/>
                </a:lnTo>
                <a:cubicBezTo>
                  <a:pt x="13188" y="14001"/>
                  <a:pt x="13172" y="14170"/>
                  <a:pt x="13063" y="14303"/>
                </a:cubicBezTo>
                <a:lnTo>
                  <a:pt x="13063" y="14667"/>
                </a:lnTo>
                <a:lnTo>
                  <a:pt x="13941" y="14667"/>
                </a:lnTo>
                <a:cubicBezTo>
                  <a:pt x="14478" y="14667"/>
                  <a:pt x="14811" y="13899"/>
                  <a:pt x="14811" y="10764"/>
                </a:cubicBezTo>
                <a:cubicBezTo>
                  <a:pt x="14811" y="7545"/>
                  <a:pt x="14384" y="7181"/>
                  <a:pt x="13782" y="7181"/>
                </a:cubicBezTo>
                <a:lnTo>
                  <a:pt x="13658" y="7181"/>
                </a:lnTo>
                <a:lnTo>
                  <a:pt x="13658" y="4412"/>
                </a:lnTo>
                <a:cubicBezTo>
                  <a:pt x="13658" y="3912"/>
                  <a:pt x="13677" y="3728"/>
                  <a:pt x="13815" y="3728"/>
                </a:cubicBezTo>
                <a:cubicBezTo>
                  <a:pt x="13815" y="3728"/>
                  <a:pt x="14117" y="3728"/>
                  <a:pt x="14117" y="3728"/>
                </a:cubicBezTo>
                <a:cubicBezTo>
                  <a:pt x="14403" y="3728"/>
                  <a:pt x="14481" y="3842"/>
                  <a:pt x="14550" y="5042"/>
                </a:cubicBezTo>
                <a:lnTo>
                  <a:pt x="14578" y="5527"/>
                </a:lnTo>
                <a:lnTo>
                  <a:pt x="14698" y="5527"/>
                </a:lnTo>
                <a:cubicBezTo>
                  <a:pt x="14692" y="4677"/>
                  <a:pt x="14692" y="3842"/>
                  <a:pt x="14698" y="2992"/>
                </a:cubicBezTo>
                <a:lnTo>
                  <a:pt x="13063" y="2992"/>
                </a:lnTo>
                <a:close/>
                <a:moveTo>
                  <a:pt x="15564" y="2992"/>
                </a:moveTo>
                <a:lnTo>
                  <a:pt x="15564" y="3360"/>
                </a:lnTo>
                <a:cubicBezTo>
                  <a:pt x="15677" y="3493"/>
                  <a:pt x="15690" y="3810"/>
                  <a:pt x="15690" y="4044"/>
                </a:cubicBezTo>
                <a:cubicBezTo>
                  <a:pt x="15690" y="4377"/>
                  <a:pt x="15674" y="4746"/>
                  <a:pt x="15583" y="5930"/>
                </a:cubicBezTo>
                <a:lnTo>
                  <a:pt x="15178" y="11234"/>
                </a:lnTo>
                <a:cubicBezTo>
                  <a:pt x="15027" y="13185"/>
                  <a:pt x="14927" y="14216"/>
                  <a:pt x="14874" y="14667"/>
                </a:cubicBezTo>
                <a:lnTo>
                  <a:pt x="15273" y="14667"/>
                </a:lnTo>
                <a:cubicBezTo>
                  <a:pt x="15276" y="14400"/>
                  <a:pt x="15294" y="13898"/>
                  <a:pt x="15319" y="13232"/>
                </a:cubicBezTo>
                <a:cubicBezTo>
                  <a:pt x="15347" y="12564"/>
                  <a:pt x="15401" y="11616"/>
                  <a:pt x="15473" y="10448"/>
                </a:cubicBezTo>
                <a:lnTo>
                  <a:pt x="16170" y="10448"/>
                </a:lnTo>
                <a:lnTo>
                  <a:pt x="16265" y="11932"/>
                </a:lnTo>
                <a:cubicBezTo>
                  <a:pt x="16324" y="12866"/>
                  <a:pt x="16393" y="14033"/>
                  <a:pt x="16411" y="14667"/>
                </a:cubicBezTo>
                <a:cubicBezTo>
                  <a:pt x="16411" y="14667"/>
                  <a:pt x="16971" y="14667"/>
                  <a:pt x="16971" y="14667"/>
                </a:cubicBezTo>
                <a:cubicBezTo>
                  <a:pt x="16924" y="14250"/>
                  <a:pt x="16826" y="13082"/>
                  <a:pt x="16735" y="11714"/>
                </a:cubicBezTo>
                <a:lnTo>
                  <a:pt x="16274" y="4727"/>
                </a:lnTo>
                <a:cubicBezTo>
                  <a:pt x="16208" y="3743"/>
                  <a:pt x="16201" y="3342"/>
                  <a:pt x="16192" y="2992"/>
                </a:cubicBezTo>
                <a:lnTo>
                  <a:pt x="15564" y="2992"/>
                </a:lnTo>
                <a:close/>
                <a:moveTo>
                  <a:pt x="17140" y="2992"/>
                </a:moveTo>
                <a:lnTo>
                  <a:pt x="17140" y="3360"/>
                </a:lnTo>
                <a:cubicBezTo>
                  <a:pt x="17250" y="3493"/>
                  <a:pt x="17266" y="3662"/>
                  <a:pt x="17266" y="4296"/>
                </a:cubicBezTo>
                <a:lnTo>
                  <a:pt x="17266" y="13367"/>
                </a:lnTo>
                <a:cubicBezTo>
                  <a:pt x="17266" y="14001"/>
                  <a:pt x="17250" y="14170"/>
                  <a:pt x="17140" y="14303"/>
                </a:cubicBezTo>
                <a:lnTo>
                  <a:pt x="17140" y="14667"/>
                </a:lnTo>
                <a:lnTo>
                  <a:pt x="17861" y="14667"/>
                </a:lnTo>
                <a:lnTo>
                  <a:pt x="17861" y="14303"/>
                </a:lnTo>
                <a:cubicBezTo>
                  <a:pt x="17752" y="14170"/>
                  <a:pt x="17736" y="14001"/>
                  <a:pt x="17736" y="13367"/>
                </a:cubicBezTo>
                <a:lnTo>
                  <a:pt x="17736" y="8645"/>
                </a:lnTo>
                <a:lnTo>
                  <a:pt x="18584" y="8645"/>
                </a:lnTo>
                <a:cubicBezTo>
                  <a:pt x="18584" y="8645"/>
                  <a:pt x="18584" y="13367"/>
                  <a:pt x="18584" y="13367"/>
                </a:cubicBezTo>
                <a:cubicBezTo>
                  <a:pt x="18584" y="14001"/>
                  <a:pt x="18568" y="14170"/>
                  <a:pt x="18458" y="14303"/>
                </a:cubicBezTo>
                <a:lnTo>
                  <a:pt x="18458" y="14667"/>
                </a:lnTo>
                <a:lnTo>
                  <a:pt x="19180" y="14667"/>
                </a:lnTo>
                <a:lnTo>
                  <a:pt x="19180" y="14303"/>
                </a:lnTo>
                <a:cubicBezTo>
                  <a:pt x="19070" y="14170"/>
                  <a:pt x="19055" y="14001"/>
                  <a:pt x="19055" y="13367"/>
                </a:cubicBezTo>
                <a:lnTo>
                  <a:pt x="19055" y="4296"/>
                </a:lnTo>
                <a:cubicBezTo>
                  <a:pt x="19055" y="3662"/>
                  <a:pt x="19070" y="3493"/>
                  <a:pt x="19180" y="3360"/>
                </a:cubicBezTo>
                <a:lnTo>
                  <a:pt x="19180" y="2992"/>
                </a:lnTo>
                <a:lnTo>
                  <a:pt x="18458" y="2992"/>
                </a:lnTo>
                <a:lnTo>
                  <a:pt x="18458" y="3360"/>
                </a:lnTo>
                <a:cubicBezTo>
                  <a:pt x="18568" y="3493"/>
                  <a:pt x="18584" y="3662"/>
                  <a:pt x="18584" y="4296"/>
                </a:cubicBezTo>
                <a:lnTo>
                  <a:pt x="18584" y="7879"/>
                </a:lnTo>
                <a:lnTo>
                  <a:pt x="17736" y="7879"/>
                </a:lnTo>
                <a:lnTo>
                  <a:pt x="17736" y="4296"/>
                </a:lnTo>
                <a:cubicBezTo>
                  <a:pt x="17736" y="3662"/>
                  <a:pt x="17752" y="3493"/>
                  <a:pt x="17861" y="3360"/>
                </a:cubicBezTo>
                <a:lnTo>
                  <a:pt x="17861" y="2992"/>
                </a:lnTo>
                <a:lnTo>
                  <a:pt x="17140" y="2992"/>
                </a:lnTo>
                <a:close/>
                <a:moveTo>
                  <a:pt x="19529" y="2992"/>
                </a:moveTo>
                <a:lnTo>
                  <a:pt x="19529" y="3360"/>
                </a:lnTo>
                <a:cubicBezTo>
                  <a:pt x="19638" y="3493"/>
                  <a:pt x="19655" y="3662"/>
                  <a:pt x="19655" y="4296"/>
                </a:cubicBezTo>
                <a:cubicBezTo>
                  <a:pt x="19655" y="4296"/>
                  <a:pt x="19655" y="13367"/>
                  <a:pt x="19655" y="13367"/>
                </a:cubicBezTo>
                <a:cubicBezTo>
                  <a:pt x="19655" y="14001"/>
                  <a:pt x="19638" y="14170"/>
                  <a:pt x="19529" y="14303"/>
                </a:cubicBezTo>
                <a:lnTo>
                  <a:pt x="19529" y="14667"/>
                </a:lnTo>
                <a:lnTo>
                  <a:pt x="20250" y="14667"/>
                </a:lnTo>
                <a:lnTo>
                  <a:pt x="20250" y="14303"/>
                </a:lnTo>
                <a:cubicBezTo>
                  <a:pt x="20141" y="14170"/>
                  <a:pt x="20125" y="14001"/>
                  <a:pt x="20125" y="13367"/>
                </a:cubicBezTo>
                <a:lnTo>
                  <a:pt x="20125" y="4296"/>
                </a:lnTo>
                <a:cubicBezTo>
                  <a:pt x="20125" y="3662"/>
                  <a:pt x="20141" y="3493"/>
                  <a:pt x="20250" y="3360"/>
                </a:cubicBezTo>
                <a:lnTo>
                  <a:pt x="20250" y="2992"/>
                </a:lnTo>
                <a:lnTo>
                  <a:pt x="19529" y="2992"/>
                </a:lnTo>
                <a:close/>
                <a:moveTo>
                  <a:pt x="20906" y="2992"/>
                </a:moveTo>
                <a:cubicBezTo>
                  <a:pt x="20847" y="3792"/>
                  <a:pt x="20624" y="5376"/>
                  <a:pt x="20451" y="6560"/>
                </a:cubicBezTo>
                <a:lnTo>
                  <a:pt x="20163" y="8548"/>
                </a:lnTo>
                <a:lnTo>
                  <a:pt x="20496" y="11200"/>
                </a:lnTo>
                <a:cubicBezTo>
                  <a:pt x="20725" y="13035"/>
                  <a:pt x="20803" y="14050"/>
                  <a:pt x="20856" y="14667"/>
                </a:cubicBezTo>
                <a:lnTo>
                  <a:pt x="21595" y="14667"/>
                </a:lnTo>
                <a:cubicBezTo>
                  <a:pt x="21334" y="13266"/>
                  <a:pt x="20975" y="10698"/>
                  <a:pt x="20822" y="9547"/>
                </a:cubicBezTo>
                <a:cubicBezTo>
                  <a:pt x="20822" y="9547"/>
                  <a:pt x="20536" y="7394"/>
                  <a:pt x="20536" y="7394"/>
                </a:cubicBezTo>
                <a:lnTo>
                  <a:pt x="20765" y="6095"/>
                </a:lnTo>
                <a:cubicBezTo>
                  <a:pt x="20866" y="5511"/>
                  <a:pt x="21214" y="3645"/>
                  <a:pt x="21421" y="3011"/>
                </a:cubicBezTo>
                <a:lnTo>
                  <a:pt x="21421" y="2992"/>
                </a:lnTo>
                <a:lnTo>
                  <a:pt x="20906" y="2992"/>
                </a:lnTo>
                <a:close/>
                <a:moveTo>
                  <a:pt x="3744" y="3185"/>
                </a:moveTo>
                <a:cubicBezTo>
                  <a:pt x="3744" y="3185"/>
                  <a:pt x="1286" y="10701"/>
                  <a:pt x="1286" y="10701"/>
                </a:cubicBezTo>
                <a:lnTo>
                  <a:pt x="93" y="7055"/>
                </a:lnTo>
                <a:cubicBezTo>
                  <a:pt x="70" y="7458"/>
                  <a:pt x="50" y="7874"/>
                  <a:pt x="36" y="8296"/>
                </a:cubicBezTo>
                <a:lnTo>
                  <a:pt x="1286" y="12112"/>
                </a:lnTo>
                <a:lnTo>
                  <a:pt x="3882" y="4179"/>
                </a:lnTo>
                <a:cubicBezTo>
                  <a:pt x="3839" y="3835"/>
                  <a:pt x="3793" y="3502"/>
                  <a:pt x="3744" y="3185"/>
                </a:cubicBezTo>
                <a:close/>
                <a:moveTo>
                  <a:pt x="11926" y="3728"/>
                </a:moveTo>
                <a:lnTo>
                  <a:pt x="11977" y="3728"/>
                </a:lnTo>
                <a:cubicBezTo>
                  <a:pt x="12272" y="3728"/>
                  <a:pt x="12372" y="4710"/>
                  <a:pt x="12372" y="6245"/>
                </a:cubicBezTo>
                <a:cubicBezTo>
                  <a:pt x="12372" y="8063"/>
                  <a:pt x="12302" y="9314"/>
                  <a:pt x="12010" y="9314"/>
                </a:cubicBezTo>
                <a:cubicBezTo>
                  <a:pt x="12010" y="9314"/>
                  <a:pt x="11788" y="9314"/>
                  <a:pt x="11788" y="9314"/>
                </a:cubicBezTo>
                <a:lnTo>
                  <a:pt x="11788" y="4359"/>
                </a:lnTo>
                <a:cubicBezTo>
                  <a:pt x="11788" y="3808"/>
                  <a:pt x="11832" y="3728"/>
                  <a:pt x="11926" y="3728"/>
                </a:cubicBezTo>
                <a:close/>
                <a:moveTo>
                  <a:pt x="15827" y="4960"/>
                </a:moveTo>
                <a:lnTo>
                  <a:pt x="16123" y="9663"/>
                </a:lnTo>
                <a:cubicBezTo>
                  <a:pt x="16123" y="9663"/>
                  <a:pt x="15524" y="9663"/>
                  <a:pt x="15524" y="9663"/>
                </a:cubicBezTo>
                <a:lnTo>
                  <a:pt x="15827" y="4960"/>
                </a:lnTo>
                <a:close/>
                <a:moveTo>
                  <a:pt x="3999" y="5236"/>
                </a:moveTo>
                <a:lnTo>
                  <a:pt x="1286" y="13527"/>
                </a:lnTo>
                <a:lnTo>
                  <a:pt x="5" y="9615"/>
                </a:lnTo>
                <a:cubicBezTo>
                  <a:pt x="1" y="9862"/>
                  <a:pt x="0" y="10108"/>
                  <a:pt x="0" y="10361"/>
                </a:cubicBezTo>
                <a:cubicBezTo>
                  <a:pt x="0" y="16568"/>
                  <a:pt x="947" y="21600"/>
                  <a:pt x="2115" y="21600"/>
                </a:cubicBezTo>
                <a:cubicBezTo>
                  <a:pt x="3283" y="21600"/>
                  <a:pt x="4230" y="16568"/>
                  <a:pt x="4230" y="10361"/>
                </a:cubicBezTo>
                <a:cubicBezTo>
                  <a:pt x="4230" y="8514"/>
                  <a:pt x="4147" y="6773"/>
                  <a:pt x="3999" y="5236"/>
                </a:cubicBezTo>
                <a:close/>
                <a:moveTo>
                  <a:pt x="7927" y="7913"/>
                </a:moveTo>
                <a:lnTo>
                  <a:pt x="8119" y="7913"/>
                </a:lnTo>
                <a:cubicBezTo>
                  <a:pt x="8489" y="7913"/>
                  <a:pt x="8586" y="8979"/>
                  <a:pt x="8586" y="10880"/>
                </a:cubicBezTo>
                <a:cubicBezTo>
                  <a:pt x="8586" y="12915"/>
                  <a:pt x="8474" y="13935"/>
                  <a:pt x="8188" y="13935"/>
                </a:cubicBezTo>
                <a:cubicBezTo>
                  <a:pt x="8188" y="13935"/>
                  <a:pt x="8121" y="13935"/>
                  <a:pt x="8121" y="13935"/>
                </a:cubicBezTo>
                <a:cubicBezTo>
                  <a:pt x="7964" y="13935"/>
                  <a:pt x="7927" y="13667"/>
                  <a:pt x="7927" y="12916"/>
                </a:cubicBezTo>
                <a:lnTo>
                  <a:pt x="7927" y="7913"/>
                </a:lnTo>
                <a:close/>
                <a:moveTo>
                  <a:pt x="13658" y="7913"/>
                </a:moveTo>
                <a:lnTo>
                  <a:pt x="13850" y="7913"/>
                </a:lnTo>
                <a:cubicBezTo>
                  <a:pt x="14220" y="7913"/>
                  <a:pt x="14318" y="8979"/>
                  <a:pt x="14318" y="10880"/>
                </a:cubicBezTo>
                <a:cubicBezTo>
                  <a:pt x="14318" y="12915"/>
                  <a:pt x="14205" y="13935"/>
                  <a:pt x="13919" y="13935"/>
                </a:cubicBezTo>
                <a:cubicBezTo>
                  <a:pt x="13919" y="13935"/>
                  <a:pt x="13854" y="13935"/>
                  <a:pt x="13854" y="13935"/>
                </a:cubicBezTo>
                <a:cubicBezTo>
                  <a:pt x="13697" y="13935"/>
                  <a:pt x="13658" y="13667"/>
                  <a:pt x="13658" y="12916"/>
                </a:cubicBezTo>
                <a:lnTo>
                  <a:pt x="13658" y="7913"/>
                </a:lnTo>
                <a:close/>
                <a:moveTo>
                  <a:pt x="5519" y="17532"/>
                </a:moveTo>
                <a:lnTo>
                  <a:pt x="5519" y="18701"/>
                </a:lnTo>
                <a:lnTo>
                  <a:pt x="21600" y="18701"/>
                </a:lnTo>
                <a:cubicBezTo>
                  <a:pt x="21600" y="18701"/>
                  <a:pt x="21600" y="17532"/>
                  <a:pt x="21600" y="17532"/>
                </a:cubicBezTo>
                <a:lnTo>
                  <a:pt x="5519" y="17532"/>
                </a:ln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12389302" y="1909002"/>
            <a:ext cx="1039316" cy="2809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0-0-0</a:t>
            </a:r>
            <a:endParaRPr lang="ru-RU" sz="1200" dirty="0">
              <a:latin typeface="+mj-lt"/>
            </a:endParaRPr>
          </a:p>
        </p:txBody>
      </p:sp>
      <p:sp>
        <p:nvSpPr>
          <p:cNvPr id="11" name="Прямоугольник 10"/>
          <p:cNvSpPr/>
          <p:nvPr userDrawn="1"/>
        </p:nvSpPr>
        <p:spPr>
          <a:xfrm>
            <a:off x="12389302" y="2287918"/>
            <a:ext cx="1039316" cy="28098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153-153-153</a:t>
            </a:r>
            <a:endParaRPr lang="ru-RU" sz="1200" dirty="0">
              <a:latin typeface="+mj-lt"/>
            </a:endParaRP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12389302" y="2666834"/>
            <a:ext cx="1039316" cy="2809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0-111-60</a:t>
            </a:r>
            <a:endParaRPr lang="ru-RU" sz="1200" dirty="0">
              <a:latin typeface="+mj-lt"/>
            </a:endParaRP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12389302" y="3045750"/>
            <a:ext cx="1039316" cy="280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17-167-76</a:t>
            </a:r>
            <a:endParaRPr lang="ru-RU" sz="1200" dirty="0">
              <a:latin typeface="+mj-lt"/>
            </a:endParaRPr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12389302" y="3424666"/>
            <a:ext cx="1039316" cy="2809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125-194-68</a:t>
            </a:r>
            <a:endParaRPr lang="ru-RU" sz="1200" dirty="0">
              <a:latin typeface="+mj-lt"/>
            </a:endParaRPr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2389302" y="3803582"/>
            <a:ext cx="1039316" cy="28098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220-15-0</a:t>
            </a:r>
            <a:endParaRPr lang="ru-RU" sz="1200" dirty="0">
              <a:latin typeface="+mj-lt"/>
            </a:endParaRPr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12389302" y="4182498"/>
            <a:ext cx="1039316" cy="2809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19-152-132</a:t>
            </a:r>
            <a:endParaRPr lang="ru-RU" sz="1200" dirty="0">
              <a:latin typeface="+mj-lt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12389302" y="4561414"/>
            <a:ext cx="1039316" cy="28098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235-127-46</a:t>
            </a:r>
            <a:endParaRPr lang="ru-RU" sz="1200" dirty="0">
              <a:latin typeface="+mj-lt"/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9302" y="4940329"/>
            <a:ext cx="1039316" cy="28098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+mj-lt"/>
              </a:rPr>
              <a:t>12-140-187</a:t>
            </a:r>
            <a:endParaRPr lang="ru-RU" sz="1200" dirty="0">
              <a:latin typeface="+mj-lt"/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400176" y="3359162"/>
            <a:ext cx="8963024" cy="15107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ru-RU" i="1" dirty="0">
              <a:solidFill>
                <a:schemeClr val="accent1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 userDrawn="1"/>
        </p:nvCxnSpPr>
        <p:spPr>
          <a:xfrm>
            <a:off x="1400176" y="3352031"/>
            <a:ext cx="8963024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le 9"/>
          <p:cNvSpPr>
            <a:spLocks noGrp="1"/>
          </p:cNvSpPr>
          <p:nvPr>
            <p:ph type="title" hasCustomPrompt="1"/>
          </p:nvPr>
        </p:nvSpPr>
        <p:spPr>
          <a:xfrm>
            <a:off x="1412060" y="2370234"/>
            <a:ext cx="8951140" cy="963359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3600" b="0" i="0" cap="none" baseline="0">
                <a:solidFill>
                  <a:schemeClr val="accent1"/>
                </a:solidFill>
                <a:latin typeface="+mj-lt"/>
                <a:ea typeface="Calibri Light" charset="0"/>
                <a:cs typeface="Calibri Light" charset="0"/>
              </a:defRPr>
            </a:lvl1pPr>
          </a:lstStyle>
          <a:p>
            <a:r>
              <a:rPr lang="ru-RU" dirty="0" smtClean="0"/>
              <a:t>Приложение 1</a:t>
            </a:r>
            <a:endParaRPr lang="en-US" dirty="0"/>
          </a:p>
        </p:txBody>
      </p:sp>
      <p:sp>
        <p:nvSpPr>
          <p:cNvPr id="37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1412060" y="3938583"/>
            <a:ext cx="8951140" cy="33046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US" sz="1800" b="0" i="1" kern="1200" cap="none" baseline="0">
                <a:solidFill>
                  <a:schemeClr val="accent1"/>
                </a:solidFill>
                <a:latin typeface="+mj-lt"/>
                <a:ea typeface="Calibri" charset="0"/>
                <a:cs typeface="Calibri" charset="0"/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2pPr>
          </a:lstStyle>
          <a:p>
            <a:pPr lvl="0"/>
            <a:r>
              <a:rPr lang="ru-RU" dirty="0" smtClean="0"/>
              <a:t>Общее для всех типов кредитования</a:t>
            </a:r>
          </a:p>
        </p:txBody>
      </p:sp>
    </p:spTree>
    <p:extLst>
      <p:ext uri="{BB962C8B-B14F-4D97-AF65-F5344CB8AC3E}">
        <p14:creationId xmlns:p14="http://schemas.microsoft.com/office/powerpoint/2010/main" val="3026236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587375" y="1"/>
            <a:ext cx="10909300" cy="692150"/>
          </a:xfrm>
          <a:prstGeom prst="rect">
            <a:avLst/>
          </a:prstGeom>
        </p:spPr>
        <p:txBody>
          <a:bodyPr vert="horz" lIns="90000" tIns="46800" rIns="90000" bIns="4680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6785999"/>
            <a:ext cx="12192000" cy="1250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"/>
          <p:cNvSpPr/>
          <p:nvPr userDrawn="1"/>
        </p:nvSpPr>
        <p:spPr>
          <a:xfrm>
            <a:off x="11496674" y="6322605"/>
            <a:ext cx="695326" cy="323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/>
          <a:p>
            <a:pPr algn="ctr">
              <a:lnSpc>
                <a:spcPct val="100000"/>
              </a:lnSpc>
              <a:defRPr sz="2100" cap="none" spc="0">
                <a:solidFill>
                  <a:srgbClr val="000000"/>
                </a:solidFill>
                <a:latin typeface="Fedra Sans Pro Light Light"/>
                <a:ea typeface="Fedra Sans Pro Light Light"/>
                <a:cs typeface="Fedra Sans Pro Light Light"/>
                <a:sym typeface="Fedra Sans Pro Light Light"/>
              </a:defRPr>
            </a:pPr>
            <a:fld id="{86CB4B4D-7CA3-9044-876B-883B54F8677D}" type="slidenum">
              <a:rPr sz="1400" b="1">
                <a:solidFill>
                  <a:schemeClr val="accent1"/>
                </a:solidFill>
                <a:latin typeface="+mn-lt"/>
              </a:rPr>
              <a:pPr algn="ctr">
                <a:lnSpc>
                  <a:spcPct val="100000"/>
                </a:lnSpc>
                <a:defRPr sz="2100" cap="none" spc="0">
                  <a:solidFill>
                    <a:srgbClr val="000000"/>
                  </a:solidFill>
                  <a:latin typeface="Fedra Sans Pro Light Light"/>
                  <a:ea typeface="Fedra Sans Pro Light Light"/>
                  <a:cs typeface="Fedra Sans Pro Light Light"/>
                  <a:sym typeface="Fedra Sans Pro Light Light"/>
                </a:defRPr>
              </a:pPr>
              <a:t>‹#›</a:t>
            </a:fld>
            <a:r>
              <a:rPr b="1" dirty="0">
                <a:solidFill>
                  <a:schemeClr val="accent1"/>
                </a:solidFill>
                <a:latin typeface="+mn-lt"/>
              </a:rPr>
              <a:t>￼</a:t>
            </a:r>
          </a:p>
        </p:txBody>
      </p:sp>
    </p:spTree>
    <p:extLst>
      <p:ext uri="{BB962C8B-B14F-4D97-AF65-F5344CB8AC3E}">
        <p14:creationId xmlns:p14="http://schemas.microsoft.com/office/powerpoint/2010/main" val="116261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2" r:id="rId2"/>
    <p:sldLayoutId id="2147483734" r:id="rId3"/>
    <p:sldLayoutId id="214748374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2200" b="0" i="0" kern="1200" cap="none" baseline="0" dirty="0" smtClean="0">
          <a:solidFill>
            <a:schemeClr val="tx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800" b="0" i="0" kern="1200">
          <a:solidFill>
            <a:schemeClr val="tx1"/>
          </a:solidFill>
          <a:latin typeface="+mn-lt"/>
          <a:ea typeface="Calibri Light" charset="0"/>
          <a:cs typeface="Calibri Light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400" b="0" i="0" kern="1200">
          <a:solidFill>
            <a:schemeClr val="tx1"/>
          </a:solidFill>
          <a:latin typeface="+mn-lt"/>
          <a:ea typeface="Calibri Light" charset="0"/>
          <a:cs typeface="Calibri Light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b="0" i="0" kern="1200">
          <a:solidFill>
            <a:schemeClr val="tx1"/>
          </a:solidFill>
          <a:latin typeface="+mn-lt"/>
          <a:ea typeface="Calibri Light" charset="0"/>
          <a:cs typeface="Calibri Light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b="0" i="0" kern="1200">
          <a:solidFill>
            <a:schemeClr val="tx1"/>
          </a:solidFill>
          <a:latin typeface="+mn-lt"/>
          <a:ea typeface="Calibri Light" charset="0"/>
          <a:cs typeface="Calibri Light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1800" b="0" i="0" kern="1200">
          <a:solidFill>
            <a:schemeClr val="tx1"/>
          </a:solidFill>
          <a:latin typeface="+mn-lt"/>
          <a:ea typeface="Calibri Light" charset="0"/>
          <a:cs typeface="Calibri Light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38" userDrawn="1">
          <p15:clr>
            <a:srgbClr val="F26B43"/>
          </p15:clr>
        </p15:guide>
        <p15:guide id="2" pos="7242" userDrawn="1">
          <p15:clr>
            <a:srgbClr val="F26B43"/>
          </p15:clr>
        </p15:guide>
        <p15:guide id="3" orient="horz" pos="436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  <p15:guide id="17" orient="horz" pos="799" userDrawn="1">
          <p15:clr>
            <a:srgbClr val="F26B43"/>
          </p15:clr>
        </p15:guide>
        <p15:guide id="18" pos="37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условия инвестиционного кредитования и проектного финансирования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8579492" y="5489242"/>
            <a:ext cx="34503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Calibri Light (Заголовки)"/>
              </a:rPr>
              <a:t>Боронов Рустам </a:t>
            </a:r>
            <a:r>
              <a:rPr lang="ru-RU" dirty="0" err="1" smtClean="0">
                <a:solidFill>
                  <a:schemeClr val="bg1"/>
                </a:solidFill>
                <a:latin typeface="Calibri Light (Заголовки)"/>
              </a:rPr>
              <a:t>Абсамадович</a:t>
            </a:r>
            <a:endParaRPr lang="ru-RU" dirty="0" smtClean="0">
              <a:solidFill>
                <a:schemeClr val="bg1"/>
              </a:solidFill>
              <a:latin typeface="Calibri Light (Заголовки)"/>
            </a:endParaRPr>
          </a:p>
          <a:p>
            <a:pPr algn="ctr"/>
            <a:endParaRPr lang="ru-RU" dirty="0" smtClean="0">
              <a:solidFill>
                <a:schemeClr val="bg1"/>
              </a:solidFill>
              <a:latin typeface="Calibri Light (Заголовки)"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Calibri Light (Заголовки)"/>
              </a:rPr>
              <a:t>Март </a:t>
            </a:r>
            <a:r>
              <a:rPr lang="ru-RU" dirty="0" smtClean="0">
                <a:solidFill>
                  <a:schemeClr val="bg1"/>
                </a:solidFill>
                <a:latin typeface="Calibri Light (Заголовки)"/>
              </a:rPr>
              <a:t>2020</a:t>
            </a:r>
            <a:endParaRPr lang="ru-RU" dirty="0">
              <a:solidFill>
                <a:schemeClr val="bg1"/>
              </a:solidFill>
              <a:latin typeface="Calibri Light (Заголовки)"/>
            </a:endParaRPr>
          </a:p>
        </p:txBody>
      </p:sp>
    </p:spTree>
    <p:extLst>
      <p:ext uri="{BB962C8B-B14F-4D97-AF65-F5344CB8AC3E}">
        <p14:creationId xmlns:p14="http://schemas.microsoft.com/office/powerpoint/2010/main" val="1144932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08247" y="0"/>
            <a:ext cx="10899670" cy="861565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Условия инвестиционного кредитования и проектного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финансирования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7371" y="852886"/>
            <a:ext cx="58420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B050"/>
                </a:solidFill>
              </a:rPr>
              <a:t>Инвестиционное кредитование</a:t>
            </a:r>
          </a:p>
          <a:p>
            <a:pPr algn="ctr"/>
            <a:r>
              <a:rPr lang="ru-RU" sz="1600" dirty="0" smtClean="0">
                <a:solidFill>
                  <a:srgbClr val="00B050"/>
                </a:solidFill>
              </a:rPr>
              <a:t>Погашение задолженности по привлекаемому кредиту происходит за счет денежного потока как от текущей деятельности предприятия/группы, так и от объекта инвестирования</a:t>
            </a:r>
            <a:endParaRPr lang="ru-RU" sz="1600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79417" y="898920"/>
            <a:ext cx="58420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B050"/>
                </a:solidFill>
              </a:rPr>
              <a:t>Проектное финансирование</a:t>
            </a:r>
          </a:p>
          <a:p>
            <a:pPr algn="ctr"/>
            <a:r>
              <a:rPr lang="ru-RU" sz="1600" dirty="0" smtClean="0">
                <a:solidFill>
                  <a:srgbClr val="00B050"/>
                </a:solidFill>
              </a:rPr>
              <a:t>Погашение </a:t>
            </a:r>
            <a:r>
              <a:rPr lang="ru-RU" sz="1600" dirty="0">
                <a:solidFill>
                  <a:srgbClr val="00B050"/>
                </a:solidFill>
              </a:rPr>
              <a:t>задолженности по привлекаемому </a:t>
            </a:r>
            <a:r>
              <a:rPr lang="ru-RU" sz="1600" dirty="0" smtClean="0">
                <a:solidFill>
                  <a:srgbClr val="00B050"/>
                </a:solidFill>
              </a:rPr>
              <a:t>кредиту происходит </a:t>
            </a:r>
            <a:r>
              <a:rPr lang="ru-RU" sz="1600" dirty="0">
                <a:solidFill>
                  <a:srgbClr val="00B050"/>
                </a:solidFill>
              </a:rPr>
              <a:t>за счет денежного потока </a:t>
            </a:r>
            <a:r>
              <a:rPr lang="ru-RU" sz="1600" dirty="0" smtClean="0">
                <a:solidFill>
                  <a:srgbClr val="00B050"/>
                </a:solidFill>
              </a:rPr>
              <a:t>сформированного проектом</a:t>
            </a:r>
            <a:endParaRPr lang="ru-RU" sz="1600" dirty="0">
              <a:solidFill>
                <a:srgbClr val="00B050"/>
              </a:solidFill>
            </a:endParaRPr>
          </a:p>
          <a:p>
            <a:pPr algn="ctr"/>
            <a:endParaRPr lang="ru-RU" sz="1600" b="1" dirty="0">
              <a:solidFill>
                <a:srgbClr val="00B05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96" y="2327096"/>
            <a:ext cx="5675395" cy="345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262" y="2236069"/>
            <a:ext cx="5692562" cy="3383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77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Доступные субсидии Сахалинской области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449395"/>
              </p:ext>
            </p:extLst>
          </p:nvPr>
        </p:nvGraphicFramePr>
        <p:xfrm>
          <a:off x="597004" y="1227666"/>
          <a:ext cx="10899670" cy="41444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49835">
                  <a:extLst>
                    <a:ext uri="{9D8B030D-6E8A-4147-A177-3AD203B41FA5}">
                      <a16:colId xmlns:a16="http://schemas.microsoft.com/office/drawing/2014/main" val="2790353965"/>
                    </a:ext>
                  </a:extLst>
                </a:gridCol>
                <a:gridCol w="5449835">
                  <a:extLst>
                    <a:ext uri="{9D8B030D-6E8A-4147-A177-3AD203B41FA5}">
                      <a16:colId xmlns:a16="http://schemas.microsoft.com/office/drawing/2014/main" val="572586577"/>
                    </a:ext>
                  </a:extLst>
                </a:gridCol>
              </a:tblGrid>
              <a:tr h="495905">
                <a:tc>
                  <a:txBody>
                    <a:bodyPr/>
                    <a:lstStyle/>
                    <a:p>
                      <a:r>
                        <a:rPr lang="ru-RU" dirty="0" smtClean="0"/>
                        <a:t>Вид</a:t>
                      </a:r>
                      <a:r>
                        <a:rPr lang="ru-RU" baseline="0" dirty="0" smtClean="0"/>
                        <a:t> субсидии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Размер</a:t>
                      </a:r>
                      <a:r>
                        <a:rPr lang="ru-RU" baseline="0" dirty="0" smtClean="0"/>
                        <a:t> субсидии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06773"/>
                  </a:ext>
                </a:extLst>
              </a:tr>
              <a:tr h="905329"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Возмещение</a:t>
                      </a:r>
                      <a:r>
                        <a:rPr lang="ru-RU" baseline="0" dirty="0" smtClean="0"/>
                        <a:t> части понесенных затрат на уплату процентов по кредиту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 100% .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Затраты</a:t>
                      </a:r>
                      <a:r>
                        <a:rPr lang="ru-RU" baseline="0" dirty="0" smtClean="0"/>
                        <a:t> принимаются к возмещению сроком до 3 лет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1338180"/>
                  </a:ext>
                </a:extLst>
              </a:tr>
              <a:tr h="495905"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Возмещение понесенных затрат на </a:t>
                      </a:r>
                      <a:r>
                        <a:rPr lang="ru-RU" baseline="0" dirty="0" smtClean="0"/>
                        <a:t>технологическое присоединение к сетям </a:t>
                      </a:r>
                      <a:r>
                        <a:rPr lang="ru-RU" baseline="0" dirty="0" err="1" smtClean="0"/>
                        <a:t>ресурсоснабжающих</a:t>
                      </a:r>
                      <a:r>
                        <a:rPr lang="ru-RU" baseline="0" dirty="0" smtClean="0"/>
                        <a:t> организаций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100%, но не более 100 млн. руб.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8864649"/>
                  </a:ext>
                </a:extLst>
              </a:tr>
              <a:tr h="495905"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Возмещение части понесенных затрат  на капитальные</a:t>
                      </a:r>
                      <a:r>
                        <a:rPr lang="ru-RU" baseline="0" dirty="0" smtClean="0"/>
                        <a:t> вложения в объекты капитального строительства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 70%, но не более 250 млн.</a:t>
                      </a:r>
                      <a:r>
                        <a:rPr lang="ru-RU" baseline="0" dirty="0" smtClean="0"/>
                        <a:t> руб. (в приоритетных отраслях верхний порог отсутствует);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104521"/>
                  </a:ext>
                </a:extLst>
              </a:tr>
              <a:tr h="4959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Возмещение части понесенных затрат  на приобретение</a:t>
                      </a:r>
                      <a:r>
                        <a:rPr lang="ru-RU" baseline="0" dirty="0" smtClean="0"/>
                        <a:t> нового оборудования в рамках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70%,</a:t>
                      </a:r>
                      <a:r>
                        <a:rPr lang="ru-RU" baseline="0" dirty="0" smtClean="0"/>
                        <a:t> но не более 100 млн. руб.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632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190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5244" y="102360"/>
            <a:ext cx="10899670" cy="5779825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Южно-Сахалинск, пр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Мира, 149, Южно-Сахалинское отделение №8567 (аппарат отделения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телефоны:  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88005555550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консультации для физических лиц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88005555777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консультации для юридических лиц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бесплатных звонков с мобильных на территории РФ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+74955005550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звонков из любой точки мира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468282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приемная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468140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fax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официальный сайт: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www.sberbank.ru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почта: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Osb8567priemnaya@sberbank.ru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082782"/>
      </p:ext>
    </p:extLst>
  </p:cSld>
  <p:clrMapOvr>
    <a:masterClrMapping/>
  </p:clrMapOvr>
</p:sld>
</file>

<file path=ppt/theme/theme1.xml><?xml version="1.0" encoding="utf-8"?>
<a:theme xmlns:a="http://schemas.openxmlformats.org/drawingml/2006/main" name="СБ">
  <a:themeElements>
    <a:clrScheme name="шаблон СБ 1">
      <a:dk1>
        <a:srgbClr val="000000"/>
      </a:dk1>
      <a:lt1>
        <a:srgbClr val="FFFFFF"/>
      </a:lt1>
      <a:dk2>
        <a:srgbClr val="006F3C"/>
      </a:dk2>
      <a:lt2>
        <a:srgbClr val="999999"/>
      </a:lt2>
      <a:accent1>
        <a:srgbClr val="11A74C"/>
      </a:accent1>
      <a:accent2>
        <a:srgbClr val="7DC244"/>
      </a:accent2>
      <a:accent3>
        <a:srgbClr val="DC0F00"/>
      </a:accent3>
      <a:accent4>
        <a:srgbClr val="139884"/>
      </a:accent4>
      <a:accent5>
        <a:srgbClr val="EB7F2E"/>
      </a:accent5>
      <a:accent6>
        <a:srgbClr val="0C8CBB"/>
      </a:accent6>
      <a:hlink>
        <a:srgbClr val="71C7C4"/>
      </a:hlink>
      <a:folHlink>
        <a:srgbClr val="F6AC25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-СБ-16-9" id="{81A48CC6-F9D6-1F49-AB0F-B6AC6FBCBD53}" vid="{E0BF4E68-720D-CB45-9478-78D95A2769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шаблон-СБ-16-9</Template>
  <TotalTime>15032</TotalTime>
  <Words>229</Words>
  <Application>Microsoft Office PowerPoint</Application>
  <PresentationFormat>Широкоэкранный</PresentationFormat>
  <Paragraphs>33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3" baseType="lpstr">
      <vt:lpstr>Arial</vt:lpstr>
      <vt:lpstr>Arial Unicode MS</vt:lpstr>
      <vt:lpstr>Calibri</vt:lpstr>
      <vt:lpstr>Calibri Light</vt:lpstr>
      <vt:lpstr>Calibri Light (Заголовки)</vt:lpstr>
      <vt:lpstr>Fedra Sans Pro Light Light</vt:lpstr>
      <vt:lpstr>Gill Sans</vt:lpstr>
      <vt:lpstr>Times New Roman</vt:lpstr>
      <vt:lpstr>СБ</vt:lpstr>
      <vt:lpstr>Основные условия инвестиционного кредитования и проектного финансирования</vt:lpstr>
      <vt:lpstr>Условия инвестиционного кредитования и проектного финансирования</vt:lpstr>
      <vt:lpstr>Доступные субсидии Сахалинской области</vt:lpstr>
      <vt:lpstr>Адрес: г. Южно-Сахалинск, пр. Мира, 149, Южно-Сахалинское отделение №8567 (аппарат отделения)  телефоны:    88005555550 консультации для физических лиц 88005555777 консультации для юридических лиц 900 для бесплатных звонков с мобильных на территории РФ +74955005550 для звонков из любой точки мира 468282 приемная 468140 fax  официальный сайт: www.sberbank.ru электронная почта: Osb8567priemnaya@sberbank.ru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и Performance  Management</dc:title>
  <dc:creator>Microsoft Office User</dc:creator>
  <cp:lastModifiedBy>Бутакова Татьяна Валериевна</cp:lastModifiedBy>
  <cp:revision>464</cp:revision>
  <cp:lastPrinted>2019-05-15T22:46:12Z</cp:lastPrinted>
  <dcterms:created xsi:type="dcterms:W3CDTF">2017-09-11T08:12:37Z</dcterms:created>
  <dcterms:modified xsi:type="dcterms:W3CDTF">2020-04-14T22:10:12Z</dcterms:modified>
</cp:coreProperties>
</file>