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660" r:id="rId2"/>
    <p:sldId id="696" r:id="rId3"/>
    <p:sldId id="699" r:id="rId4"/>
    <p:sldId id="700" r:id="rId5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EBED4F-8530-4236-A449-5A4202375A12}">
          <p14:sldIdLst>
            <p14:sldId id="660"/>
            <p14:sldId id="696"/>
            <p14:sldId id="699"/>
            <p14:sldId id="7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5292" userDrawn="1">
          <p15:clr>
            <a:srgbClr val="A4A3A4"/>
          </p15:clr>
        </p15:guide>
        <p15:guide id="3" pos="5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2F2F2"/>
    <a:srgbClr val="C3E9D2"/>
    <a:srgbClr val="BFBFBF"/>
    <a:srgbClr val="FEDA02"/>
    <a:srgbClr val="FEEC80"/>
    <a:srgbClr val="FFF4B3"/>
    <a:srgbClr val="FFEB00"/>
    <a:srgbClr val="FFC9C5"/>
    <a:srgbClr val="FF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72" autoAdjust="0"/>
    <p:restoredTop sz="96305" autoAdjust="0"/>
  </p:normalViewPr>
  <p:slideViewPr>
    <p:cSldViewPr snapToGrid="0" snapToObjects="1">
      <p:cViewPr varScale="1">
        <p:scale>
          <a:sx n="115" d="100"/>
          <a:sy n="115" d="100"/>
        </p:scale>
        <p:origin x="738" y="96"/>
      </p:cViewPr>
      <p:guideLst>
        <p:guide orient="horz" pos="2478"/>
        <p:guide pos="5292"/>
        <p:guide pos="5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9907B-2105-4AFD-A916-33BB679335A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5BEDC-C927-44FA-9989-E2FF0CC41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8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3912-14FC-9B45-B2C9-28A671C5735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4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0883-0DBB-4A45-B9EC-4D5F3A927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altLang="ru-RU" sz="1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Примечание: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</a:rPr>
              <a:t>Слайд заполняет</a:t>
            </a:r>
            <a:r>
              <a:rPr lang="ru-RU" sz="1000" baseline="0" dirty="0" smtClean="0">
                <a:solidFill>
                  <a:schemeClr val="tx1"/>
                </a:solidFill>
                <a:latin typeface="+mj-lt"/>
              </a:rPr>
              <a:t> сотрудник КП. </a:t>
            </a:r>
          </a:p>
          <a:p>
            <a:pPr algn="just">
              <a:defRPr/>
            </a:pPr>
            <a:endParaRPr lang="ru-RU" altLang="ru-RU" sz="10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ru-RU" sz="1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Презентация формируется из слайдов основной части (для всех видов кредитования), слайдов Приложения № 1 и дополняется слайдами из Приложений №</a:t>
            </a:r>
            <a:r>
              <a:rPr lang="en-US" altLang="ru-RU" sz="1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ru-RU" sz="1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2-9 в зависимости от продукта.</a:t>
            </a:r>
          </a:p>
          <a:p>
            <a:endParaRPr lang="ru-RU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Примечание: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заполняет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сотрудник КП.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just">
              <a:buAutoNum type="arabicPeriod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предпосылок,</a:t>
            </a:r>
            <a:r>
              <a:rPr lang="ru-RU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указанных на слайде, является рекомендуемым.</a:t>
            </a:r>
          </a:p>
          <a:p>
            <a:pPr marL="228600" indent="-228600" algn="just">
              <a:buAutoNum type="arabicPeriod"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На слайде приводится  релевантная информация, например, темпы роста (если рост планируется).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1721704"/>
            <a:ext cx="10822030" cy="192672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dirty="0" smtClean="0"/>
              <a:t>Об утверждении условий кредитования / внесения изменений условия кредитования ООО «Заемщик»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05384" y="4010878"/>
            <a:ext cx="5404021" cy="3304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 smtClean="0"/>
              <a:t>Полное наименование ТБ</a:t>
            </a:r>
          </a:p>
        </p:txBody>
      </p:sp>
      <p:sp>
        <p:nvSpPr>
          <p:cNvPr id="8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416746" y="6173311"/>
            <a:ext cx="992659" cy="326339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 smtClean="0"/>
              <a:t>Версия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05384" y="4591173"/>
            <a:ext cx="5404021" cy="5821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 smtClean="0"/>
              <a:t>ФИО сотрудника, должность, полное наименование кредитующего подразделения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05384" y="5206316"/>
            <a:ext cx="5404021" cy="5734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 smtClean="0"/>
              <a:t>ФИО сотрудника, должность, полное наименование клиентского подразделения</a:t>
            </a:r>
          </a:p>
        </p:txBody>
      </p:sp>
    </p:spTree>
    <p:extLst>
      <p:ext uri="{BB962C8B-B14F-4D97-AF65-F5344CB8AC3E}">
        <p14:creationId xmlns:p14="http://schemas.microsoft.com/office/powerpoint/2010/main" val="175807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0381" y="2705100"/>
            <a:ext cx="10822030" cy="96005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dirty="0" smtClean="0"/>
              <a:t>Приложение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010878"/>
            <a:ext cx="5404021" cy="3304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613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12389302" y="1909002"/>
            <a:ext cx="1039316" cy="280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0-0-0</a:t>
            </a:r>
            <a:endParaRPr lang="ru-RU" sz="1200" dirty="0">
              <a:latin typeface="+mj-lt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12389302" y="2287918"/>
            <a:ext cx="1039316" cy="28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153-153-153</a:t>
            </a:r>
            <a:endParaRPr lang="ru-RU" sz="1200" dirty="0">
              <a:latin typeface="+mj-lt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2389302" y="2666834"/>
            <a:ext cx="1039316" cy="280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0-111-60</a:t>
            </a:r>
            <a:endParaRPr lang="ru-RU" sz="1200" dirty="0">
              <a:latin typeface="+mj-lt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12389302" y="3045750"/>
            <a:ext cx="1039316" cy="280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17-167-76</a:t>
            </a:r>
            <a:endParaRPr lang="ru-RU" sz="1200" dirty="0">
              <a:latin typeface="+mj-lt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2389302" y="3424666"/>
            <a:ext cx="1039316" cy="280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125-194-68</a:t>
            </a:r>
            <a:endParaRPr lang="ru-RU" sz="1200" dirty="0">
              <a:latin typeface="+mj-lt"/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12389302" y="3803582"/>
            <a:ext cx="1039316" cy="280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220-15-0</a:t>
            </a:r>
            <a:endParaRPr lang="ru-RU" sz="1200" dirty="0">
              <a:latin typeface="+mj-lt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12389302" y="4182498"/>
            <a:ext cx="1039316" cy="280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19-152-132</a:t>
            </a:r>
            <a:endParaRPr lang="ru-RU" sz="1200" dirty="0">
              <a:latin typeface="+mj-lt"/>
            </a:endParaRPr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12389302" y="4561414"/>
            <a:ext cx="1039316" cy="2809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235-127-46</a:t>
            </a:r>
            <a:endParaRPr lang="ru-RU" sz="1200" dirty="0">
              <a:latin typeface="+mj-lt"/>
            </a:endParaRPr>
          </a:p>
        </p:txBody>
      </p:sp>
      <p:sp>
        <p:nvSpPr>
          <p:cNvPr id="39" name="Прямоугольник 38"/>
          <p:cNvSpPr/>
          <p:nvPr userDrawn="1"/>
        </p:nvSpPr>
        <p:spPr>
          <a:xfrm>
            <a:off x="12389302" y="4940329"/>
            <a:ext cx="1039316" cy="280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12-140-187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69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2389302" y="1909002"/>
            <a:ext cx="1039316" cy="280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0-0-0</a:t>
            </a:r>
            <a:endParaRPr lang="ru-RU" sz="1200" dirty="0">
              <a:latin typeface="+mj-lt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2389302" y="2287918"/>
            <a:ext cx="1039316" cy="28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153-153-153</a:t>
            </a:r>
            <a:endParaRPr lang="ru-RU" sz="1200" dirty="0">
              <a:latin typeface="+mj-lt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389302" y="2666834"/>
            <a:ext cx="1039316" cy="280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0-111-60</a:t>
            </a:r>
            <a:endParaRPr lang="ru-RU" sz="1200" dirty="0">
              <a:latin typeface="+mj-lt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89302" y="3045750"/>
            <a:ext cx="1039316" cy="280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17-167-76</a:t>
            </a:r>
            <a:endParaRPr lang="ru-RU" sz="1200" dirty="0">
              <a:latin typeface="+mj-lt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2389302" y="3424666"/>
            <a:ext cx="1039316" cy="280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125-194-68</a:t>
            </a:r>
            <a:endParaRPr lang="ru-RU" sz="1200" dirty="0">
              <a:latin typeface="+mj-lt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2389302" y="3803582"/>
            <a:ext cx="1039316" cy="280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220-15-0</a:t>
            </a:r>
            <a:endParaRPr lang="ru-RU" sz="1200" dirty="0">
              <a:latin typeface="+mj-lt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2389302" y="4182498"/>
            <a:ext cx="1039316" cy="280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19-152-132</a:t>
            </a:r>
            <a:endParaRPr lang="ru-RU" sz="1200" dirty="0">
              <a:latin typeface="+mj-lt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2389302" y="4561414"/>
            <a:ext cx="1039316" cy="2809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235-127-46</a:t>
            </a:r>
            <a:endParaRPr lang="ru-RU" sz="1200" dirty="0">
              <a:latin typeface="+mj-lt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2389302" y="4940329"/>
            <a:ext cx="1039316" cy="280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+mj-lt"/>
              </a:rPr>
              <a:t>12-140-187</a:t>
            </a:r>
            <a:endParaRPr lang="ru-RU" sz="1200" dirty="0">
              <a:latin typeface="+mj-lt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00176" y="3359162"/>
            <a:ext cx="8963024" cy="1510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i="1" dirty="0">
              <a:solidFill>
                <a:schemeClr val="accent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>
            <a:off x="1400176" y="3352031"/>
            <a:ext cx="896302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9"/>
          <p:cNvSpPr>
            <a:spLocks noGrp="1"/>
          </p:cNvSpPr>
          <p:nvPr>
            <p:ph type="title" hasCustomPrompt="1"/>
          </p:nvPr>
        </p:nvSpPr>
        <p:spPr>
          <a:xfrm>
            <a:off x="1412060" y="2370234"/>
            <a:ext cx="8951140" cy="963359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 b="0" i="0" cap="none" baseline="0">
                <a:solidFill>
                  <a:schemeClr val="accent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dirty="0" smtClean="0"/>
              <a:t>Приложение 1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12060" y="3938583"/>
            <a:ext cx="8951140" cy="3304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800" b="0" i="1" kern="1200" cap="none" baseline="0">
                <a:solidFill>
                  <a:schemeClr val="accent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 smtClean="0"/>
              <a:t>Общее для всех типов кредитования</a:t>
            </a:r>
          </a:p>
        </p:txBody>
      </p:sp>
    </p:spTree>
    <p:extLst>
      <p:ext uri="{BB962C8B-B14F-4D97-AF65-F5344CB8AC3E}">
        <p14:creationId xmlns:p14="http://schemas.microsoft.com/office/powerpoint/2010/main" val="302623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69215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85999"/>
            <a:ext cx="12192000" cy="12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 b="1">
                <a:solidFill>
                  <a:schemeClr val="accent1"/>
                </a:solidFill>
                <a:latin typeface="+mn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rPr b="1" dirty="0">
                <a:solidFill>
                  <a:schemeClr val="accent1"/>
                </a:solidFill>
                <a:latin typeface="+mn-lt"/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11626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34" r:id="rId3"/>
    <p:sldLayoutId id="214748374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17" orient="horz" pos="799" userDrawn="1">
          <p15:clr>
            <a:srgbClr val="F26B43"/>
          </p15:clr>
        </p15:guide>
        <p15:guide id="18" pos="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условия льготного кредитования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485974" y="5448300"/>
            <a:ext cx="361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 Light (Заголовки)"/>
              </a:rPr>
              <a:t>     </a:t>
            </a:r>
            <a:r>
              <a:rPr lang="ru-RU" dirty="0" err="1" smtClean="0">
                <a:solidFill>
                  <a:schemeClr val="bg1"/>
                </a:solidFill>
                <a:latin typeface="Calibri Light (Заголовки)"/>
              </a:rPr>
              <a:t>Керро</a:t>
            </a:r>
            <a:r>
              <a:rPr lang="ru-RU" dirty="0" smtClean="0">
                <a:solidFill>
                  <a:schemeClr val="bg1"/>
                </a:solidFill>
                <a:latin typeface="Calibri Light (Заголовки)"/>
              </a:rPr>
              <a:t> Ольга Александровна</a:t>
            </a:r>
          </a:p>
          <a:p>
            <a:endParaRPr lang="ru-RU" dirty="0">
              <a:solidFill>
                <a:schemeClr val="bg1"/>
              </a:solidFill>
              <a:latin typeface="Calibri Light (Заголовки)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Calibri Light (Заголовки)"/>
              </a:rPr>
              <a:t>Март 2019</a:t>
            </a:r>
            <a:endParaRPr lang="ru-RU" dirty="0">
              <a:solidFill>
                <a:schemeClr val="bg1"/>
              </a:solidFill>
              <a:latin typeface="Calibri Ligh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1449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8247" y="0"/>
            <a:ext cx="10899670" cy="86156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условия льготного кредитования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417" y="941739"/>
            <a:ext cx="6096000" cy="49505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3058">
              <a:buClr>
                <a:srgbClr val="002960"/>
              </a:buClr>
            </a:pPr>
            <a:r>
              <a:rPr lang="ru-RU" sz="2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Полный анализ:   </a:t>
            </a:r>
          </a:p>
          <a:p>
            <a:pPr lvl="0" algn="just" defTabSz="913058">
              <a:buClr>
                <a:srgbClr val="002960"/>
              </a:buClr>
            </a:pPr>
            <a:endParaRPr lang="ru-RU" sz="1400" kern="0" dirty="0">
              <a:solidFill>
                <a:srgbClr val="000000"/>
              </a:solidFill>
              <a:latin typeface="Trebuchet MS" panose="020B0603020202020204"/>
            </a:endParaRPr>
          </a:p>
          <a:p>
            <a:pPr lvl="0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   1. Процентная ставка </a:t>
            </a:r>
            <a:r>
              <a:rPr lang="ru-RU" sz="1400" b="1" kern="0" dirty="0">
                <a:solidFill>
                  <a:srgbClr val="002960">
                    <a:lumMod val="75000"/>
                    <a:lumOff val="25000"/>
                  </a:srgbClr>
                </a:solidFill>
                <a:latin typeface="Trebuchet MS" panose="020B0603020202020204"/>
              </a:rPr>
              <a:t>: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от 1% до 5%,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   2. Сумма кредита</a:t>
            </a:r>
            <a:r>
              <a:rPr lang="ru-RU" sz="1400" b="1" kern="0" dirty="0">
                <a:solidFill>
                  <a:srgbClr val="002960">
                    <a:lumMod val="75000"/>
                    <a:lumOff val="25000"/>
                  </a:srgbClr>
                </a:solidFill>
                <a:latin typeface="Trebuchet MS" panose="020B0603020202020204"/>
              </a:rPr>
              <a:t>: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определяется платежеспособностью Клиента,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   3. Цели кредита: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оборотные и инвестиционные цели (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/>
              </a:rPr>
              <a:t>на развитие </a:t>
            </a:r>
            <a:r>
              <a:rPr lang="ru-RU" sz="1400" dirty="0" err="1">
                <a:solidFill>
                  <a:srgbClr val="000000"/>
                </a:solidFill>
                <a:latin typeface="Trebuchet MS" panose="020B0603020202020204"/>
              </a:rPr>
              <a:t>подотраслей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/>
              </a:rPr>
              <a:t> растениеводства и животноводства, переработки продукции. </a:t>
            </a:r>
            <a:r>
              <a:rPr lang="ru-RU" sz="1400" b="1" i="1" dirty="0">
                <a:solidFill>
                  <a:srgbClr val="000000"/>
                </a:solidFill>
                <a:latin typeface="Trebuchet MS" panose="020B0603020202020204"/>
              </a:rPr>
              <a:t>Кредитные средства запрещено размещать в депозитах, а также направлять на погашение лизинговых платежей)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   4. </a:t>
            </a: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Срок кредита (</a:t>
            </a:r>
            <a:r>
              <a:rPr lang="en-US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max)</a:t>
            </a: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:   </a:t>
            </a:r>
            <a:r>
              <a:rPr lang="ru-RU" sz="1400" b="1" kern="0" dirty="0">
                <a:solidFill>
                  <a:srgbClr val="002960">
                    <a:lumMod val="75000"/>
                    <a:lumOff val="25000"/>
                  </a:srgbClr>
                </a:solidFill>
                <a:latin typeface="Trebuchet MS" panose="020B0603020202020204"/>
              </a:rPr>
              <a:t>-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Оборотные цели до 1 года.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                                     -  Инвестиционные цели от 2-х до 15 лет.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5. График погашения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– </a:t>
            </a:r>
            <a:r>
              <a:rPr lang="ru-RU" sz="1400" kern="0" dirty="0" err="1">
                <a:solidFill>
                  <a:srgbClr val="000000"/>
                </a:solidFill>
                <a:latin typeface="Trebuchet MS" panose="020B0603020202020204"/>
              </a:rPr>
              <a:t>аннуитетный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, дифференцированный, индивидуальный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6</a:t>
            </a: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. Обязательно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подтверждение целевого использования до выдачи кредита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7. Срок ведения деятельности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– не менее 12 мес.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8. Заключение договора: </a:t>
            </a:r>
            <a:r>
              <a:rPr lang="ru-RU" sz="1400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только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после получения одобрения МСХ.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9. Срок действия решения-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90 дней.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10. Залог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– ликвидный залог, возможно </a:t>
            </a:r>
            <a:r>
              <a:rPr lang="ru-RU" sz="1400" kern="0" dirty="0" err="1">
                <a:solidFill>
                  <a:srgbClr val="000000"/>
                </a:solidFill>
                <a:latin typeface="Trebuchet MS" panose="020B0603020202020204"/>
              </a:rPr>
              <a:t>бланко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-часть до 40%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941739"/>
            <a:ext cx="6096000" cy="54912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3058">
              <a:buClr>
                <a:srgbClr val="002960"/>
              </a:buClr>
            </a:pPr>
            <a:r>
              <a:rPr lang="ru-RU" sz="2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Экспресс-кредит:   </a:t>
            </a:r>
          </a:p>
          <a:p>
            <a:pPr marL="180000" lvl="0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1.  Процентная ставка </a:t>
            </a:r>
            <a:r>
              <a:rPr lang="ru-RU" sz="1400" b="1" kern="0" dirty="0">
                <a:solidFill>
                  <a:srgbClr val="002960">
                    <a:lumMod val="75000"/>
                    <a:lumOff val="25000"/>
                  </a:srgbClr>
                </a:solidFill>
                <a:latin typeface="Trebuchet MS" panose="020B0603020202020204"/>
              </a:rPr>
              <a:t>: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5%</a:t>
            </a:r>
          </a:p>
          <a:p>
            <a:pPr marL="180000" lvl="0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2. Сумма кредита</a:t>
            </a:r>
            <a:r>
              <a:rPr lang="ru-RU" sz="1400" b="1" kern="0" dirty="0">
                <a:solidFill>
                  <a:srgbClr val="002960">
                    <a:lumMod val="75000"/>
                    <a:lumOff val="25000"/>
                  </a:srgbClr>
                </a:solidFill>
                <a:latin typeface="Trebuchet MS" panose="020B0603020202020204"/>
              </a:rPr>
              <a:t>: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до 3 </a:t>
            </a:r>
            <a:r>
              <a:rPr lang="ru-RU" sz="1400" kern="0" dirty="0" err="1">
                <a:solidFill>
                  <a:srgbClr val="000000"/>
                </a:solidFill>
                <a:latin typeface="Trebuchet MS" panose="020B0603020202020204"/>
              </a:rPr>
              <a:t>млн.р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., возможно до 5 </a:t>
            </a:r>
            <a:r>
              <a:rPr lang="ru-RU" sz="1400" kern="0" dirty="0" err="1">
                <a:solidFill>
                  <a:srgbClr val="000000"/>
                </a:solidFill>
                <a:latin typeface="Trebuchet MS" panose="020B0603020202020204"/>
              </a:rPr>
              <a:t>млн.р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., если Заемщик:</a:t>
            </a:r>
          </a:p>
          <a:p>
            <a:pPr marL="180000" lvl="0" algn="just"/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       -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«среднюю» или «хорошую» совокупную кредитную историю,</a:t>
            </a:r>
          </a:p>
          <a:p>
            <a:pPr marL="180000"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 ведет бизнес - не менее 24 мес.,</a:t>
            </a:r>
          </a:p>
          <a:p>
            <a:pPr marL="180000"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 имеет выручку за последние 3 полных месяца.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kern="0" dirty="0">
                <a:solidFill>
                  <a:srgbClr val="002960">
                    <a:lumMod val="75000"/>
                    <a:lumOff val="25000"/>
                  </a:srgbClr>
                </a:solidFill>
                <a:latin typeface="Trebuchet MS" panose="020B0603020202020204"/>
              </a:rPr>
              <a:t>    </a:t>
            </a: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3.  Цели кредита</a:t>
            </a:r>
            <a:r>
              <a:rPr lang="ru-RU" sz="1400" b="1" kern="0" dirty="0">
                <a:solidFill>
                  <a:srgbClr val="002960">
                    <a:lumMod val="75000"/>
                    <a:lumOff val="25000"/>
                  </a:srgbClr>
                </a:solidFill>
                <a:latin typeface="Trebuchet MS" panose="020B0603020202020204"/>
              </a:rPr>
              <a:t>: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оборотные и инвестиционные цели (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/>
              </a:rPr>
              <a:t>на развитие </a:t>
            </a:r>
            <a:r>
              <a:rPr lang="ru-RU" sz="1400" dirty="0" err="1">
                <a:solidFill>
                  <a:srgbClr val="000000"/>
                </a:solidFill>
                <a:latin typeface="Trebuchet MS" panose="020B0603020202020204"/>
              </a:rPr>
              <a:t>подотраслей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/>
              </a:rPr>
              <a:t> растениеводства и животноводства, переработки продукции. </a:t>
            </a:r>
            <a:r>
              <a:rPr lang="ru-RU" sz="1400" b="1" i="1" dirty="0">
                <a:solidFill>
                  <a:srgbClr val="000000"/>
                </a:solidFill>
                <a:latin typeface="Trebuchet MS" panose="020B0603020202020204"/>
              </a:rPr>
              <a:t>Кредитные средства запрещено размещать в депозитах, а также направлять на погашение лизинговых платежей)</a:t>
            </a:r>
          </a:p>
          <a:p>
            <a:pPr marL="180000" lvl="0" algn="just" defTabSz="913058">
              <a:buClr>
                <a:srgbClr val="002960"/>
              </a:buClr>
            </a:pPr>
            <a:r>
              <a:rPr lang="ru-RU" sz="1400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4.</a:t>
            </a: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  Срок кредита (</a:t>
            </a:r>
            <a:r>
              <a:rPr lang="en-US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max)</a:t>
            </a: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: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-   Оборотные цели до 1 года.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      -  Инвестиционные цели до 3-х лет.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5. График погашения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– </a:t>
            </a:r>
            <a:r>
              <a:rPr lang="ru-RU" sz="1400" kern="0" dirty="0" err="1">
                <a:solidFill>
                  <a:srgbClr val="000000"/>
                </a:solidFill>
                <a:latin typeface="Trebuchet MS" panose="020B0603020202020204"/>
              </a:rPr>
              <a:t>аннуитетный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 и индивидуальный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6. Обязательно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подтверждение целевого использования в течение 20 кал. Дней после выдачи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7. Срок ведения деятельности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– не менее 12 </a:t>
            </a:r>
            <a:r>
              <a:rPr lang="ru-RU" sz="1400" kern="0" dirty="0" err="1">
                <a:solidFill>
                  <a:srgbClr val="000000"/>
                </a:solidFill>
                <a:latin typeface="Trebuchet MS" panose="020B0603020202020204"/>
              </a:rPr>
              <a:t>мес</a:t>
            </a:r>
            <a:endParaRPr lang="ru-RU" sz="1400" kern="0" dirty="0">
              <a:solidFill>
                <a:srgbClr val="000000"/>
              </a:solidFill>
              <a:latin typeface="Trebuchet MS" panose="020B0603020202020204"/>
            </a:endParaRP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b="1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8. Заключение договора</a:t>
            </a:r>
            <a:r>
              <a:rPr lang="ru-RU" sz="1400" b="1" kern="0" dirty="0">
                <a:solidFill>
                  <a:srgbClr val="002960">
                    <a:lumMod val="75000"/>
                    <a:lumOff val="25000"/>
                  </a:srgbClr>
                </a:solidFill>
                <a:latin typeface="Trebuchet MS" panose="020B0603020202020204"/>
              </a:rPr>
              <a:t>: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только после получения одобрения МСХ.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9. Срок действия решения- 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30 дней.</a:t>
            </a:r>
          </a:p>
          <a:p>
            <a:pPr marL="180000" lvl="4" algn="just" defTabSz="913058">
              <a:buClr>
                <a:srgbClr val="002960"/>
              </a:buClr>
            </a:pPr>
            <a:r>
              <a:rPr lang="ru-RU" sz="1400" kern="0" dirty="0">
                <a:solidFill>
                  <a:srgbClr val="002960">
                    <a:lumMod val="50000"/>
                    <a:lumOff val="50000"/>
                  </a:srgbClr>
                </a:solidFill>
                <a:latin typeface="Trebuchet MS" panose="020B0603020202020204"/>
              </a:rPr>
              <a:t>10. Залог</a:t>
            </a:r>
            <a:r>
              <a:rPr lang="ru-RU" sz="1400" kern="0" dirty="0">
                <a:solidFill>
                  <a:srgbClr val="000000"/>
                </a:solidFill>
                <a:latin typeface="Trebuchet MS" panose="020B0603020202020204"/>
              </a:rPr>
              <a:t> – Без залога</a:t>
            </a:r>
          </a:p>
          <a:p>
            <a:pPr lvl="4" algn="just" defTabSz="913058">
              <a:buClr>
                <a:srgbClr val="002960"/>
              </a:buClr>
            </a:pPr>
            <a:endParaRPr lang="ru-RU" sz="1400" kern="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36268" y="941739"/>
            <a:ext cx="19233" cy="56886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03" y="828471"/>
            <a:ext cx="11423182" cy="6735739"/>
          </a:xfrm>
          <a:prstGeom prst="rect">
            <a:avLst/>
          </a:prstGeom>
          <a:noFill/>
          <a:ln>
            <a:noFill/>
          </a:ln>
          <a:effectLst>
            <a:glow rad="1625600">
              <a:schemeClr val="accent1">
                <a:alpha val="0"/>
              </a:schemeClr>
            </a:glow>
            <a:outerShdw dist="177800" algn="ctr" rotWithShape="0">
              <a:srgbClr val="000000">
                <a:alpha val="49000"/>
              </a:srgbClr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Общие требования к Заемщикам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8960" y="3488762"/>
            <a:ext cx="11235339" cy="218093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79488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Заемщик </a:t>
            </a:r>
            <a:r>
              <a:rPr lang="ru-RU" dirty="0">
                <a:solidFill>
                  <a:schemeClr val="tx1"/>
                </a:solidFill>
              </a:rPr>
              <a:t>не находится в процессе реорганизации, ликвидации; </a:t>
            </a:r>
          </a:p>
          <a:p>
            <a:pPr marL="285750" indent="-285750" defTabSz="979488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Заемщик имеет статус налогового резидента РФ,</a:t>
            </a:r>
          </a:p>
          <a:p>
            <a:pPr marL="285750" indent="-285750" defTabSz="979488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Заемщик зарегистрирован на территории РФ,</a:t>
            </a:r>
          </a:p>
          <a:p>
            <a:pPr marL="285750" indent="-285750" defTabSz="979488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в отношении Заемщика не возбужденно производство по делу о несостоятельности (банкротстве),</a:t>
            </a:r>
          </a:p>
          <a:p>
            <a:pPr marL="285750" indent="-285750" defTabSz="979488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отсутствие у Заемщика просроченной задолженности по налогам и сборам в бюджеты и внебюджетные фонды на срок более 90 календарных дней</a:t>
            </a:r>
            <a:endParaRPr lang="ru-RU" altLang="zh-CN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963" y="1586779"/>
            <a:ext cx="3868615" cy="85120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Сельскохозяйственный товаропроизводитель (</a:t>
            </a:r>
            <a:r>
              <a:rPr lang="ru-RU" dirty="0" err="1">
                <a:solidFill>
                  <a:schemeClr val="tx1"/>
                </a:solidFill>
              </a:rPr>
              <a:t>сельхозтоваропроизводитель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4266" y="1348358"/>
            <a:ext cx="6148953" cy="141820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- это </a:t>
            </a:r>
            <a:r>
              <a:rPr lang="ru-RU" sz="1200" b="1" dirty="0">
                <a:solidFill>
                  <a:schemeClr val="tx1"/>
                </a:solidFill>
              </a:rPr>
              <a:t>ООО и индивидуальные предприниматели (в </a:t>
            </a:r>
            <a:r>
              <a:rPr lang="ru-RU" sz="1200" b="1" dirty="0" err="1">
                <a:solidFill>
                  <a:schemeClr val="tx1"/>
                </a:solidFill>
              </a:rPr>
              <a:t>т.ч</a:t>
            </a:r>
            <a:r>
              <a:rPr lang="ru-RU" sz="1200" b="1" dirty="0">
                <a:solidFill>
                  <a:schemeClr val="tx1"/>
                </a:solidFill>
              </a:rPr>
              <a:t>. ИП – главы КФХ) </a:t>
            </a:r>
            <a:r>
              <a:rPr lang="ru-RU" sz="1200" dirty="0">
                <a:solidFill>
                  <a:schemeClr val="tx1"/>
                </a:solidFill>
              </a:rPr>
              <a:t>(за исключением сельскохозяйственных кредитных потребительских кооперативов), </a:t>
            </a:r>
            <a:r>
              <a:rPr lang="ru-RU" sz="1200" b="1" dirty="0">
                <a:solidFill>
                  <a:schemeClr val="tx1"/>
                </a:solidFill>
              </a:rPr>
              <a:t>осуществляющие производство, первичную и (или) последующую (промышленную) переработку сельскохозяйственной продукции</a:t>
            </a:r>
            <a:r>
              <a:rPr lang="ru-RU" sz="1200" dirty="0">
                <a:solidFill>
                  <a:schemeClr val="tx1"/>
                </a:solidFill>
              </a:rPr>
              <a:t> (за исключением рыболовства и рыбоводства в части искусственного воспроизводства водных биологических ресурсов)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672123" y="1770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 Light (Заголовки)"/>
              </a:rPr>
              <a:t>Условия прекращения/приостановления субсидирования</a:t>
            </a:r>
          </a:p>
        </p:txBody>
      </p:sp>
      <p:sp>
        <p:nvSpPr>
          <p:cNvPr id="3" name="Нашивка 28"/>
          <p:cNvSpPr/>
          <p:nvPr/>
        </p:nvSpPr>
        <p:spPr bwMode="auto">
          <a:xfrm>
            <a:off x="770202" y="1056914"/>
            <a:ext cx="3780000" cy="570161"/>
          </a:xfrm>
          <a:prstGeom prst="chevron">
            <a:avLst>
              <a:gd name="adj" fmla="val 23554"/>
            </a:avLst>
          </a:prstGeom>
          <a:solidFill>
            <a:schemeClr val="accent5">
              <a:lumMod val="60000"/>
              <a:lumOff val="40000"/>
            </a:scheme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44000" anchor="ctr"/>
          <a:lstStyle/>
          <a:p>
            <a:pPr>
              <a:lnSpc>
                <a:spcPct val="100000"/>
              </a:lnSpc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Приостанавливается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в случае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ашивка 6"/>
          <p:cNvSpPr/>
          <p:nvPr/>
        </p:nvSpPr>
        <p:spPr bwMode="auto">
          <a:xfrm>
            <a:off x="7409676" y="980884"/>
            <a:ext cx="3780000" cy="531722"/>
          </a:xfrm>
          <a:prstGeom prst="chevron">
            <a:avLst>
              <a:gd name="adj" fmla="val 23554"/>
            </a:avLst>
          </a:prstGeom>
          <a:solidFill>
            <a:schemeClr val="accent3">
              <a:lumMod val="60000"/>
              <a:lumOff val="40000"/>
            </a:scheme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16000" anchor="ctr"/>
          <a:lstStyle/>
          <a:p>
            <a:pPr>
              <a:lnSpc>
                <a:spcPct val="100000"/>
              </a:lnSpc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Прекращается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в случае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225" y="1891389"/>
            <a:ext cx="3780000" cy="4478143"/>
          </a:xfrm>
          <a:prstGeom prst="rect">
            <a:avLst/>
          </a:prstGeom>
          <a:noFill/>
        </p:spPr>
        <p:txBody>
          <a:bodyPr wrap="square" lIns="91431" tIns="45717" rIns="91431" bIns="45717" rtlCol="0">
            <a:spAutoFit/>
          </a:bodyPr>
          <a:lstStyle/>
          <a:p>
            <a:pPr marL="144000" marR="0" lvl="0" indent="-144000" algn="just" defTabSz="932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0000"/>
              </a:buClr>
              <a:buSzPct val="100000"/>
              <a:buFont typeface="Arial Black" panose="020B0A04020102020204" pitchFamily="34" charset="0"/>
              <a:buChar char="‼"/>
              <a:tabLst/>
              <a:defRPr/>
            </a:pPr>
            <a:r>
              <a:rPr lang="ru-RU" sz="1300" kern="0" dirty="0">
                <a:solidFill>
                  <a:prstClr val="black"/>
                </a:solidFill>
                <a:cs typeface="+mn-cs"/>
                <a:sym typeface="Arial" pitchFamily="34" charset="0"/>
              </a:rPr>
              <a:t>   </a:t>
            </a:r>
            <a:r>
              <a:rPr lang="ru-RU" sz="1300" kern="0" dirty="0" smtClean="0">
                <a:solidFill>
                  <a:prstClr val="black"/>
                </a:solidFill>
                <a:cs typeface="+mn-cs"/>
                <a:sym typeface="Arial" pitchFamily="34" charset="0"/>
              </a:rPr>
              <a:t>Наличия </a:t>
            </a:r>
            <a:r>
              <a:rPr lang="ru-RU" sz="1300" kern="0" dirty="0">
                <a:solidFill>
                  <a:prstClr val="black"/>
                </a:solidFill>
                <a:cs typeface="+mn-cs"/>
                <a:sym typeface="Arial" pitchFamily="34" charset="0"/>
              </a:rPr>
              <a:t>просроченной задолженности по Договору, кроме случаев возникновения просроченных платежей по ОС и (или) % в течение последних 180 календарных дней общей продолжительностью </a:t>
            </a:r>
            <a:r>
              <a:rPr lang="ru-RU" sz="1300" kern="0" dirty="0" smtClean="0">
                <a:solidFill>
                  <a:prstClr val="black"/>
                </a:solidFill>
                <a:cs typeface="+mn-cs"/>
                <a:sym typeface="Arial" pitchFamily="34" charset="0"/>
              </a:rPr>
              <a:t>более </a:t>
            </a:r>
            <a:r>
              <a:rPr lang="ru-RU" sz="1300" kern="0" dirty="0">
                <a:solidFill>
                  <a:prstClr val="black"/>
                </a:solidFill>
                <a:cs typeface="+mn-cs"/>
                <a:sym typeface="Arial" pitchFamily="34" charset="0"/>
              </a:rPr>
              <a:t>90 календарных дней вкл</a:t>
            </a:r>
            <a:r>
              <a:rPr lang="ru-RU" sz="1300" kern="0" dirty="0" smtClean="0">
                <a:solidFill>
                  <a:prstClr val="black"/>
                </a:solidFill>
                <a:cs typeface="+mn-cs"/>
                <a:sym typeface="Arial" pitchFamily="34" charset="0"/>
              </a:rPr>
              <a:t>.- </a:t>
            </a:r>
            <a:r>
              <a:rPr lang="ru-RU" sz="1300" b="1" kern="0" dirty="0" smtClean="0">
                <a:cs typeface="+mn-cs"/>
                <a:sym typeface="Arial" pitchFamily="34" charset="0"/>
              </a:rPr>
              <a:t>до момента исполнения обязательств по погашению просрочки;</a:t>
            </a:r>
            <a:endParaRPr lang="ru-RU" sz="1300" b="1" i="1" kern="0" dirty="0" smtClean="0">
              <a:cs typeface="+mn-cs"/>
              <a:sym typeface="Arial" pitchFamily="34" charset="0"/>
            </a:endParaRPr>
          </a:p>
          <a:p>
            <a:pPr marL="144000" marR="0" lvl="0" indent="-144000" algn="just" defTabSz="932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0000"/>
              </a:buClr>
              <a:buSzPct val="100000"/>
              <a:buFont typeface="Arial Black" panose="020B0A04020102020204" pitchFamily="34" charset="0"/>
              <a:buChar char="‼"/>
              <a:tabLst/>
              <a:defRPr/>
            </a:pPr>
            <a:r>
              <a:rPr lang="ru-RU" sz="1300" kern="0" dirty="0" smtClean="0">
                <a:solidFill>
                  <a:prstClr val="black"/>
                </a:solidFill>
                <a:cs typeface="+mn-cs"/>
                <a:sym typeface="Arial" pitchFamily="34" charset="0"/>
              </a:rPr>
              <a:t>Выявлен </a:t>
            </a:r>
            <a:r>
              <a:rPr lang="ru-RU" sz="1300" kern="0" dirty="0">
                <a:solidFill>
                  <a:prstClr val="black"/>
                </a:solidFill>
                <a:cs typeface="+mn-cs"/>
                <a:sym typeface="Arial" pitchFamily="34" charset="0"/>
              </a:rPr>
              <a:t>факт несоответствия ЗАЕМЩИКА требованиям программы МСХ- </a:t>
            </a:r>
            <a:r>
              <a:rPr lang="ru-RU" sz="1300" b="1" kern="0" dirty="0">
                <a:cs typeface="+mn-cs"/>
                <a:sym typeface="Arial" pitchFamily="34" charset="0"/>
              </a:rPr>
              <a:t>до момента урегулирования несоответствия Заемщиком </a:t>
            </a:r>
            <a:r>
              <a:rPr lang="ru-RU" sz="1300" b="1" kern="0" dirty="0" smtClean="0">
                <a:cs typeface="+mn-cs"/>
                <a:sym typeface="Arial" pitchFamily="34" charset="0"/>
              </a:rPr>
              <a:t>требованиям МСХ</a:t>
            </a:r>
            <a:endParaRPr lang="ru-RU" sz="1300" b="1" kern="0" dirty="0">
              <a:cs typeface="+mn-cs"/>
              <a:sym typeface="Arial" pitchFamily="34" charset="0"/>
            </a:endParaRPr>
          </a:p>
          <a:p>
            <a:pPr marL="144000" marR="0" lvl="0" indent="-144000" algn="just" defTabSz="932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0000"/>
              </a:buClr>
              <a:buSzPct val="100000"/>
              <a:buFont typeface="Arial Black" panose="020B0A04020102020204" pitchFamily="34" charset="0"/>
              <a:buChar char="‼"/>
              <a:tabLst/>
              <a:defRPr/>
            </a:pPr>
            <a:r>
              <a:rPr lang="ru-RU" sz="1300" kern="0" dirty="0" smtClean="0">
                <a:cs typeface="+mn-cs"/>
                <a:sym typeface="Arial" pitchFamily="34" charset="0"/>
              </a:rPr>
              <a:t>Отсутствуют </a:t>
            </a:r>
            <a:r>
              <a:rPr lang="ru-RU" sz="1300" kern="0" dirty="0">
                <a:cs typeface="+mn-cs"/>
                <a:sym typeface="Arial" pitchFamily="34" charset="0"/>
              </a:rPr>
              <a:t>бюджетные ассигнования и лимиты бюджетных обязательств по выполнению Программы </a:t>
            </a:r>
            <a:r>
              <a:rPr lang="ru-RU" sz="1300" kern="0" dirty="0" smtClean="0">
                <a:cs typeface="+mn-cs"/>
                <a:sym typeface="Arial" pitchFamily="34" charset="0"/>
              </a:rPr>
              <a:t>МСХ </a:t>
            </a:r>
            <a:r>
              <a:rPr lang="ru-RU" sz="1300" kern="0" dirty="0" smtClean="0">
                <a:sym typeface="Arial" pitchFamily="34" charset="0"/>
              </a:rPr>
              <a:t>(на основании уведомления МСХ)</a:t>
            </a:r>
            <a:endParaRPr lang="ru-RU" sz="1300" kern="0" dirty="0">
              <a:sym typeface="Arial" pitchFamily="34" charset="0"/>
            </a:endParaRPr>
          </a:p>
          <a:p>
            <a:pPr marR="0" lvl="0" algn="ctr" defTabSz="932875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600000"/>
              </a:buClr>
              <a:buSzPct val="100000"/>
              <a:tabLst/>
              <a:defRPr/>
            </a:pPr>
            <a:endParaRPr lang="ru-RU" sz="1300" i="1" kern="0" dirty="0" smtClean="0">
              <a:sym typeface="Arial" pitchFamily="34" charset="0"/>
            </a:endParaRPr>
          </a:p>
          <a:p>
            <a:pPr marR="0" lvl="0" algn="ctr" defTabSz="932875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600000"/>
              </a:buClr>
              <a:buSzPct val="100000"/>
              <a:tabLst/>
              <a:defRPr/>
            </a:pPr>
            <a:r>
              <a:rPr lang="ru-RU" sz="1200" i="1" kern="0" dirty="0" smtClean="0">
                <a:solidFill>
                  <a:srgbClr val="FF0000"/>
                </a:solidFill>
                <a:sym typeface="Arial" pitchFamily="34" charset="0"/>
              </a:rPr>
              <a:t>Дата возобновления субсидирования согласовывается Банком с МСХ</a:t>
            </a:r>
            <a:r>
              <a:rPr lang="ru-RU" sz="1200" i="1" kern="0" dirty="0">
                <a:solidFill>
                  <a:srgbClr val="002060"/>
                </a:solidFill>
                <a:sym typeface="Arial" pitchFamily="34" charset="0"/>
              </a:rPr>
              <a:t>.</a:t>
            </a:r>
            <a:endParaRPr lang="ru-RU" sz="1200" b="1" i="1" kern="0" dirty="0" smtClean="0">
              <a:sym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5485" y="1627076"/>
            <a:ext cx="3985146" cy="4201144"/>
          </a:xfrm>
          <a:prstGeom prst="rect">
            <a:avLst/>
          </a:prstGeom>
          <a:noFill/>
        </p:spPr>
        <p:txBody>
          <a:bodyPr wrap="square" lIns="91431" tIns="45717" rIns="91431" bIns="45717" rtlCol="0">
            <a:spAutoFit/>
          </a:bodyPr>
          <a:lstStyle/>
          <a:p>
            <a:pPr marL="180000" marR="0" lvl="0" indent="-180000" algn="just" defTabSz="932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0000"/>
              </a:buClr>
              <a:buSzPct val="100000"/>
              <a:buFont typeface="Wingdings 2" panose="05020102010507070707" pitchFamily="18" charset="2"/>
              <a:buChar char="Ó"/>
              <a:tabLst/>
              <a:defRPr/>
            </a:pPr>
            <a:r>
              <a:rPr lang="ru-RU" sz="1300" kern="0" dirty="0" smtClean="0">
                <a:solidFill>
                  <a:prstClr val="black"/>
                </a:solidFill>
                <a:cs typeface="+mn-cs"/>
                <a:sym typeface="Arial" pitchFamily="34" charset="0"/>
              </a:rPr>
              <a:t>нарушения Заемщиком целей использования льготного кредитования*;</a:t>
            </a:r>
            <a:endParaRPr lang="ru-RU" sz="1300" i="1" kern="0" dirty="0" smtClean="0">
              <a:solidFill>
                <a:srgbClr val="002060"/>
              </a:solidFill>
              <a:cs typeface="+mn-cs"/>
              <a:sym typeface="Arial" pitchFamily="34" charset="0"/>
            </a:endParaRPr>
          </a:p>
          <a:p>
            <a:pPr marL="180000" marR="0" lvl="0" indent="-180000" algn="just" defTabSz="932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0000"/>
              </a:buClr>
              <a:buSzPct val="100000"/>
              <a:buFont typeface="Wingdings 2" panose="05020102010507070707" pitchFamily="18" charset="2"/>
              <a:buChar char="Ó"/>
              <a:tabLst/>
              <a:defRPr/>
            </a:pPr>
            <a:r>
              <a:rPr lang="ru-RU" sz="1300" kern="0" dirty="0" smtClean="0">
                <a:solidFill>
                  <a:prstClr val="black"/>
                </a:solidFill>
                <a:cs typeface="+mn-cs"/>
                <a:sym typeface="Arial" pitchFamily="34" charset="0"/>
              </a:rPr>
              <a:t>подписания Заемщиком и Банком соглашения о продлении срока пользования кредитом (пролонгации)</a:t>
            </a:r>
            <a:r>
              <a:rPr lang="ru-RU" sz="1300" kern="0" dirty="0" smtClean="0">
                <a:solidFill>
                  <a:prstClr val="black"/>
                </a:solidFill>
                <a:sym typeface="Arial" pitchFamily="34" charset="0"/>
              </a:rPr>
              <a:t>;</a:t>
            </a:r>
          </a:p>
          <a:p>
            <a:pPr marL="180000" marR="0" lvl="0" indent="-180000" algn="just" defTabSz="932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0000"/>
              </a:buClr>
              <a:buSzPct val="100000"/>
              <a:buFont typeface="Wingdings 2" panose="05020102010507070707" pitchFamily="18" charset="2"/>
              <a:buChar char="Ó"/>
              <a:tabLst/>
              <a:defRPr/>
            </a:pPr>
            <a:r>
              <a:rPr lang="ru-RU" sz="1300" kern="0" dirty="0" smtClean="0">
                <a:solidFill>
                  <a:prstClr val="black"/>
                </a:solidFill>
                <a:sym typeface="Arial" pitchFamily="34" charset="0"/>
              </a:rPr>
              <a:t>невыполнения Заемщиком обязательств по погашению просроченной задолженности по КД</a:t>
            </a:r>
          </a:p>
          <a:p>
            <a:pPr marL="180000" marR="0" lvl="0" indent="-180000" algn="just" defTabSz="932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0000"/>
              </a:buClr>
              <a:buSzPct val="100000"/>
              <a:buFont typeface="Wingdings 2" panose="05020102010507070707" pitchFamily="18" charset="2"/>
              <a:buChar char="Ó"/>
              <a:tabLst/>
              <a:defRPr/>
            </a:pPr>
            <a:r>
              <a:rPr lang="ru-RU" sz="1300" kern="0" dirty="0" smtClean="0">
                <a:solidFill>
                  <a:prstClr val="black"/>
                </a:solidFill>
                <a:sym typeface="Arial" pitchFamily="34" charset="0"/>
              </a:rPr>
              <a:t>Заемщик</a:t>
            </a:r>
            <a:r>
              <a:rPr lang="ru-RU" sz="1300" kern="0" dirty="0">
                <a:solidFill>
                  <a:prstClr val="black"/>
                </a:solidFill>
                <a:sym typeface="Arial" pitchFamily="34" charset="0"/>
              </a:rPr>
              <a:t>, реализующий инвестиционный проект, не предоставил подтверждение дохода от реализации с/х продукции в общем доходе не м.70 % за календарный год </a:t>
            </a:r>
          </a:p>
          <a:p>
            <a:pPr marL="180000" marR="0" lvl="0" indent="-180000" algn="just" defTabSz="932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0000"/>
              </a:buClr>
              <a:buSzPct val="100000"/>
              <a:buFont typeface="Wingdings 2" panose="05020102010507070707" pitchFamily="18" charset="2"/>
              <a:buChar char="Ó"/>
              <a:tabLst/>
              <a:defRPr/>
            </a:pPr>
            <a:r>
              <a:rPr lang="ru-RU" sz="1300" kern="0" dirty="0" smtClean="0">
                <a:solidFill>
                  <a:prstClr val="black"/>
                </a:solidFill>
                <a:sym typeface="Arial" pitchFamily="34" charset="0"/>
              </a:rPr>
              <a:t>По </a:t>
            </a:r>
            <a:r>
              <a:rPr lang="ru-RU" sz="1300" kern="0" dirty="0">
                <a:solidFill>
                  <a:prstClr val="black"/>
                </a:solidFill>
                <a:sym typeface="Arial" pitchFamily="34" charset="0"/>
              </a:rPr>
              <a:t>требованию </a:t>
            </a:r>
            <a:r>
              <a:rPr lang="ru-RU" sz="1300" kern="0" dirty="0" smtClean="0">
                <a:solidFill>
                  <a:prstClr val="black"/>
                </a:solidFill>
                <a:sym typeface="Arial" pitchFamily="34" charset="0"/>
              </a:rPr>
              <a:t>МСХ</a:t>
            </a:r>
            <a:r>
              <a:rPr lang="en-US" sz="1300" kern="0" dirty="0" smtClean="0">
                <a:solidFill>
                  <a:prstClr val="black"/>
                </a:solidFill>
                <a:sym typeface="Arial" pitchFamily="34" charset="0"/>
              </a:rPr>
              <a:t>, </a:t>
            </a:r>
            <a:r>
              <a:rPr lang="ru-RU" sz="1300" kern="0" dirty="0" smtClean="0">
                <a:solidFill>
                  <a:prstClr val="black"/>
                </a:solidFill>
                <a:sym typeface="Arial" pitchFamily="34" charset="0"/>
              </a:rPr>
              <a:t>иного уполномоченного органа гос. финансового контроля </a:t>
            </a:r>
            <a:r>
              <a:rPr lang="ru-RU" sz="1300" kern="0" dirty="0">
                <a:solidFill>
                  <a:prstClr val="black"/>
                </a:solidFill>
                <a:sym typeface="Arial" pitchFamily="34" charset="0"/>
              </a:rPr>
              <a:t>или при наступлении иного обстоятельства, влекущего прекращение действия Программы МСХ в соответствии с условиями Соглашения о предоставлении субсидии, </a:t>
            </a:r>
            <a:r>
              <a:rPr lang="ru-RU" sz="1300" kern="0" dirty="0" smtClean="0">
                <a:solidFill>
                  <a:prstClr val="black"/>
                </a:solidFill>
                <a:sym typeface="Arial" pitchFamily="34" charset="0"/>
              </a:rPr>
              <a:t>в </a:t>
            </a:r>
            <a:r>
              <a:rPr lang="ru-RU" sz="1300" kern="0" dirty="0" err="1" smtClean="0">
                <a:solidFill>
                  <a:prstClr val="black"/>
                </a:solidFill>
                <a:sym typeface="Arial" pitchFamily="34" charset="0"/>
              </a:rPr>
              <a:t>тч</a:t>
            </a:r>
            <a:r>
              <a:rPr lang="ru-RU" sz="1300" kern="0" dirty="0" smtClean="0">
                <a:solidFill>
                  <a:prstClr val="black"/>
                </a:solidFill>
                <a:sym typeface="Arial" pitchFamily="34" charset="0"/>
              </a:rPr>
              <a:t> в случае его расторжения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303278" y="5835685"/>
            <a:ext cx="3886398" cy="7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2300" b="1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1"/>
                </a:solidFill>
                <a:latin typeface="Arial" charset="0"/>
                <a:cs typeface="Arial" pitchFamily="34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b="0" i="1" kern="0" dirty="0" smtClean="0"/>
              <a:t>* случае нецелевого расходования средств Банк исключает договор из Программы и самостоятельно возвращает субсидию , заемщик </a:t>
            </a:r>
            <a:r>
              <a:rPr lang="ru-RU" sz="1400" b="0" i="1" kern="0" dirty="0"/>
              <a:t>компенсирует Банку сумму </a:t>
            </a:r>
            <a:r>
              <a:rPr lang="ru-RU" sz="1400" b="0" i="1" kern="0" dirty="0" smtClean="0"/>
              <a:t>возврата</a:t>
            </a:r>
            <a:r>
              <a:rPr lang="ru-RU" sz="1400" b="0" i="1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0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81A48CC6-F9D6-1F49-AB0F-B6AC6FBCBD53}" vid="{E0BF4E68-720D-CB45-9478-78D95A2769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шаблон-СБ-16-9</Template>
  <TotalTime>15023</TotalTime>
  <Words>727</Words>
  <Application>Microsoft Office PowerPoint</Application>
  <PresentationFormat>Широкоэкранный</PresentationFormat>
  <Paragraphs>67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7" baseType="lpstr">
      <vt:lpstr>Arial</vt:lpstr>
      <vt:lpstr>Arial Black</vt:lpstr>
      <vt:lpstr>Arial Unicode MS</vt:lpstr>
      <vt:lpstr>Calibri</vt:lpstr>
      <vt:lpstr>Calibri Light</vt:lpstr>
      <vt:lpstr>Calibri Light (Заголовки)</vt:lpstr>
      <vt:lpstr>DengXian</vt:lpstr>
      <vt:lpstr>Fedra Sans Pro Light Light</vt:lpstr>
      <vt:lpstr>Gill Sans</vt:lpstr>
      <vt:lpstr>Times New Roman</vt:lpstr>
      <vt:lpstr>Trebuchet MS</vt:lpstr>
      <vt:lpstr>Wingdings 2</vt:lpstr>
      <vt:lpstr>СБ</vt:lpstr>
      <vt:lpstr>Основные условия льготного кредитования</vt:lpstr>
      <vt:lpstr>Основные условия льготного кредитования</vt:lpstr>
      <vt:lpstr>Общие требования к Заемщикам</vt:lpstr>
      <vt:lpstr>Условия прекращения/приостановления субсидирования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и Performance  Management</dc:title>
  <dc:creator>Microsoft Office User</dc:creator>
  <cp:lastModifiedBy>Романченко Оксана Александровна</cp:lastModifiedBy>
  <cp:revision>460</cp:revision>
  <cp:lastPrinted>2019-05-15T22:46:12Z</cp:lastPrinted>
  <dcterms:created xsi:type="dcterms:W3CDTF">2017-09-11T08:12:37Z</dcterms:created>
  <dcterms:modified xsi:type="dcterms:W3CDTF">2020-03-19T03:17:08Z</dcterms:modified>
</cp:coreProperties>
</file>