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460" r:id="rId2"/>
    <p:sldId id="543" r:id="rId3"/>
    <p:sldId id="536" r:id="rId4"/>
    <p:sldId id="533" r:id="rId5"/>
    <p:sldId id="542" r:id="rId6"/>
  </p:sldIdLst>
  <p:sldSz cx="12192000" cy="6858000"/>
  <p:notesSz cx="10018713" cy="144478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лександр Александрович" initials="АА" lastIdx="16" clrIdx="0">
    <p:extLst/>
  </p:cmAuthor>
  <p:cmAuthor id="2" name="Гоголин Александр Александрович" initials="ГАА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FF"/>
    <a:srgbClr val="9CCA7C"/>
    <a:srgbClr val="339933"/>
    <a:srgbClr val="009900"/>
    <a:srgbClr val="FF9999"/>
    <a:srgbClr val="CC546E"/>
    <a:srgbClr val="FFC9C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32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47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0.78.2\Exchange\_&#1044;&#1077;&#1087;&#1072;&#1088;&#1090;&#1072;&#1084;&#1077;&#1085;&#1090;%20&#1101;&#1082;&#1086;&#1085;&#1086;&#1084;&#1080;&#1095;&#1077;&#1089;&#1082;&#1086;&#1075;&#1086;%20&#1072;&#1085;&#1072;&#1083;&#1080;&#1079;&#1072;%20&#1080;%20&#1087;&#1088;&#1086;&#1075;&#1085;&#1086;&#1079;&#1072;\&#1062;&#1045;&#1053;&#1067;\3.%20&#1059;&#1056;&#1054;&#1042;&#1045;&#1053;&#1068;%20&#1059;&#1044;&#1054;&#1042;&#1051;&#1045;&#1058;&#1042;&#1054;&#1056;&#1045;&#1053;&#1053;&#1054;&#1057;&#1058;&#1048;%20&#1062;&#1045;&#1053;&#1040;&#1052;&#1048;\&#1052;&#1086;&#1085;&#1080;&#1090;&#1086;&#1088;&#1080;&#1085;&#1075;%20&#1094;&#1077;&#1085;%20&#1052;&#1054;\2021\11%20&#1053;&#1086;&#1103;&#1073;&#1088;&#1100;\24.11.2021\&#1041;&#1086;&#1088;&#1097;&#1077;&#1074;&#1086;&#1081;%20&#1085;&#1072;&#1073;&#1086;&#1088;%20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10.0.78.2\Exchange\_&#1044;&#1077;&#1087;&#1072;&#1088;&#1090;&#1072;&#1084;&#1077;&#1085;&#1090;%20&#1101;&#1082;&#1086;&#1085;&#1086;&#1084;&#1080;&#1095;&#1077;&#1089;&#1082;&#1086;&#1075;&#1086;%20&#1072;&#1085;&#1072;&#1083;&#1080;&#1079;&#1072;%20&#1080;%20&#1087;&#1088;&#1086;&#1075;&#1085;&#1086;&#1079;&#1072;\&#1062;&#1045;&#1053;&#1067;\3.%20&#1059;&#1056;&#1054;&#1042;&#1045;&#1053;&#1068;%20&#1059;&#1044;&#1054;&#1042;&#1051;&#1045;&#1058;&#1042;&#1054;&#1056;&#1045;&#1053;&#1053;&#1054;&#1057;&#1058;&#1048;%20&#1062;&#1045;&#1053;&#1040;&#1052;&#1048;\&#1052;&#1086;&#1085;&#1080;&#1090;&#1086;&#1088;&#1080;&#1085;&#1075;%20&#1094;&#1077;&#1085;%20&#1052;&#1054;\2021\11%20&#1053;&#1086;&#1103;&#1073;&#1088;&#1100;\24.11.2021\&#1041;&#1086;&#1088;&#1097;&#1077;&#1074;&#1086;&#1081;%20&#1085;&#1072;&#1073;&#1086;&#1088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93531687931396E-2"/>
          <c:y val="0.14897078929753751"/>
          <c:w val="0.94260919030695001"/>
          <c:h val="0.7230923446676118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Лист1!$I$6:$K$6</c:f>
              <c:strCache>
                <c:ptCount val="3"/>
                <c:pt idx="0">
                  <c:v>Статистика</c:v>
                </c:pt>
                <c:pt idx="1">
                  <c:v>Розничные сети</c:v>
                </c:pt>
                <c:pt idx="2">
                  <c:v>Социальные магазины</c:v>
                </c:pt>
              </c:strCache>
            </c:strRef>
          </c:cat>
          <c:val>
            <c:numRef>
              <c:f>Лист1!$I$7:$K$7</c:f>
              <c:numCache>
                <c:formatCode>General</c:formatCode>
                <c:ptCount val="3"/>
                <c:pt idx="0">
                  <c:v>7055.71</c:v>
                </c:pt>
                <c:pt idx="1">
                  <c:v>6695.8</c:v>
                </c:pt>
                <c:pt idx="2">
                  <c:v>5960.1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7C3-4CC4-85F0-0C7F18CCA2C1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7C3-4CC4-85F0-0C7F18CCA2C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7C3-4CC4-85F0-0C7F18CCA2C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7C3-4CC4-85F0-0C7F18CCA2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Лист1!$I$6:$K$6</c:f>
              <c:strCache>
                <c:ptCount val="3"/>
                <c:pt idx="0">
                  <c:v>Статистика</c:v>
                </c:pt>
                <c:pt idx="1">
                  <c:v>Розничные сети</c:v>
                </c:pt>
                <c:pt idx="2">
                  <c:v>Социальные магазины</c:v>
                </c:pt>
              </c:strCache>
            </c:strRef>
          </c:cat>
          <c:val>
            <c:numRef>
              <c:f>Лист1!$I$8:$K$8</c:f>
              <c:numCache>
                <c:formatCode>General</c:formatCode>
                <c:ptCount val="3"/>
                <c:pt idx="0">
                  <c:v>7438.6</c:v>
                </c:pt>
                <c:pt idx="1">
                  <c:v>6854.8</c:v>
                </c:pt>
                <c:pt idx="2">
                  <c:v>6174.1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7C3-4CC4-85F0-0C7F18CCA2C1}"/>
            </c:ext>
          </c:extLst>
        </c:ser>
        <c:ser>
          <c:idx val="2"/>
          <c:order val="2"/>
          <c:spPr>
            <a:solidFill>
              <a:schemeClr val="accent3"/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bg1">
                  <a:lumMod val="85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7C3-4CC4-85F0-0C7F18CCA2C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7C3-4CC4-85F0-0C7F18CCA2C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A7C3-4CC4-85F0-0C7F18CCA2C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Лист1!$I$6:$K$6</c:f>
              <c:strCache>
                <c:ptCount val="3"/>
                <c:pt idx="0">
                  <c:v>Статистика</c:v>
                </c:pt>
                <c:pt idx="1">
                  <c:v>Розничные сети</c:v>
                </c:pt>
                <c:pt idx="2">
                  <c:v>Социальные магазины</c:v>
                </c:pt>
              </c:strCache>
            </c:strRef>
          </c:cat>
          <c:val>
            <c:numRef>
              <c:f>Лист1!$I$9:$K$9</c:f>
              <c:numCache>
                <c:formatCode>General</c:formatCode>
                <c:ptCount val="3"/>
                <c:pt idx="0">
                  <c:v>7516.7</c:v>
                </c:pt>
                <c:pt idx="1">
                  <c:v>6900.8</c:v>
                </c:pt>
                <c:pt idx="2">
                  <c:v>6216.6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A7C3-4CC4-85F0-0C7F18CCA2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64833192"/>
        <c:axId val="264833584"/>
      </c:barChart>
      <c:catAx>
        <c:axId val="2648331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4833584"/>
        <c:crosses val="autoZero"/>
        <c:auto val="1"/>
        <c:lblAlgn val="ctr"/>
        <c:lblOffset val="100"/>
        <c:noMultiLvlLbl val="0"/>
      </c:catAx>
      <c:valAx>
        <c:axId val="264833584"/>
        <c:scaling>
          <c:orientation val="minMax"/>
          <c:max val="7500"/>
        </c:scaling>
        <c:delete val="1"/>
        <c:axPos val="l"/>
        <c:numFmt formatCode="General" sourceLinked="1"/>
        <c:majorTickMark val="out"/>
        <c:minorTickMark val="none"/>
        <c:tickLblPos val="nextTo"/>
        <c:crossAx val="264833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9253248334502765"/>
          <c:y val="0.10443311883311883"/>
          <c:w val="0.79173071351393287"/>
          <c:h val="0.579033204633204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'по районам'!$C$4</c:f>
              <c:strCache>
                <c:ptCount val="1"/>
                <c:pt idx="0">
                  <c:v>Ст-ть н-ра в розничной сети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rgbClr val="4472C4">
                  <a:lumMod val="75000"/>
                </a:srgbClr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>
                  <a:lumMod val="40000"/>
                  <a:lumOff val="60000"/>
                </a:srgbClr>
              </a:solidFill>
              <a:ln>
                <a:solidFill>
                  <a:srgbClr val="FFC000">
                    <a:lumMod val="75000"/>
                  </a:srgb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37C-4EF6-990A-FA63D26D0081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>
                  <a:lumMod val="60000"/>
                  <a:lumOff val="40000"/>
                </a:srgbClr>
              </a:solidFill>
              <a:ln>
                <a:solidFill>
                  <a:srgbClr val="FFC000">
                    <a:lumMod val="75000"/>
                  </a:srgb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37C-4EF6-990A-FA63D26D0081}"/>
              </c:ext>
            </c:extLst>
          </c:dPt>
          <c:cat>
            <c:strRef>
              <c:f>'по районам'!$B$5:$B$26</c:f>
              <c:strCache>
                <c:ptCount val="22"/>
                <c:pt idx="0">
                  <c:v>Статистика 28.01.2022</c:v>
                </c:pt>
                <c:pt idx="1">
                  <c:v>Статистика 04.02.2022</c:v>
                </c:pt>
                <c:pt idx="2">
                  <c:v>Сахалинская обл. на 02.02.2022</c:v>
                </c:pt>
                <c:pt idx="3">
                  <c:v>Сахалинская обл. на 09.02.2022</c:v>
                </c:pt>
                <c:pt idx="4">
                  <c:v>Оха</c:v>
                </c:pt>
                <c:pt idx="5">
                  <c:v>Ноглики</c:v>
                </c:pt>
                <c:pt idx="6">
                  <c:v>А-Сахалинский</c:v>
                </c:pt>
                <c:pt idx="7">
                  <c:v>С-Курильск</c:v>
                </c:pt>
                <c:pt idx="8">
                  <c:v>Курильск</c:v>
                </c:pt>
                <c:pt idx="9">
                  <c:v>Ю-Курильск</c:v>
                </c:pt>
                <c:pt idx="10">
                  <c:v>Смирных</c:v>
                </c:pt>
                <c:pt idx="11">
                  <c:v>Тымовск</c:v>
                </c:pt>
                <c:pt idx="12">
                  <c:v>Томари</c:v>
                </c:pt>
                <c:pt idx="13">
                  <c:v>Поронайск</c:v>
                </c:pt>
                <c:pt idx="14">
                  <c:v>Макаров</c:v>
                </c:pt>
                <c:pt idx="15">
                  <c:v>Углегорск</c:v>
                </c:pt>
                <c:pt idx="16">
                  <c:v>Невельск</c:v>
                </c:pt>
                <c:pt idx="17">
                  <c:v>Холмск</c:v>
                </c:pt>
                <c:pt idx="18">
                  <c:v>Долинск</c:v>
                </c:pt>
                <c:pt idx="19">
                  <c:v>Анива</c:v>
                </c:pt>
                <c:pt idx="20">
                  <c:v>Корсаков</c:v>
                </c:pt>
                <c:pt idx="21">
                  <c:v>Ю-Сахалинск</c:v>
                </c:pt>
              </c:strCache>
            </c:strRef>
          </c:cat>
          <c:val>
            <c:numRef>
              <c:f>'по районам'!$C$5:$C$26</c:f>
              <c:numCache>
                <c:formatCode>0.0</c:formatCode>
                <c:ptCount val="22"/>
                <c:pt idx="0">
                  <c:v>7438.56</c:v>
                </c:pt>
                <c:pt idx="1">
                  <c:v>7516.72</c:v>
                </c:pt>
                <c:pt idx="2">
                  <c:v>6854.8</c:v>
                </c:pt>
                <c:pt idx="3">
                  <c:v>6900.8</c:v>
                </c:pt>
                <c:pt idx="4">
                  <c:v>7138.3</c:v>
                </c:pt>
                <c:pt idx="5">
                  <c:v>7449.6</c:v>
                </c:pt>
                <c:pt idx="6">
                  <c:v>6646.6</c:v>
                </c:pt>
                <c:pt idx="7">
                  <c:v>8556.9</c:v>
                </c:pt>
                <c:pt idx="8">
                  <c:v>7753.2</c:v>
                </c:pt>
                <c:pt idx="9">
                  <c:v>7582.2</c:v>
                </c:pt>
                <c:pt idx="10">
                  <c:v>7030</c:v>
                </c:pt>
                <c:pt idx="11">
                  <c:v>6670</c:v>
                </c:pt>
                <c:pt idx="12">
                  <c:v>6935.7</c:v>
                </c:pt>
                <c:pt idx="13">
                  <c:v>7006.7</c:v>
                </c:pt>
                <c:pt idx="14">
                  <c:v>6682.4</c:v>
                </c:pt>
                <c:pt idx="15">
                  <c:v>7164.3</c:v>
                </c:pt>
                <c:pt idx="16">
                  <c:v>5670.7</c:v>
                </c:pt>
                <c:pt idx="17">
                  <c:v>7043.1</c:v>
                </c:pt>
                <c:pt idx="18">
                  <c:v>6339.8</c:v>
                </c:pt>
                <c:pt idx="19">
                  <c:v>5909.3</c:v>
                </c:pt>
                <c:pt idx="20">
                  <c:v>6913.4</c:v>
                </c:pt>
                <c:pt idx="21">
                  <c:v>7448.3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D9-46FE-BB7A-8CE62986CC18}"/>
            </c:ext>
          </c:extLst>
        </c:ser>
        <c:ser>
          <c:idx val="1"/>
          <c:order val="1"/>
          <c:tx>
            <c:strRef>
              <c:f>'по районам'!$D$4</c:f>
              <c:strCache>
                <c:ptCount val="1"/>
                <c:pt idx="0">
                  <c:v>Ст-ть н-ра в социальном магазине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rgbClr val="00B0F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ED7D31">
                  <a:lumMod val="60000"/>
                  <a:lumOff val="40000"/>
                </a:srgbClr>
              </a:solidFill>
              <a:ln>
                <a:solidFill>
                  <a:srgbClr val="ED7D31">
                    <a:lumMod val="75000"/>
                  </a:srgbClr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585-4326-BBB3-B39D0354DEF7}"/>
              </c:ext>
            </c:extLst>
          </c:dPt>
          <c:cat>
            <c:strRef>
              <c:f>'по районам'!$B$5:$B$26</c:f>
              <c:strCache>
                <c:ptCount val="22"/>
                <c:pt idx="0">
                  <c:v>Статистика 28.01.2022</c:v>
                </c:pt>
                <c:pt idx="1">
                  <c:v>Статистика 04.02.2022</c:v>
                </c:pt>
                <c:pt idx="2">
                  <c:v>Сахалинская обл. на 02.02.2022</c:v>
                </c:pt>
                <c:pt idx="3">
                  <c:v>Сахалинская обл. на 09.02.2022</c:v>
                </c:pt>
                <c:pt idx="4">
                  <c:v>Оха</c:v>
                </c:pt>
                <c:pt idx="5">
                  <c:v>Ноглики</c:v>
                </c:pt>
                <c:pt idx="6">
                  <c:v>А-Сахалинский</c:v>
                </c:pt>
                <c:pt idx="7">
                  <c:v>С-Курильск</c:v>
                </c:pt>
                <c:pt idx="8">
                  <c:v>Курильск</c:v>
                </c:pt>
                <c:pt idx="9">
                  <c:v>Ю-Курильск</c:v>
                </c:pt>
                <c:pt idx="10">
                  <c:v>Смирных</c:v>
                </c:pt>
                <c:pt idx="11">
                  <c:v>Тымовск</c:v>
                </c:pt>
                <c:pt idx="12">
                  <c:v>Томари</c:v>
                </c:pt>
                <c:pt idx="13">
                  <c:v>Поронайск</c:v>
                </c:pt>
                <c:pt idx="14">
                  <c:v>Макаров</c:v>
                </c:pt>
                <c:pt idx="15">
                  <c:v>Углегорск</c:v>
                </c:pt>
                <c:pt idx="16">
                  <c:v>Невельск</c:v>
                </c:pt>
                <c:pt idx="17">
                  <c:v>Холмск</c:v>
                </c:pt>
                <c:pt idx="18">
                  <c:v>Долинск</c:v>
                </c:pt>
                <c:pt idx="19">
                  <c:v>Анива</c:v>
                </c:pt>
                <c:pt idx="20">
                  <c:v>Корсаков</c:v>
                </c:pt>
                <c:pt idx="21">
                  <c:v>Ю-Сахалинск</c:v>
                </c:pt>
              </c:strCache>
            </c:strRef>
          </c:cat>
          <c:val>
            <c:numRef>
              <c:f>'по районам'!$D$5:$D$26</c:f>
              <c:numCache>
                <c:formatCode>General</c:formatCode>
                <c:ptCount val="22"/>
                <c:pt idx="2" formatCode="0.0">
                  <c:v>6174.1</c:v>
                </c:pt>
                <c:pt idx="3" formatCode="0.0">
                  <c:v>6216.6</c:v>
                </c:pt>
                <c:pt idx="4" formatCode="0.0">
                  <c:v>6832</c:v>
                </c:pt>
                <c:pt idx="5" formatCode="0.0">
                  <c:v>6600.3</c:v>
                </c:pt>
                <c:pt idx="6" formatCode="0.0">
                  <c:v>6011.5</c:v>
                </c:pt>
                <c:pt idx="7" formatCode="0.0">
                  <c:v>7094</c:v>
                </c:pt>
                <c:pt idx="8" formatCode="0.0">
                  <c:v>7047.9</c:v>
                </c:pt>
                <c:pt idx="9" formatCode="0.0">
                  <c:v>6257</c:v>
                </c:pt>
                <c:pt idx="10" formatCode="0.0">
                  <c:v>6328.4</c:v>
                </c:pt>
                <c:pt idx="11" formatCode="0.0">
                  <c:v>6055.9</c:v>
                </c:pt>
                <c:pt idx="12" formatCode="0.0">
                  <c:v>6346.4</c:v>
                </c:pt>
                <c:pt idx="13" formatCode="0.0">
                  <c:v>6305</c:v>
                </c:pt>
                <c:pt idx="14" formatCode="0.0">
                  <c:v>5864.8</c:v>
                </c:pt>
                <c:pt idx="15" formatCode="0.0">
                  <c:v>6658.5</c:v>
                </c:pt>
                <c:pt idx="16" formatCode="0.0">
                  <c:v>5224.8</c:v>
                </c:pt>
                <c:pt idx="17" formatCode="0.0">
                  <c:v>5602</c:v>
                </c:pt>
                <c:pt idx="18" formatCode="0.0">
                  <c:v>5814.1</c:v>
                </c:pt>
                <c:pt idx="19" formatCode="0.0">
                  <c:v>5743</c:v>
                </c:pt>
                <c:pt idx="20" formatCode="0.0">
                  <c:v>5817.1</c:v>
                </c:pt>
                <c:pt idx="21" formatCode="0.0">
                  <c:v>6234.7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1BD9-46FE-BB7A-8CE62986C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2"/>
        <c:overlap val="-1"/>
        <c:axId val="264835152"/>
        <c:axId val="264833976"/>
      </c:barChart>
      <c:catAx>
        <c:axId val="26483515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4833976"/>
        <c:crosses val="autoZero"/>
        <c:auto val="1"/>
        <c:lblAlgn val="ctr"/>
        <c:lblOffset val="100"/>
        <c:noMultiLvlLbl val="0"/>
      </c:catAx>
      <c:valAx>
        <c:axId val="26483397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26483515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  <a:latin typeface="Century Gothic" panose="020B0502020202020204" pitchFamily="34" charset="0"/>
        </a:defRPr>
      </a:pPr>
      <a:endParaRPr lang="ru-RU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Динамика цен на овощи в оптовой сети и в сети местных </a:t>
            </a:r>
            <a:r>
              <a:rPr lang="ru-RU" dirty="0" smtClean="0"/>
              <a:t>производителей в 2020 – 2022гг.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2751200707641437E-2"/>
          <c:y val="0.13700367454068244"/>
          <c:w val="0.97449759858471707"/>
          <c:h val="0.54195040914003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Лист2!$J$11</c:f>
              <c:strCache>
                <c:ptCount val="1"/>
                <c:pt idx="0">
                  <c:v>февраль 2020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Лист2!$K$9:$R$10</c:f>
              <c:multiLvlStrCache>
                <c:ptCount val="8"/>
                <c:lvl>
                  <c:pt idx="0">
                    <c:v>Картофель</c:v>
                  </c:pt>
                  <c:pt idx="1">
                    <c:v>Капуста</c:v>
                  </c:pt>
                  <c:pt idx="2">
                    <c:v>Морковь</c:v>
                  </c:pt>
                  <c:pt idx="3">
                    <c:v>Свекла</c:v>
                  </c:pt>
                  <c:pt idx="4">
                    <c:v>Картофель</c:v>
                  </c:pt>
                  <c:pt idx="5">
                    <c:v>Капуста</c:v>
                  </c:pt>
                  <c:pt idx="6">
                    <c:v>Морковь</c:v>
                  </c:pt>
                  <c:pt idx="7">
                    <c:v>Свекла</c:v>
                  </c:pt>
                </c:lvl>
                <c:lvl>
                  <c:pt idx="0">
                    <c:v>Оптовые предприятия</c:v>
                  </c:pt>
                  <c:pt idx="4">
                    <c:v>Местные производители</c:v>
                  </c:pt>
                </c:lvl>
              </c:multiLvlStrCache>
            </c:multiLvlStrRef>
          </c:cat>
          <c:val>
            <c:numRef>
              <c:f>Лист2!$K$11:$R$11</c:f>
              <c:numCache>
                <c:formatCode>General</c:formatCode>
                <c:ptCount val="8"/>
                <c:pt idx="0" formatCode="0.0">
                  <c:v>25.5</c:v>
                </c:pt>
                <c:pt idx="2" formatCode="0.0">
                  <c:v>52.5</c:v>
                </c:pt>
                <c:pt idx="3" formatCode="0.0">
                  <c:v>35</c:v>
                </c:pt>
                <c:pt idx="4" formatCode="0.0">
                  <c:v>26.4</c:v>
                </c:pt>
                <c:pt idx="5" formatCode="0.0">
                  <c:v>20.6</c:v>
                </c:pt>
                <c:pt idx="6" formatCode="0.0">
                  <c:v>29.6</c:v>
                </c:pt>
                <c:pt idx="7" formatCode="0.0">
                  <c:v>23.8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9B0-487D-AC75-F6B704BE8974}"/>
            </c:ext>
          </c:extLst>
        </c:ser>
        <c:ser>
          <c:idx val="1"/>
          <c:order val="1"/>
          <c:tx>
            <c:strRef>
              <c:f>Лист2!$J$12</c:f>
              <c:strCache>
                <c:ptCount val="1"/>
                <c:pt idx="0">
                  <c:v>февраль 2021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Лист2!$K$9:$R$10</c:f>
              <c:multiLvlStrCache>
                <c:ptCount val="8"/>
                <c:lvl>
                  <c:pt idx="0">
                    <c:v>Картофель</c:v>
                  </c:pt>
                  <c:pt idx="1">
                    <c:v>Капуста</c:v>
                  </c:pt>
                  <c:pt idx="2">
                    <c:v>Морковь</c:v>
                  </c:pt>
                  <c:pt idx="3">
                    <c:v>Свекла</c:v>
                  </c:pt>
                  <c:pt idx="4">
                    <c:v>Картофель</c:v>
                  </c:pt>
                  <c:pt idx="5">
                    <c:v>Капуста</c:v>
                  </c:pt>
                  <c:pt idx="6">
                    <c:v>Морковь</c:v>
                  </c:pt>
                  <c:pt idx="7">
                    <c:v>Свекла</c:v>
                  </c:pt>
                </c:lvl>
                <c:lvl>
                  <c:pt idx="0">
                    <c:v>Оптовые предприятия</c:v>
                  </c:pt>
                  <c:pt idx="4">
                    <c:v>Местные производители</c:v>
                  </c:pt>
                </c:lvl>
              </c:multiLvlStrCache>
            </c:multiLvlStrRef>
          </c:cat>
          <c:val>
            <c:numRef>
              <c:f>Лист2!$K$12:$R$12</c:f>
              <c:numCache>
                <c:formatCode>General</c:formatCode>
                <c:ptCount val="8"/>
                <c:pt idx="0" formatCode="0.0">
                  <c:v>32.5</c:v>
                </c:pt>
                <c:pt idx="2" formatCode="0.0">
                  <c:v>55</c:v>
                </c:pt>
                <c:pt idx="3" formatCode="0.0">
                  <c:v>28</c:v>
                </c:pt>
                <c:pt idx="4" formatCode="0.0">
                  <c:v>32</c:v>
                </c:pt>
                <c:pt idx="5" formatCode="0.0">
                  <c:v>27.4</c:v>
                </c:pt>
                <c:pt idx="6" formatCode="0.0">
                  <c:v>38</c:v>
                </c:pt>
                <c:pt idx="7" formatCode="0.0">
                  <c:v>30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9B0-487D-AC75-F6B704BE8974}"/>
            </c:ext>
          </c:extLst>
        </c:ser>
        <c:ser>
          <c:idx val="2"/>
          <c:order val="2"/>
          <c:tx>
            <c:strRef>
              <c:f>Лист2!$J$13</c:f>
              <c:strCache>
                <c:ptCount val="1"/>
                <c:pt idx="0">
                  <c:v>февраль 2022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Лист2!$K$9:$R$10</c:f>
              <c:multiLvlStrCache>
                <c:ptCount val="8"/>
                <c:lvl>
                  <c:pt idx="0">
                    <c:v>Картофель</c:v>
                  </c:pt>
                  <c:pt idx="1">
                    <c:v>Капуста</c:v>
                  </c:pt>
                  <c:pt idx="2">
                    <c:v>Морковь</c:v>
                  </c:pt>
                  <c:pt idx="3">
                    <c:v>Свекла</c:v>
                  </c:pt>
                  <c:pt idx="4">
                    <c:v>Картофель</c:v>
                  </c:pt>
                  <c:pt idx="5">
                    <c:v>Капуста</c:v>
                  </c:pt>
                  <c:pt idx="6">
                    <c:v>Морковь</c:v>
                  </c:pt>
                  <c:pt idx="7">
                    <c:v>Свекла</c:v>
                  </c:pt>
                </c:lvl>
                <c:lvl>
                  <c:pt idx="0">
                    <c:v>Оптовые предприятия</c:v>
                  </c:pt>
                  <c:pt idx="4">
                    <c:v>Местные производители</c:v>
                  </c:pt>
                </c:lvl>
              </c:multiLvlStrCache>
            </c:multiLvlStrRef>
          </c:cat>
          <c:val>
            <c:numRef>
              <c:f>Лист2!$K$13:$R$13</c:f>
              <c:numCache>
                <c:formatCode>0.0</c:formatCode>
                <c:ptCount val="8"/>
                <c:pt idx="0">
                  <c:v>55</c:v>
                </c:pt>
                <c:pt idx="1">
                  <c:v>75</c:v>
                </c:pt>
                <c:pt idx="2">
                  <c:v>90</c:v>
                </c:pt>
                <c:pt idx="3">
                  <c:v>55</c:v>
                </c:pt>
                <c:pt idx="4">
                  <c:v>52.4</c:v>
                </c:pt>
                <c:pt idx="5">
                  <c:v>51</c:v>
                </c:pt>
                <c:pt idx="6">
                  <c:v>56.4</c:v>
                </c:pt>
                <c:pt idx="7">
                  <c:v>48.3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9B0-487D-AC75-F6B704BE897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7873792"/>
        <c:axId val="207873008"/>
      </c:barChart>
      <c:catAx>
        <c:axId val="207873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7873008"/>
        <c:crosses val="autoZero"/>
        <c:auto val="1"/>
        <c:lblAlgn val="ctr"/>
        <c:lblOffset val="100"/>
        <c:noMultiLvlLbl val="0"/>
      </c:catAx>
      <c:valAx>
        <c:axId val="207873008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207873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1.672134200920706E-4"/>
          <c:y val="0.91156229487813412"/>
          <c:w val="0.34571982158219261"/>
          <c:h val="5.96354866972596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4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dirty="0"/>
              <a:t>Индекс потребительских цен на овощи "</a:t>
            </a:r>
            <a:r>
              <a:rPr lang="ru-RU" dirty="0" err="1"/>
              <a:t>борщевого</a:t>
            </a:r>
            <a:r>
              <a:rPr lang="ru-RU" dirty="0"/>
              <a:t> набора" в Сахалинской области в </a:t>
            </a:r>
            <a:r>
              <a:rPr lang="ru-RU" dirty="0" smtClean="0"/>
              <a:t>2021-2022гг</a:t>
            </a:r>
            <a:r>
              <a:rPr lang="ru-RU" dirty="0"/>
              <a:t>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266795697863876E-2"/>
          <c:y val="0.15886556514531794"/>
          <c:w val="0.97466408604272248"/>
          <c:h val="0.4962381304167642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Лист1!$D$4</c:f>
              <c:strCache>
                <c:ptCount val="1"/>
                <c:pt idx="0">
                  <c:v>Картофель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Лист1!$E$2:$H$3</c:f>
              <c:multiLvlStrCache>
                <c:ptCount val="4"/>
                <c:lvl>
                  <c:pt idx="0">
                    <c:v>%</c:v>
                  </c:pt>
                  <c:pt idx="1">
                    <c:v>руб</c:v>
                  </c:pt>
                  <c:pt idx="2">
                    <c:v>%</c:v>
                  </c:pt>
                  <c:pt idx="3">
                    <c:v>руб</c:v>
                  </c:pt>
                </c:lvl>
                <c:lvl>
                  <c:pt idx="0">
                    <c:v>отклонение 09.02.2022 к аналогичному периоду 2021</c:v>
                  </c:pt>
                  <c:pt idx="2">
                    <c:v>отклонение 09.02.2022 к аналогичному периоду 2021</c:v>
                  </c:pt>
                </c:lvl>
              </c:multiLvlStrCache>
            </c:multiLvlStrRef>
          </c:cat>
          <c:val>
            <c:numRef>
              <c:f>Лист1!$E$4:$H$4</c:f>
              <c:numCache>
                <c:formatCode>0.0</c:formatCode>
                <c:ptCount val="4"/>
                <c:pt idx="0">
                  <c:v>169.2</c:v>
                </c:pt>
                <c:pt idx="1">
                  <c:v>22.5</c:v>
                </c:pt>
                <c:pt idx="2">
                  <c:v>163.80000000000001</c:v>
                </c:pt>
                <c:pt idx="3">
                  <c:v>20.399999999999999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27-4489-8239-0244039D229E}"/>
            </c:ext>
          </c:extLst>
        </c:ser>
        <c:ser>
          <c:idx val="1"/>
          <c:order val="1"/>
          <c:tx>
            <c:strRef>
              <c:f>Лист1!$D$5</c:f>
              <c:strCache>
                <c:ptCount val="1"/>
                <c:pt idx="0">
                  <c:v>Капуста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Лист1!$E$2:$H$3</c:f>
              <c:multiLvlStrCache>
                <c:ptCount val="4"/>
                <c:lvl>
                  <c:pt idx="0">
                    <c:v>%</c:v>
                  </c:pt>
                  <c:pt idx="1">
                    <c:v>руб</c:v>
                  </c:pt>
                  <c:pt idx="2">
                    <c:v>%</c:v>
                  </c:pt>
                  <c:pt idx="3">
                    <c:v>руб</c:v>
                  </c:pt>
                </c:lvl>
                <c:lvl>
                  <c:pt idx="0">
                    <c:v>отклонение 09.02.2022 к аналогичному периоду 2021</c:v>
                  </c:pt>
                  <c:pt idx="2">
                    <c:v>отклонение 09.02.2022 к аналогичному периоду 2021</c:v>
                  </c:pt>
                </c:lvl>
              </c:multiLvlStrCache>
            </c:multiLvlStrRef>
          </c:cat>
          <c:val>
            <c:numRef>
              <c:f>Лист1!$E$5:$H$5</c:f>
              <c:numCache>
                <c:formatCode>General</c:formatCode>
                <c:ptCount val="4"/>
                <c:pt idx="2" formatCode="0.0">
                  <c:v>186.1</c:v>
                </c:pt>
                <c:pt idx="3" formatCode="0.0">
                  <c:v>23.6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627-4489-8239-0244039D229E}"/>
            </c:ext>
          </c:extLst>
        </c:ser>
        <c:ser>
          <c:idx val="2"/>
          <c:order val="2"/>
          <c:tx>
            <c:strRef>
              <c:f>Лист1!$D$6</c:f>
              <c:strCache>
                <c:ptCount val="1"/>
                <c:pt idx="0">
                  <c:v>Морковь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Лист1!$E$2:$H$3</c:f>
              <c:multiLvlStrCache>
                <c:ptCount val="4"/>
                <c:lvl>
                  <c:pt idx="0">
                    <c:v>%</c:v>
                  </c:pt>
                  <c:pt idx="1">
                    <c:v>руб</c:v>
                  </c:pt>
                  <c:pt idx="2">
                    <c:v>%</c:v>
                  </c:pt>
                  <c:pt idx="3">
                    <c:v>руб</c:v>
                  </c:pt>
                </c:lvl>
                <c:lvl>
                  <c:pt idx="0">
                    <c:v>отклонение 09.02.2022 к аналогичному периоду 2021</c:v>
                  </c:pt>
                  <c:pt idx="2">
                    <c:v>отклонение 09.02.2022 к аналогичному периоду 2021</c:v>
                  </c:pt>
                </c:lvl>
              </c:multiLvlStrCache>
            </c:multiLvlStrRef>
          </c:cat>
          <c:val>
            <c:numRef>
              <c:f>Лист1!$E$6:$H$6</c:f>
              <c:numCache>
                <c:formatCode>0.0</c:formatCode>
                <c:ptCount val="4"/>
                <c:pt idx="0">
                  <c:v>163.6</c:v>
                </c:pt>
                <c:pt idx="1">
                  <c:v>35</c:v>
                </c:pt>
                <c:pt idx="2">
                  <c:v>148.4</c:v>
                </c:pt>
                <c:pt idx="3">
                  <c:v>18.399999999999999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627-4489-8239-0244039D229E}"/>
            </c:ext>
          </c:extLst>
        </c:ser>
        <c:ser>
          <c:idx val="3"/>
          <c:order val="3"/>
          <c:tx>
            <c:strRef>
              <c:f>Лист1!$D$7</c:f>
              <c:strCache>
                <c:ptCount val="1"/>
                <c:pt idx="0">
                  <c:v>Свекла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Лист1!$E$2:$H$3</c:f>
              <c:multiLvlStrCache>
                <c:ptCount val="4"/>
                <c:lvl>
                  <c:pt idx="0">
                    <c:v>%</c:v>
                  </c:pt>
                  <c:pt idx="1">
                    <c:v>руб</c:v>
                  </c:pt>
                  <c:pt idx="2">
                    <c:v>%</c:v>
                  </c:pt>
                  <c:pt idx="3">
                    <c:v>руб</c:v>
                  </c:pt>
                </c:lvl>
                <c:lvl>
                  <c:pt idx="0">
                    <c:v>отклонение 09.02.2022 к аналогичному периоду 2021</c:v>
                  </c:pt>
                  <c:pt idx="2">
                    <c:v>отклонение 09.02.2022 к аналогичному периоду 2021</c:v>
                  </c:pt>
                </c:lvl>
              </c:multiLvlStrCache>
            </c:multiLvlStrRef>
          </c:cat>
          <c:val>
            <c:numRef>
              <c:f>Лист1!$E$7:$H$7</c:f>
              <c:numCache>
                <c:formatCode>0.0</c:formatCode>
                <c:ptCount val="4"/>
                <c:pt idx="0">
                  <c:v>196.4</c:v>
                </c:pt>
                <c:pt idx="1">
                  <c:v>27</c:v>
                </c:pt>
                <c:pt idx="2">
                  <c:v>161</c:v>
                </c:pt>
                <c:pt idx="3">
                  <c:v>18.3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3627-4489-8239-0244039D229E}"/>
            </c:ext>
          </c:extLst>
        </c:ser>
        <c:ser>
          <c:idx val="4"/>
          <c:order val="4"/>
          <c:tx>
            <c:strRef>
              <c:f>Лист1!$D$8</c:f>
              <c:strCache>
                <c:ptCount val="1"/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Лист1!$E$2:$H$3</c:f>
              <c:multiLvlStrCache>
                <c:ptCount val="4"/>
                <c:lvl>
                  <c:pt idx="0">
                    <c:v>%</c:v>
                  </c:pt>
                  <c:pt idx="1">
                    <c:v>руб</c:v>
                  </c:pt>
                  <c:pt idx="2">
                    <c:v>%</c:v>
                  </c:pt>
                  <c:pt idx="3">
                    <c:v>руб</c:v>
                  </c:pt>
                </c:lvl>
                <c:lvl>
                  <c:pt idx="0">
                    <c:v>отклонение 09.02.2022 к аналогичному периоду 2021</c:v>
                  </c:pt>
                  <c:pt idx="2">
                    <c:v>отклонение 09.02.2022 к аналогичному периоду 2021</c:v>
                  </c:pt>
                </c:lvl>
              </c:multiLvlStrCache>
            </c:multiLvlStrRef>
          </c:cat>
          <c:val>
            <c:numRef>
              <c:f>Лист1!$E$8:$H$8</c:f>
              <c:numCache>
                <c:formatCode>General</c:formatCode>
                <c:ptCount val="4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3627-4489-8239-0244039D229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7874184"/>
        <c:axId val="207870656"/>
      </c:barChart>
      <c:catAx>
        <c:axId val="20787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7870656"/>
        <c:crosses val="autoZero"/>
        <c:auto val="1"/>
        <c:lblAlgn val="ctr"/>
        <c:lblOffset val="100"/>
        <c:noMultiLvlLbl val="0"/>
      </c:catAx>
      <c:valAx>
        <c:axId val="207870656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20787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4257746587178034"/>
          <c:y val="0.88486459215481361"/>
          <c:w val="0.34939404183454503"/>
          <c:h val="8.76754536117767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solidFill>
        <a:schemeClr val="bg1">
          <a:lumMod val="85000"/>
        </a:schemeClr>
      </a:solidFill>
    </a:ln>
    <a:effectLst/>
  </c:spPr>
  <c:txPr>
    <a:bodyPr/>
    <a:lstStyle/>
    <a:p>
      <a:pPr>
        <a:defRPr sz="1200" b="1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0.25038</cdr:x>
      <cdr:y>0.08336</cdr:y>
    </cdr:from>
    <cdr:to>
      <cdr:x>0.32284</cdr:x>
      <cdr:y>0.15032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604769" y="353792"/>
          <a:ext cx="753856" cy="28420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ru-RU" sz="1200" b="0" dirty="0" smtClean="0">
              <a:solidFill>
                <a:schemeClr val="bg2">
                  <a:lumMod val="25000"/>
                </a:schemeClr>
              </a:solidFill>
            </a:rPr>
            <a:t>7516,7</a:t>
          </a:r>
          <a:endParaRPr lang="ru-RU" sz="1200" b="0" dirty="0">
            <a:solidFill>
              <a:schemeClr val="bg2">
                <a:lumMod val="2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0.05833</cdr:x>
      <cdr:y>0.2965</cdr:y>
    </cdr:from>
    <cdr:to>
      <cdr:x>0.15999</cdr:x>
      <cdr:y>0.41751</cdr:y>
    </cdr:to>
    <cdr:sp macro="" textlink="">
      <cdr:nvSpPr>
        <cdr:cNvPr id="66" name="TextBox 65"/>
        <cdr:cNvSpPr txBox="1"/>
      </cdr:nvSpPr>
      <cdr:spPr>
        <a:xfrm xmlns:a="http://schemas.openxmlformats.org/drawingml/2006/main">
          <a:off x="706601" y="1295874"/>
          <a:ext cx="1231642" cy="5289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0.05332</cdr:x>
      <cdr:y>0.2965</cdr:y>
    </cdr:from>
    <cdr:to>
      <cdr:x>0.15113</cdr:x>
      <cdr:y>0.41964</cdr:y>
    </cdr:to>
    <cdr:sp macro="" textlink="">
      <cdr:nvSpPr>
        <cdr:cNvPr id="67" name="TextBox 66"/>
        <cdr:cNvSpPr txBox="1"/>
      </cdr:nvSpPr>
      <cdr:spPr>
        <a:xfrm xmlns:a="http://schemas.openxmlformats.org/drawingml/2006/main">
          <a:off x="645988" y="1295874"/>
          <a:ext cx="1184930" cy="538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4342308" cy="725298"/>
          </a:xfrm>
          <a:prstGeom prst="rect">
            <a:avLst/>
          </a:prstGeom>
        </p:spPr>
        <p:txBody>
          <a:bodyPr vert="horz" lIns="134661" tIns="67351" rIns="134661" bIns="67351" rtlCol="0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4138" y="5"/>
            <a:ext cx="4342307" cy="725298"/>
          </a:xfrm>
          <a:prstGeom prst="rect">
            <a:avLst/>
          </a:prstGeom>
        </p:spPr>
        <p:txBody>
          <a:bodyPr vert="horz" lIns="134661" tIns="67351" rIns="134661" bIns="67351" rtlCol="0"/>
          <a:lstStyle>
            <a:lvl1pPr algn="r">
              <a:defRPr sz="1700"/>
            </a:lvl1pPr>
          </a:lstStyle>
          <a:p>
            <a:fld id="{DAD07DA1-7D31-4743-B16C-259737FE19A0}" type="datetimeFigureOut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77863" y="1808163"/>
            <a:ext cx="8662987" cy="4873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4661" tIns="67351" rIns="134661" bIns="6735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170" y="6953101"/>
            <a:ext cx="8016388" cy="5688474"/>
          </a:xfrm>
          <a:prstGeom prst="rect">
            <a:avLst/>
          </a:prstGeom>
        </p:spPr>
        <p:txBody>
          <a:bodyPr vert="horz" lIns="134661" tIns="67351" rIns="134661" bIns="6735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13722549"/>
            <a:ext cx="4342308" cy="725298"/>
          </a:xfrm>
          <a:prstGeom prst="rect">
            <a:avLst/>
          </a:prstGeom>
        </p:spPr>
        <p:txBody>
          <a:bodyPr vert="horz" lIns="134661" tIns="67351" rIns="134661" bIns="67351" rtlCol="0" anchor="b"/>
          <a:lstStyle>
            <a:lvl1pPr algn="l">
              <a:defRPr sz="17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4138" y="13722549"/>
            <a:ext cx="4342307" cy="725298"/>
          </a:xfrm>
          <a:prstGeom prst="rect">
            <a:avLst/>
          </a:prstGeom>
        </p:spPr>
        <p:txBody>
          <a:bodyPr vert="horz" lIns="134661" tIns="67351" rIns="134661" bIns="67351" rtlCol="0" anchor="b"/>
          <a:lstStyle>
            <a:lvl1pPr algn="r">
              <a:defRPr sz="1700"/>
            </a:lvl1pPr>
          </a:lstStyle>
          <a:p>
            <a:fld id="{E94A84D1-F4CF-45EB-B06A-123DB1B6D9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37D6-DE3C-4401-BC3A-B2CD50E017DF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1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D3788-88F3-446D-B78F-6210FDFDB96D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61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0702B-7477-4D38-8888-227BFAC02503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26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5A18-074D-4DB8-A1C4-864185AB1AC4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8311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5877-2247-457A-A84B-62E0DED318CB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6631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15ABC-1328-4271-ACCB-8312CE0E4328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7404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7075-A9D3-4CD7-8956-338C4B69218D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93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F3E662-C632-482F-BA45-5697AD2CCB73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437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39686-CDB7-4772-8F2F-162270FDC74E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14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E40E-42D3-4D37-A38C-E6A913D86587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325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E19EF-BAC0-4A19-8481-85C3F010B0C0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2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26A70-F77B-4CB9-A01B-7EC548D5A2AA}" type="datetime1">
              <a:rPr lang="ru-RU" smtClean="0"/>
              <a:pPr/>
              <a:t>18.02.2022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213FD-6C5E-42E1-A8C4-8B5EC16D4A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782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06045" y="6373603"/>
            <a:ext cx="303362" cy="365125"/>
          </a:xfrm>
        </p:spPr>
        <p:txBody>
          <a:bodyPr/>
          <a:lstStyle/>
          <a:p>
            <a:r>
              <a:rPr lang="ru-RU" dirty="0"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504825" cy="6858000"/>
          </a:xfrm>
          <a:prstGeom prst="rect">
            <a:avLst/>
          </a:prstGeom>
          <a:solidFill>
            <a:srgbClr val="D2AA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62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23" y="0"/>
            <a:ext cx="21161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263769"/>
            <a:ext cx="1257300" cy="895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242679" y="1906845"/>
            <a:ext cx="584299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«Об итогах наблюдения за ценами </a:t>
            </a:r>
            <a:r>
              <a:rPr lang="ru-RU" sz="20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в</a:t>
            </a:r>
            <a:endParaRPr lang="ru-RU" sz="20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2000" b="1" dirty="0">
                <a:latin typeface="Century Gothic" panose="020B0502020202020204" pitchFamily="34" charset="0"/>
                <a:cs typeface="Arial" panose="020B0604020202020204" pitchFamily="34" charset="0"/>
              </a:rPr>
              <a:t>Сахалинской области»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b="1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И.В. Павленко</a:t>
            </a:r>
            <a:endParaRPr lang="ru-RU" sz="1400" b="1" dirty="0">
              <a:latin typeface="Century Gothic" panose="020B0502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Министр </a:t>
            </a:r>
          </a:p>
          <a:p>
            <a:pPr algn="ctr"/>
            <a:r>
              <a:rPr lang="ru-RU" sz="1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сельского </a:t>
            </a:r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хозяйства и торговли </a:t>
            </a:r>
          </a:p>
          <a:p>
            <a:pPr algn="ctr"/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Сахалинской области</a:t>
            </a: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>
                <a:latin typeface="Century Gothic" panose="020B0502020202020204" pitchFamily="34" charset="0"/>
                <a:cs typeface="Arial" panose="020B0604020202020204" pitchFamily="34" charset="0"/>
              </a:rPr>
              <a:t>г. </a:t>
            </a:r>
            <a:r>
              <a:rPr lang="ru-RU" sz="1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Южно-Сахалинск</a:t>
            </a:r>
          </a:p>
          <a:p>
            <a:pPr algn="ctr"/>
            <a:r>
              <a:rPr lang="ru-RU" sz="1400" dirty="0" smtClean="0">
                <a:latin typeface="Century Gothic" panose="020B0502020202020204" pitchFamily="34" charset="0"/>
                <a:cs typeface="Arial" panose="020B0604020202020204" pitchFamily="34" charset="0"/>
              </a:rPr>
              <a:t>2022</a:t>
            </a:r>
            <a:endParaRPr lang="ru-RU" sz="1400" dirty="0">
              <a:latin typeface="Century Gothic" panose="020B0502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64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277" y="138232"/>
            <a:ext cx="11745829" cy="513087"/>
          </a:xfrm>
        </p:spPr>
        <p:txBody>
          <a:bodyPr>
            <a:noAutofit/>
          </a:bodyPr>
          <a:lstStyle/>
          <a:p>
            <a:pPr algn="ctr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Информирование населения о ценах на продукты питания, а также торговле местных </a:t>
            </a: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товаропроизводителей и 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ярмарках в разрезе муниципальных </a:t>
            </a: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образований (количество публикаций)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94525" y="6476319"/>
            <a:ext cx="328396" cy="365125"/>
          </a:xfrm>
        </p:spPr>
        <p:txBody>
          <a:bodyPr/>
          <a:lstStyle/>
          <a:p>
            <a:pPr algn="ctr"/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48162" y="5659320"/>
            <a:ext cx="5421318" cy="1132463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900" b="1" u="sng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Темы размещаемой информации:</a:t>
            </a:r>
          </a:p>
          <a:p>
            <a:pPr>
              <a:lnSpc>
                <a:spcPct val="50000"/>
              </a:lnSpc>
            </a:pPr>
            <a:endParaRPr lang="ru-RU" sz="900" b="1" u="sng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171450" indent="-171450">
              <a:buFontTx/>
              <a:buChar char="-"/>
            </a:pPr>
            <a:r>
              <a:rPr lang="ru-RU" sz="9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    Общественный контроль с привлечением «Серебряных волонтеров»</a:t>
            </a:r>
          </a:p>
          <a:p>
            <a:r>
              <a:rPr lang="ru-RU" sz="9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-          Информирование населения о проекте «Доступная-</a:t>
            </a:r>
            <a:r>
              <a:rPr lang="ru-RU" sz="900" dirty="0" err="1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цена.рф</a:t>
            </a:r>
            <a:r>
              <a:rPr lang="ru-RU" sz="9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»</a:t>
            </a:r>
          </a:p>
          <a:p>
            <a:r>
              <a:rPr lang="ru-RU" sz="900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-          </a:t>
            </a: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Данные информационно-</a:t>
            </a:r>
            <a:r>
              <a:rPr lang="ru-RU" sz="9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а</a:t>
            </a: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налитического наблюдения за ценами на социально    значимые продукты питания </a:t>
            </a:r>
            <a:endParaRPr lang="ru-RU" sz="900" i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Развитие фирменной торговли, информирование о торговле продукцией регионального производителя</a:t>
            </a:r>
          </a:p>
          <a:p>
            <a:pPr marL="285750" indent="-285750">
              <a:buFontTx/>
              <a:buChar char="-"/>
            </a:pP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О деятельности социальных магазинов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060361" y="5486400"/>
            <a:ext cx="5734164" cy="1305384"/>
          </a:xfrm>
          <a:prstGeom prst="rect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endParaRPr lang="ru-RU" sz="900" i="1" dirty="0" smtClean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Информирование о выездной торговле</a:t>
            </a:r>
          </a:p>
          <a:p>
            <a:pPr marL="285750" indent="-285750">
              <a:buFontTx/>
              <a:buChar char="-"/>
            </a:pP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Информация о проведении ярмарок</a:t>
            </a:r>
          </a:p>
          <a:p>
            <a:pPr marL="285750" indent="-285750">
              <a:buFontTx/>
              <a:buChar char="-"/>
            </a:pPr>
            <a:r>
              <a:rPr lang="ru-RU" sz="9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Информация о скидках и акциях на предстоящих </a:t>
            </a: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ярмарках</a:t>
            </a:r>
          </a:p>
          <a:p>
            <a:pPr marL="285750" indent="-285750">
              <a:buFontTx/>
              <a:buChar char="-"/>
            </a:pP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Реализация </a:t>
            </a:r>
            <a:r>
              <a:rPr lang="ru-RU" sz="9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свежей горбуши (место, цена, хозяйствующий субъект</a:t>
            </a: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) и торговля </a:t>
            </a:r>
            <a:r>
              <a:rPr lang="ru-RU" sz="9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охлажденной рыбой </a:t>
            </a:r>
          </a:p>
          <a:p>
            <a:pPr marL="285750" indent="-285750">
              <a:buFontTx/>
              <a:buChar char="-"/>
            </a:pPr>
            <a:r>
              <a:rPr lang="ru-RU" sz="9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Цены </a:t>
            </a: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на </a:t>
            </a:r>
            <a:r>
              <a:rPr lang="ru-RU" sz="9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рыбную продукцию в рамках реализации проекта </a:t>
            </a: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«Доступная рыба»</a:t>
            </a:r>
            <a:endParaRPr lang="ru-RU" sz="900" i="1" dirty="0">
              <a:solidFill>
                <a:schemeClr val="bg2">
                  <a:lumMod val="25000"/>
                </a:schemeClr>
              </a:solidFill>
              <a:latin typeface="Century Gothic" panose="020B0502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Информирование </a:t>
            </a:r>
            <a:r>
              <a:rPr lang="ru-RU" sz="900" i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об урожае </a:t>
            </a:r>
            <a:r>
              <a:rPr lang="ru-RU" sz="900" i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картофеля и овощей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227186"/>
              </p:ext>
            </p:extLst>
          </p:nvPr>
        </p:nvGraphicFramePr>
        <p:xfrm>
          <a:off x="548162" y="608213"/>
          <a:ext cx="11246364" cy="5019416"/>
        </p:xfrm>
        <a:graphic>
          <a:graphicData uri="http://schemas.openxmlformats.org/drawingml/2006/table">
            <a:tbl>
              <a:tblPr/>
              <a:tblGrid>
                <a:gridCol w="452942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353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272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99679">
                <a:tc rowSpan="6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образование 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магазинов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опубликованной  информации 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(СМИ, соцсети)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32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нарастающим итогом                    (с начала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года) 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состоянию 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79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(продовольственные, смешанные, павильоны, киоски)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магазинов на карте электронного мониторинга цен в общем количестве магазинов реализующих продукты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09.02.2022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274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карте электронного мониторинга цен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7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Корсаковский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округ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63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514 (+95)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47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«Город Южно-Сахалинск»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236 (+47)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41409578"/>
                  </a:ext>
                </a:extLst>
              </a:tr>
              <a:tr h="147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«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Долинский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180 (+40)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51423704"/>
                  </a:ext>
                </a:extLst>
              </a:tr>
              <a:tr h="147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образование «Холмский городской округ» Сахалинской области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17,7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219 (+69)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2226687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Поронайский городской округ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162 (+34)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45383186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«Городской округ Ногликский»  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26,3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102 (+15)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47466017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Углегорский городской округ Сахалинской области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18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116 (+36)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51956774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«Макаровский городской округ»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116 (+24)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85730519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«Тымовский городской округ»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125 (+31)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9922383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«Смирныховский»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112 (+21)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82714229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образование «Томаринский городской округ» Сахалинской области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11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 (-1)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74 (+10)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0670938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городской округ «Охинский»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25,6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80 (8)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12109518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Невельский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округ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27,6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88 (+20)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13560596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«</a:t>
                      </a:r>
                      <a:r>
                        <a:rPr lang="ru-RU" sz="10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Анивский</a:t>
                      </a:r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округ»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4,9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 (+10)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23379640"/>
                  </a:ext>
                </a:extLst>
              </a:tr>
              <a:tr h="16791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 «Южно-Курильский городской округ»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35 (+7)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57291920"/>
                  </a:ext>
                </a:extLst>
              </a:tr>
              <a:tr h="1851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округ «Александровск-Сахалинский район»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24,3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20 (+4)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09405914"/>
                  </a:ext>
                </a:extLst>
              </a:tr>
              <a:tr h="18519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Курильский городской округ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17,8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7 (0)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4796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Северо-Курильский городской округ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8,3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 (+1)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3"/>
                  </a:ext>
                </a:extLst>
              </a:tr>
              <a:tr h="147963">
                <a:tc gridSpan="2">
                  <a:txBody>
                    <a:bodyPr/>
                    <a:lstStyle/>
                    <a:p>
                      <a:pPr algn="r" rtl="0" fontAlgn="ctr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Всего магазинов на карте электронного мониторинга:</a:t>
                      </a:r>
                    </a:p>
                  </a:txBody>
                  <a:tcPr marL="2859" marR="2859" marT="285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353</a:t>
                      </a:r>
                      <a:r>
                        <a:rPr lang="ru-RU" sz="10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 (-1)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Всего публикаций: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2236 (+472)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49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635" y="246510"/>
            <a:ext cx="11745829" cy="513087"/>
          </a:xfrm>
        </p:spPr>
        <p:txBody>
          <a:bodyPr>
            <a:noAutofit/>
          </a:bodyPr>
          <a:lstStyle/>
          <a:p>
            <a:pPr algn="ctr"/>
            <a:r>
              <a:rPr lang="ru-RU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Изменение стоимости минимального набора продуктов питания в объектах торговли </a:t>
            </a:r>
            <a:br>
              <a:rPr lang="ru-RU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ru-RU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в Сахалинской области по данным муниципальных образований и </a:t>
            </a:r>
            <a:r>
              <a:rPr lang="ru-RU" sz="1500" b="1" dirty="0" err="1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Сахалинстата</a:t>
            </a:r>
            <a:r>
              <a:rPr lang="ru-RU" sz="1500" b="1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, </a:t>
            </a:r>
            <a:r>
              <a:rPr lang="ru-RU" sz="1500" b="1" dirty="0">
                <a:latin typeface="Century Gothic" panose="020B0502020202020204" pitchFamily="34" charset="0"/>
                <a:cs typeface="Times New Roman" panose="02020603050405020304" pitchFamily="18" charset="0"/>
              </a:rPr>
              <a:t>рублей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429308" y="6476319"/>
            <a:ext cx="693613" cy="3651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3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17784" y="1915011"/>
            <a:ext cx="1069571" cy="338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000" dirty="0">
              <a:solidFill>
                <a:srgbClr val="4472C4">
                  <a:lumMod val="75000"/>
                </a:srgb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624430" y="5175191"/>
            <a:ext cx="2271092" cy="52093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9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9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14204" y="5013979"/>
            <a:ext cx="5615104" cy="6035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9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1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4006597"/>
              </p:ext>
            </p:extLst>
          </p:nvPr>
        </p:nvGraphicFramePr>
        <p:xfrm>
          <a:off x="717784" y="1373145"/>
          <a:ext cx="10403456" cy="42443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919210" y="5978642"/>
            <a:ext cx="1474175" cy="2760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- на начало 2021 года</a:t>
            </a:r>
            <a:endParaRPr lang="ru-RU" sz="8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89474" y="5978642"/>
            <a:ext cx="218534" cy="20675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87355" y="5339751"/>
            <a:ext cx="1820174" cy="3029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     (106,5% к началу года)</a:t>
            </a:r>
          </a:p>
          <a:p>
            <a:pPr algn="ctr"/>
            <a:endParaRPr lang="ru-RU" sz="9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862423" y="5339751"/>
            <a:ext cx="2273843" cy="334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    (103,1% к началу года)</a:t>
            </a:r>
          </a:p>
          <a:p>
            <a:pPr algn="ctr"/>
            <a:endParaRPr lang="ru-RU" sz="9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545245" y="3811452"/>
            <a:ext cx="575013" cy="2767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28.01.2022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814204" y="3812163"/>
            <a:ext cx="577968" cy="2760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02.02.2022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086349" y="3812163"/>
            <a:ext cx="575235" cy="2760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02.02.2022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105552" y="5341880"/>
            <a:ext cx="2273843" cy="3342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9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      (104,3% к началу года)</a:t>
            </a:r>
          </a:p>
          <a:p>
            <a:pPr algn="ctr"/>
            <a:endParaRPr lang="ru-RU" sz="900" i="1" dirty="0" smtClean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809292" y="3805054"/>
            <a:ext cx="584093" cy="2767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Декабрь 2021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65992" y="3811452"/>
            <a:ext cx="584093" cy="2767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04.02.2022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84377" y="3811452"/>
            <a:ext cx="584093" cy="2767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Декабрь 2021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8358024" y="3818199"/>
            <a:ext cx="584093" cy="276757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Декабрь 2021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6536404" y="3819353"/>
            <a:ext cx="577968" cy="2760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09.02.2022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813444" y="3818910"/>
            <a:ext cx="577968" cy="27604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6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09.02.2022</a:t>
            </a:r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algn="ctr"/>
            <a:endParaRPr lang="ru-RU" sz="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05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682" y="102131"/>
            <a:ext cx="11745829" cy="513087"/>
          </a:xfrm>
        </p:spPr>
        <p:txBody>
          <a:bodyPr>
            <a:noAutofit/>
          </a:bodyPr>
          <a:lstStyle/>
          <a:p>
            <a:pPr algn="ctr"/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Стоимость </a:t>
            </a: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минимального набора продуктов питания в объектах торговли </a:t>
            </a:r>
            <a:br>
              <a:rPr lang="ru-RU" sz="15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</a:br>
            <a:r>
              <a:rPr lang="ru-RU" sz="1500" b="1" dirty="0" smtClean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в разрезе муниципальных образований за неделю, </a:t>
            </a:r>
            <a:r>
              <a:rPr lang="ru-RU" sz="1500" b="1" dirty="0">
                <a:solidFill>
                  <a:schemeClr val="accent5">
                    <a:lumMod val="50000"/>
                  </a:schemeClr>
                </a:solidFill>
                <a:latin typeface="Century Gothic" panose="020B0502020202020204" pitchFamily="34" charset="0"/>
                <a:cs typeface="Times New Roman" panose="02020603050405020304" pitchFamily="18" charset="0"/>
              </a:rPr>
              <a:t>рублей</a:t>
            </a:r>
            <a:endParaRPr lang="ru-RU" sz="1500" dirty="0">
              <a:solidFill>
                <a:schemeClr val="accent5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429308" y="6476319"/>
            <a:ext cx="693613" cy="365125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4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214606"/>
              </p:ext>
            </p:extLst>
          </p:nvPr>
        </p:nvGraphicFramePr>
        <p:xfrm>
          <a:off x="272636" y="5047492"/>
          <a:ext cx="11743960" cy="408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2987">
                  <a:extLst>
                    <a:ext uri="{9D8B030D-6E8A-4147-A177-3AD203B41FA5}">
                      <a16:colId xmlns:a16="http://schemas.microsoft.com/office/drawing/2014/main" xmlns="" val="4170336021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2482183334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4159086368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3219904741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xmlns="" val="3068949667"/>
                    </a:ext>
                  </a:extLst>
                </a:gridCol>
                <a:gridCol w="414068">
                  <a:extLst>
                    <a:ext uri="{9D8B030D-6E8A-4147-A177-3AD203B41FA5}">
                      <a16:colId xmlns:a16="http://schemas.microsoft.com/office/drawing/2014/main" xmlns="" val="3269407630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1280630591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xmlns="" val="878563855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752496678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xmlns="" val="395724620"/>
                    </a:ext>
                  </a:extLst>
                </a:gridCol>
                <a:gridCol w="422695">
                  <a:extLst>
                    <a:ext uri="{9D8B030D-6E8A-4147-A177-3AD203B41FA5}">
                      <a16:colId xmlns:a16="http://schemas.microsoft.com/office/drawing/2014/main" xmlns="" val="227894197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164149565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1266157055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13997309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1445326136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2117866612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2413267511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xmlns="" val="3793587965"/>
                    </a:ext>
                  </a:extLst>
                </a:gridCol>
                <a:gridCol w="405441">
                  <a:extLst>
                    <a:ext uri="{9D8B030D-6E8A-4147-A177-3AD203B41FA5}">
                      <a16:colId xmlns:a16="http://schemas.microsoft.com/office/drawing/2014/main" xmlns="" val="1990935225"/>
                    </a:ext>
                  </a:extLst>
                </a:gridCol>
              </a:tblGrid>
              <a:tr h="4083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Отклонение </a:t>
                      </a:r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стоимости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н-</a:t>
                      </a:r>
                      <a:r>
                        <a:rPr lang="ru-RU" sz="800" u="none" strike="noStrike" dirty="0" err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в социальных магазинах к </a:t>
                      </a:r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стоимости </a:t>
                      </a:r>
                    </a:p>
                    <a:p>
                      <a:pPr algn="l" fontAlgn="ctr"/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н-</a:t>
                      </a:r>
                      <a:r>
                        <a:rPr lang="ru-RU" sz="80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ра</a:t>
                      </a:r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в розничной сети </a:t>
                      </a:r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(%)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222" marR="7222" marT="7222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2663580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906653"/>
              </p:ext>
            </p:extLst>
          </p:nvPr>
        </p:nvGraphicFramePr>
        <p:xfrm>
          <a:off x="272641" y="5479528"/>
          <a:ext cx="11726702" cy="4260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2982">
                  <a:extLst>
                    <a:ext uri="{9D8B030D-6E8A-4147-A177-3AD203B41FA5}">
                      <a16:colId xmlns:a16="http://schemas.microsoft.com/office/drawing/2014/main" xmlns="" val="4170336021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2482183334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4159086368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3219904741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3068949667"/>
                    </a:ext>
                  </a:extLst>
                </a:gridCol>
                <a:gridCol w="414068">
                  <a:extLst>
                    <a:ext uri="{9D8B030D-6E8A-4147-A177-3AD203B41FA5}">
                      <a16:colId xmlns:a16="http://schemas.microsoft.com/office/drawing/2014/main" xmlns="" val="3269407630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1280630591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xmlns="" val="878563855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xmlns="" val="752496678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395724620"/>
                    </a:ext>
                  </a:extLst>
                </a:gridCol>
                <a:gridCol w="422695">
                  <a:extLst>
                    <a:ext uri="{9D8B030D-6E8A-4147-A177-3AD203B41FA5}">
                      <a16:colId xmlns:a16="http://schemas.microsoft.com/office/drawing/2014/main" xmlns="" val="227894197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1641495659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xmlns="" val="1266157055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13997309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1445326136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2117866612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2413267511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xmlns="" val="3793587965"/>
                    </a:ext>
                  </a:extLst>
                </a:gridCol>
                <a:gridCol w="379562">
                  <a:extLst>
                    <a:ext uri="{9D8B030D-6E8A-4147-A177-3AD203B41FA5}">
                      <a16:colId xmlns:a16="http://schemas.microsoft.com/office/drawing/2014/main" xmlns="" val="1990935225"/>
                    </a:ext>
                  </a:extLst>
                </a:gridCol>
              </a:tblGrid>
              <a:tr h="42602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Удельный вес социальных магазинов в общем количестве торговых объектов, реализующих продовольственные товары (%)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222" marR="7222" marT="7222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4,7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12,8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2,4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17,0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3,9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13,3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6,2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16,1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11,1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3,6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3,5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3,3</a:t>
                      </a:r>
                      <a:endParaRPr lang="ru-RU" sz="9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2663580"/>
                  </a:ext>
                </a:extLst>
              </a:tr>
            </a:tbl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634539" y="1906385"/>
            <a:ext cx="1069571" cy="33805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000" dirty="0">
              <a:solidFill>
                <a:srgbClr val="4472C4">
                  <a:lumMod val="75000"/>
                </a:srgbClr>
              </a:solidFill>
            </a:endParaRPr>
          </a:p>
        </p:txBody>
      </p:sp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045386"/>
              </p:ext>
            </p:extLst>
          </p:nvPr>
        </p:nvGraphicFramePr>
        <p:xfrm>
          <a:off x="272644" y="5908782"/>
          <a:ext cx="11735326" cy="3438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2979">
                  <a:extLst>
                    <a:ext uri="{9D8B030D-6E8A-4147-A177-3AD203B41FA5}">
                      <a16:colId xmlns:a16="http://schemas.microsoft.com/office/drawing/2014/main" xmlns="" val="4170336021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2482183334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4159086368"/>
                    </a:ext>
                  </a:extLst>
                </a:gridCol>
                <a:gridCol w="448573">
                  <a:extLst>
                    <a:ext uri="{9D8B030D-6E8A-4147-A177-3AD203B41FA5}">
                      <a16:colId xmlns:a16="http://schemas.microsoft.com/office/drawing/2014/main" xmlns="" val="3219904741"/>
                    </a:ext>
                  </a:extLst>
                </a:gridCol>
                <a:gridCol w="439948">
                  <a:extLst>
                    <a:ext uri="{9D8B030D-6E8A-4147-A177-3AD203B41FA5}">
                      <a16:colId xmlns:a16="http://schemas.microsoft.com/office/drawing/2014/main" xmlns="" val="3068949667"/>
                    </a:ext>
                  </a:extLst>
                </a:gridCol>
                <a:gridCol w="405441">
                  <a:extLst>
                    <a:ext uri="{9D8B030D-6E8A-4147-A177-3AD203B41FA5}">
                      <a16:colId xmlns:a16="http://schemas.microsoft.com/office/drawing/2014/main" xmlns="" val="3269407630"/>
                    </a:ext>
                  </a:extLst>
                </a:gridCol>
                <a:gridCol w="422695">
                  <a:extLst>
                    <a:ext uri="{9D8B030D-6E8A-4147-A177-3AD203B41FA5}">
                      <a16:colId xmlns:a16="http://schemas.microsoft.com/office/drawing/2014/main" xmlns="" val="1280630591"/>
                    </a:ext>
                  </a:extLst>
                </a:gridCol>
                <a:gridCol w="465826">
                  <a:extLst>
                    <a:ext uri="{9D8B030D-6E8A-4147-A177-3AD203B41FA5}">
                      <a16:colId xmlns:a16="http://schemas.microsoft.com/office/drawing/2014/main" xmlns="" val="878563855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752496678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xmlns="" val="395724620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227894197"/>
                    </a:ext>
                  </a:extLst>
                </a:gridCol>
                <a:gridCol w="414068">
                  <a:extLst>
                    <a:ext uri="{9D8B030D-6E8A-4147-A177-3AD203B41FA5}">
                      <a16:colId xmlns:a16="http://schemas.microsoft.com/office/drawing/2014/main" xmlns="" val="1641495659"/>
                    </a:ext>
                  </a:extLst>
                </a:gridCol>
                <a:gridCol w="474453">
                  <a:extLst>
                    <a:ext uri="{9D8B030D-6E8A-4147-A177-3AD203B41FA5}">
                      <a16:colId xmlns:a16="http://schemas.microsoft.com/office/drawing/2014/main" xmlns="" val="1266157055"/>
                    </a:ext>
                  </a:extLst>
                </a:gridCol>
                <a:gridCol w="414068">
                  <a:extLst>
                    <a:ext uri="{9D8B030D-6E8A-4147-A177-3AD203B41FA5}">
                      <a16:colId xmlns:a16="http://schemas.microsoft.com/office/drawing/2014/main" xmlns="" val="13997309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1445326136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2117866612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2413267511"/>
                    </a:ext>
                  </a:extLst>
                </a:gridCol>
                <a:gridCol w="448574">
                  <a:extLst>
                    <a:ext uri="{9D8B030D-6E8A-4147-A177-3AD203B41FA5}">
                      <a16:colId xmlns:a16="http://schemas.microsoft.com/office/drawing/2014/main" xmlns="" val="3793587965"/>
                    </a:ext>
                  </a:extLst>
                </a:gridCol>
                <a:gridCol w="396815">
                  <a:extLst>
                    <a:ext uri="{9D8B030D-6E8A-4147-A177-3AD203B41FA5}">
                      <a16:colId xmlns:a16="http://schemas.microsoft.com/office/drawing/2014/main" xmlns="" val="1990935225"/>
                    </a:ext>
                  </a:extLst>
                </a:gridCol>
              </a:tblGrid>
              <a:tr h="343869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Отклонение 09.02.2022 к 02.02.2022 в розничной сети (рублей)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222" marR="7222" marT="7222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+46,0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+190,0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+241,1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+128,9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+121,6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+70,8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+28,0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+2,0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+57,0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+7,4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-31,0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+49,7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+43,7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+23,8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+32,9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+110,5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2663580"/>
                  </a:ext>
                </a:extLst>
              </a:tr>
            </a:tbl>
          </a:graphicData>
        </a:graphic>
      </p:graphicFrame>
      <p:graphicFrame>
        <p:nvGraphicFramePr>
          <p:cNvPr id="37" name="Таблица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839285"/>
              </p:ext>
            </p:extLst>
          </p:nvPr>
        </p:nvGraphicFramePr>
        <p:xfrm>
          <a:off x="272639" y="6277570"/>
          <a:ext cx="11743957" cy="3236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4357">
                  <a:extLst>
                    <a:ext uri="{9D8B030D-6E8A-4147-A177-3AD203B41FA5}">
                      <a16:colId xmlns:a16="http://schemas.microsoft.com/office/drawing/2014/main" xmlns="" val="4170336021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2482183334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4159086368"/>
                    </a:ext>
                  </a:extLst>
                </a:gridCol>
                <a:gridCol w="439947">
                  <a:extLst>
                    <a:ext uri="{9D8B030D-6E8A-4147-A177-3AD203B41FA5}">
                      <a16:colId xmlns:a16="http://schemas.microsoft.com/office/drawing/2014/main" xmlns="" val="3219904741"/>
                    </a:ext>
                  </a:extLst>
                </a:gridCol>
                <a:gridCol w="439948">
                  <a:extLst>
                    <a:ext uri="{9D8B030D-6E8A-4147-A177-3AD203B41FA5}">
                      <a16:colId xmlns:a16="http://schemas.microsoft.com/office/drawing/2014/main" xmlns="" val="3068949667"/>
                    </a:ext>
                  </a:extLst>
                </a:gridCol>
                <a:gridCol w="405441">
                  <a:extLst>
                    <a:ext uri="{9D8B030D-6E8A-4147-A177-3AD203B41FA5}">
                      <a16:colId xmlns:a16="http://schemas.microsoft.com/office/drawing/2014/main" xmlns="" val="3269407630"/>
                    </a:ext>
                  </a:extLst>
                </a:gridCol>
                <a:gridCol w="422695">
                  <a:extLst>
                    <a:ext uri="{9D8B030D-6E8A-4147-A177-3AD203B41FA5}">
                      <a16:colId xmlns:a16="http://schemas.microsoft.com/office/drawing/2014/main" xmlns="" val="1280630591"/>
                    </a:ext>
                  </a:extLst>
                </a:gridCol>
                <a:gridCol w="465826">
                  <a:extLst>
                    <a:ext uri="{9D8B030D-6E8A-4147-A177-3AD203B41FA5}">
                      <a16:colId xmlns:a16="http://schemas.microsoft.com/office/drawing/2014/main" xmlns="" val="878563855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752496678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xmlns="" val="395724620"/>
                    </a:ext>
                  </a:extLst>
                </a:gridCol>
                <a:gridCol w="422695">
                  <a:extLst>
                    <a:ext uri="{9D8B030D-6E8A-4147-A177-3AD203B41FA5}">
                      <a16:colId xmlns:a16="http://schemas.microsoft.com/office/drawing/2014/main" xmlns="" val="227894197"/>
                    </a:ext>
                  </a:extLst>
                </a:gridCol>
                <a:gridCol w="422694">
                  <a:extLst>
                    <a:ext uri="{9D8B030D-6E8A-4147-A177-3AD203B41FA5}">
                      <a16:colId xmlns:a16="http://schemas.microsoft.com/office/drawing/2014/main" xmlns="" val="1641495659"/>
                    </a:ext>
                  </a:extLst>
                </a:gridCol>
                <a:gridCol w="465827">
                  <a:extLst>
                    <a:ext uri="{9D8B030D-6E8A-4147-A177-3AD203B41FA5}">
                      <a16:colId xmlns:a16="http://schemas.microsoft.com/office/drawing/2014/main" xmlns="" val="1266157055"/>
                    </a:ext>
                  </a:extLst>
                </a:gridCol>
                <a:gridCol w="431320">
                  <a:extLst>
                    <a:ext uri="{9D8B030D-6E8A-4147-A177-3AD203B41FA5}">
                      <a16:colId xmlns:a16="http://schemas.microsoft.com/office/drawing/2014/main" xmlns="" val="13997309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1445326136"/>
                    </a:ext>
                  </a:extLst>
                </a:gridCol>
                <a:gridCol w="431321">
                  <a:extLst>
                    <a:ext uri="{9D8B030D-6E8A-4147-A177-3AD203B41FA5}">
                      <a16:colId xmlns:a16="http://schemas.microsoft.com/office/drawing/2014/main" xmlns="" val="2117866612"/>
                    </a:ext>
                  </a:extLst>
                </a:gridCol>
                <a:gridCol w="414068">
                  <a:extLst>
                    <a:ext uri="{9D8B030D-6E8A-4147-A177-3AD203B41FA5}">
                      <a16:colId xmlns:a16="http://schemas.microsoft.com/office/drawing/2014/main" xmlns="" val="2413267511"/>
                    </a:ext>
                  </a:extLst>
                </a:gridCol>
                <a:gridCol w="465826">
                  <a:extLst>
                    <a:ext uri="{9D8B030D-6E8A-4147-A177-3AD203B41FA5}">
                      <a16:colId xmlns:a16="http://schemas.microsoft.com/office/drawing/2014/main" xmlns="" val="3793587965"/>
                    </a:ext>
                  </a:extLst>
                </a:gridCol>
                <a:gridCol w="396815">
                  <a:extLst>
                    <a:ext uri="{9D8B030D-6E8A-4147-A177-3AD203B41FA5}">
                      <a16:colId xmlns:a16="http://schemas.microsoft.com/office/drawing/2014/main" xmlns="" val="1990935225"/>
                    </a:ext>
                  </a:extLst>
                </a:gridCol>
              </a:tblGrid>
              <a:tr h="323645"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80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Отклонение 09.02.2022 к 02.02.2022 в социальных магазинах (рублей)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222" marR="7222" marT="7222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+42,5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+106,2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+50,7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+59,2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+195,5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+22,5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+1,2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+63,9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-79,1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+34,2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+233,5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-6,8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+39,2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+62,3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2663580"/>
                  </a:ext>
                </a:extLst>
              </a:tr>
            </a:tbl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74763965"/>
              </p:ext>
            </p:extLst>
          </p:nvPr>
        </p:nvGraphicFramePr>
        <p:xfrm>
          <a:off x="171071" y="615218"/>
          <a:ext cx="12020929" cy="4370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56359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680166" y="6476319"/>
            <a:ext cx="442755" cy="365125"/>
          </a:xfrm>
        </p:spPr>
        <p:txBody>
          <a:bodyPr/>
          <a:lstStyle/>
          <a:p>
            <a:pPr algn="ctr"/>
            <a:r>
              <a:rPr lang="ru-RU" dirty="0" smtClean="0"/>
              <a:t>5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806261" y="672360"/>
            <a:ext cx="1621059" cy="332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Оптовые предприятия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525630" y="698336"/>
            <a:ext cx="1539077" cy="3327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Местные производители </a:t>
            </a:r>
            <a:endParaRPr lang="ru-RU" sz="14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5285476"/>
              </p:ext>
            </p:extLst>
          </p:nvPr>
        </p:nvGraphicFramePr>
        <p:xfrm>
          <a:off x="604412" y="3318626"/>
          <a:ext cx="11027823" cy="3458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4740385"/>
              </p:ext>
            </p:extLst>
          </p:nvPr>
        </p:nvGraphicFramePr>
        <p:xfrm>
          <a:off x="604412" y="368578"/>
          <a:ext cx="11027824" cy="277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3438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22061</TotalTime>
  <Words>696</Words>
  <Application>Microsoft Office PowerPoint</Application>
  <PresentationFormat>Широкоэкранный</PresentationFormat>
  <Paragraphs>243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Информирование населения о ценах на продукты питания, а также торговле местных товаропроизводителей и ярмарках в разрезе муниципальных образований (количество публикаций)</vt:lpstr>
      <vt:lpstr>Изменение стоимости минимального набора продуктов питания в объектах торговли  в Сахалинской области по данным муниципальных образований и Сахалинстата, рублей</vt:lpstr>
      <vt:lpstr>Стоимость минимального набора продуктов питания в объектах торговли  в разрезе муниципальных образований за неделю, рублей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 Александрович</dc:creator>
  <cp:lastModifiedBy>Екатерина П. Рудик</cp:lastModifiedBy>
  <cp:revision>1883</cp:revision>
  <cp:lastPrinted>2022-02-11T06:56:35Z</cp:lastPrinted>
  <dcterms:created xsi:type="dcterms:W3CDTF">2020-01-24T06:01:35Z</dcterms:created>
  <dcterms:modified xsi:type="dcterms:W3CDTF">2022-02-18T06:27:53Z</dcterms:modified>
</cp:coreProperties>
</file>