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3" r:id="rId3"/>
    <p:sldId id="335" r:id="rId4"/>
    <p:sldId id="344" r:id="rId5"/>
    <p:sldId id="345" r:id="rId6"/>
    <p:sldId id="334" r:id="rId7"/>
    <p:sldId id="332" r:id="rId8"/>
    <p:sldId id="337" r:id="rId9"/>
    <p:sldId id="333" r:id="rId10"/>
    <p:sldId id="342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8DB"/>
    <a:srgbClr val="EDD8C2"/>
    <a:srgbClr val="582415"/>
    <a:srgbClr val="C69369"/>
    <a:srgbClr val="8C3A03"/>
    <a:srgbClr val="ED593B"/>
    <a:srgbClr val="F2846E"/>
    <a:srgbClr val="ED5539"/>
    <a:srgbClr val="E45D02"/>
    <a:srgbClr val="813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5248" autoAdjust="0"/>
  </p:normalViewPr>
  <p:slideViewPr>
    <p:cSldViewPr snapToGrid="0">
      <p:cViewPr varScale="1">
        <p:scale>
          <a:sx n="99" d="100"/>
          <a:sy n="99" d="100"/>
        </p:scale>
        <p:origin x="858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социальных предприятий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Лист1!$A$3:$A$19</c:f>
              <c:strCache>
                <c:ptCount val="17"/>
                <c:pt idx="0">
                  <c:v>Северо-Курильский городской округ</c:v>
                </c:pt>
                <c:pt idx="1">
                  <c:v>«Тымовский городской округ»</c:v>
                </c:pt>
                <c:pt idx="2">
                  <c:v>Городской округ «Александровск-Сахалинский район»</c:v>
                </c:pt>
                <c:pt idx="3">
                  <c:v>«Курильский городской округ»</c:v>
                </c:pt>
                <c:pt idx="4">
                  <c:v>Городской округ «Смирныховский»</c:v>
                </c:pt>
                <c:pt idx="5">
                  <c:v>Углегорский городской округ</c:v>
                </c:pt>
                <c:pt idx="6">
                  <c:v>«Южно-Курильский городской округ»</c:v>
                </c:pt>
                <c:pt idx="7">
                  <c:v>«Томаринский городской округ»</c:v>
                </c:pt>
                <c:pt idx="8">
                  <c:v>«Городской округ Ногликский»</c:v>
                </c:pt>
                <c:pt idx="9">
                  <c:v>Городской округ «Долинский» </c:v>
                </c:pt>
                <c:pt idx="10">
                  <c:v>«Невельский городской округ»</c:v>
                </c:pt>
                <c:pt idx="11">
                  <c:v>Городской округ «Охинский» </c:v>
                </c:pt>
                <c:pt idx="12">
                  <c:v>Поронайский городской округ</c:v>
                </c:pt>
                <c:pt idx="13">
                  <c:v>«Анивский городской округ»</c:v>
                </c:pt>
                <c:pt idx="14">
                  <c:v>Корсаковский городской округ</c:v>
                </c:pt>
                <c:pt idx="15">
                  <c:v>«Холмский городской округ»</c:v>
                </c:pt>
                <c:pt idx="16">
                  <c:v>Городской округ «Город Южно-Сахалинск»</c:v>
                </c:pt>
              </c:strCache>
            </c:strRef>
          </c:cat>
          <c:val>
            <c:numRef>
              <c:f>Лист1!$B$3:$B$19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6</c:v>
                </c:pt>
                <c:pt idx="15">
                  <c:v>11</c:v>
                </c:pt>
                <c:pt idx="16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A8-4D34-B1E2-D3DE18B5C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0572952"/>
        <c:axId val="230574128"/>
      </c:barChart>
      <c:catAx>
        <c:axId val="230572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0574128"/>
        <c:crosses val="autoZero"/>
        <c:auto val="1"/>
        <c:lblAlgn val="ctr"/>
        <c:lblOffset val="100"/>
        <c:noMultiLvlLbl val="0"/>
      </c:catAx>
      <c:valAx>
        <c:axId val="23057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7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18965572489407"/>
          <c:y val="0.12578111923098431"/>
          <c:w val="0.70327834570726244"/>
          <c:h val="0.68281276557500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Ед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55A-4E90-91CE-C327605707B8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55A-4E90-91CE-C327605707B8}"/>
              </c:ext>
            </c:extLst>
          </c:dPt>
          <c:dPt>
            <c:idx val="2"/>
            <c:bubble3D val="0"/>
            <c:explosion val="5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5A-4E90-91CE-C327605707B8}"/>
              </c:ext>
            </c:extLst>
          </c:dPt>
          <c:dPt>
            <c:idx val="3"/>
            <c:bubble3D val="0"/>
            <c:explosion val="31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55A-4E90-91CE-C327605707B8}"/>
              </c:ext>
            </c:extLst>
          </c:dPt>
          <c:dPt>
            <c:idx val="4"/>
            <c:bubble3D val="0"/>
            <c:explosion val="8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5A-4E90-91CE-C327605707B8}"/>
              </c:ext>
            </c:extLst>
          </c:dPt>
          <c:dPt>
            <c:idx val="5"/>
            <c:bubble3D val="0"/>
            <c:explosion val="13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5A-4E90-91CE-C327605707B8}"/>
              </c:ext>
            </c:extLst>
          </c:dPt>
          <c:dPt>
            <c:idx val="6"/>
            <c:bubble3D val="0"/>
            <c:explosion val="7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55A-4E90-91CE-C327605707B8}"/>
              </c:ext>
            </c:extLst>
          </c:dPt>
          <c:dPt>
            <c:idx val="7"/>
            <c:bubble3D val="0"/>
            <c:explosion val="1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55A-4E90-91CE-C327605707B8}"/>
              </c:ext>
            </c:extLst>
          </c:dPt>
          <c:dPt>
            <c:idx val="8"/>
            <c:bubble3D val="0"/>
            <c:explosion val="15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55A-4E90-91CE-C327605707B8}"/>
              </c:ext>
            </c:extLst>
          </c:dPt>
          <c:dPt>
            <c:idx val="9"/>
            <c:bubble3D val="0"/>
            <c:explosion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5A-4E90-91CE-C327605707B8}"/>
              </c:ext>
            </c:extLst>
          </c:dPt>
          <c:dLbls>
            <c:dLbl>
              <c:idx val="1"/>
              <c:layout>
                <c:manualLayout>
                  <c:x val="2.2347347611556607E-2"/>
                  <c:y val="-3.0468748125692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55A-4E90-91CE-C327605707B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394395214833676E-2"/>
                  <c:y val="-3.28124979815146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55A-4E90-91CE-C327605707B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446447586717818E-2"/>
                  <c:y val="6.79687458188517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55A-4E90-91CE-C327605707B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280280933850554E-2"/>
                  <c:y val="8.2031244953786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55A-4E90-91CE-C327605707B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637638082621654E-2"/>
                  <c:y val="4.68749971164494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5A-4E90-91CE-C327605707B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689690454505927E-3"/>
                  <c:y val="0.13710936656561476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55A-4E90-91CE-C327605707B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98761477210614"/>
                      <c:h val="8.620773337796915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058558571073734E-2"/>
                  <c:y val="-4.687499711644949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55A-4E90-91CE-C327605707B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937938090901194E-2"/>
                  <c:y val="-7.96874950979641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55A-4E90-91CE-C327605707B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52852857024578E-2"/>
                  <c:y val="-6.32812461072068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55A-4E90-91CE-C327605707B8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Деятельность в области здравоохранения и социальных услуг</c:v>
                </c:pt>
                <c:pt idx="1">
                  <c:v>Деятельность в области культуры, спорта, организции досуга и развлечений</c:v>
                </c:pt>
                <c:pt idx="2">
                  <c:v>Деятельность гостиниц и предприятий общественного питания</c:v>
                </c:pt>
                <c:pt idx="3">
                  <c:v>Деятельность по операциям с недвижимыми имуществом</c:v>
                </c:pt>
                <c:pt idx="4">
                  <c:v>Деятельность профессиональная, научная и техническая</c:v>
                </c:pt>
                <c:pt idx="5">
                  <c:v>Обрабатывающие производства</c:v>
                </c:pt>
                <c:pt idx="6">
                  <c:v>Образование</c:v>
                </c:pt>
                <c:pt idx="7">
                  <c:v>Предоставление прочих видов услуг</c:v>
                </c:pt>
                <c:pt idx="8">
                  <c:v>Торговля оптовая и розничная; ремонт автотранспортных средств и мотоциклов</c:v>
                </c:pt>
                <c:pt idx="9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</c:v>
                </c:pt>
                <c:pt idx="1">
                  <c:v>15</c:v>
                </c:pt>
                <c:pt idx="2">
                  <c:v>8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21</c:v>
                </c:pt>
                <c:pt idx="7">
                  <c:v>9</c:v>
                </c:pt>
                <c:pt idx="8">
                  <c:v>5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A-4E90-91CE-C3276057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1784C-65EF-4593-9AD7-3B764E089FB2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0642-38EE-4F38-AEAC-8773A4CCA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3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F957F-3B2F-4B0E-A06F-31740D0E710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CC8AF-2D9C-4627-8BEF-FA723D130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7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4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3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9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4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0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9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3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C8AF-2D9C-4627-8BEF-FA723D130F9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9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СЛУ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EE5B57-A923-4338-914E-502CCEF86C5C}"/>
              </a:ext>
            </a:extLst>
          </p:cNvPr>
          <p:cNvSpPr txBox="1"/>
          <p:nvPr userDrawn="1"/>
        </p:nvSpPr>
        <p:spPr>
          <a:xfrm>
            <a:off x="9639300" y="636770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8 4242 670 000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37355" y="6367699"/>
            <a:ext cx="3065263" cy="46166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uslugi.admsakhalin.ru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6700" y="133350"/>
            <a:ext cx="10248900" cy="5143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541F12"/>
                </a:solidFill>
                <a:effectLst/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130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Й 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639300" y="636770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8 800 222 0123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08952" y="6367700"/>
            <a:ext cx="269977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mybusiness65.ru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6700" y="133350"/>
            <a:ext cx="10248900" cy="514350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541F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992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14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33350"/>
            <a:ext cx="10248900" cy="5143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541F12"/>
                </a:solidFill>
                <a:effectLst/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67691" y="6346566"/>
            <a:ext cx="326563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https://mybusiness65.ru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639300" y="636770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8 800 222 0123</a:t>
            </a:r>
          </a:p>
        </p:txBody>
      </p:sp>
    </p:spTree>
    <p:extLst>
      <p:ext uri="{BB962C8B-B14F-4D97-AF65-F5344CB8AC3E}">
        <p14:creationId xmlns:p14="http://schemas.microsoft.com/office/powerpoint/2010/main" val="340667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041E8-1331-4A03-B483-5D54B6426A81}" type="datetime1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83324-82EC-40AA-8D1E-723716886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1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98835-4EC8-4135-AE1E-24FEFF37B51D}" type="datetime1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83324-82EC-40AA-8D1E-723716886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6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84BB-8A89-4457-A054-4D830045DC5B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50AB-C524-4B5A-98B3-08A676DE3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5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324599"/>
            <a:ext cx="12192000" cy="5334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6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5423"/>
          <a:stretch/>
        </p:blipFill>
        <p:spPr>
          <a:xfrm>
            <a:off x="-2" y="792665"/>
            <a:ext cx="12191999" cy="552405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-25228"/>
            <a:ext cx="12192000" cy="12864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2" y="266287"/>
            <a:ext cx="619375" cy="695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7" y="285631"/>
            <a:ext cx="2927025" cy="656918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 bwMode="auto">
          <a:xfrm>
            <a:off x="839726" y="1909975"/>
            <a:ext cx="10625443" cy="32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Font typeface="Wingdings" pitchFamily="2" charset="2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5EBDE1"/>
              </a:buClr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kern="0" dirty="0" smtClean="0">
                <a:solidFill>
                  <a:srgbClr val="582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 в Сахалинской области</a:t>
            </a:r>
            <a:endParaRPr lang="ru-RU" sz="6000" b="1" kern="0" dirty="0">
              <a:solidFill>
                <a:srgbClr val="5824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82" y="-25746"/>
            <a:ext cx="2260931" cy="14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30216" y="6389683"/>
            <a:ext cx="16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Январь 2024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9939"/>
          <a:stretch/>
        </p:blipFill>
        <p:spPr>
          <a:xfrm>
            <a:off x="1" y="1776972"/>
            <a:ext cx="12191999" cy="508102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-25229"/>
            <a:ext cx="12192000" cy="18022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2" y="266287"/>
            <a:ext cx="619375" cy="695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6" y="967391"/>
            <a:ext cx="2927025" cy="656918"/>
          </a:xfrm>
          <a:prstGeom prst="rect">
            <a:avLst/>
          </a:prstGeom>
        </p:spPr>
      </p:pic>
      <p:pic>
        <p:nvPicPr>
          <p:cNvPr id="13" name="Рисунок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22" y="90325"/>
            <a:ext cx="2204755" cy="13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771" y="2358679"/>
            <a:ext cx="3336970" cy="33369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8389" y="3579173"/>
            <a:ext cx="8150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5" dirty="0">
                <a:solidFill>
                  <a:srgbClr val="5824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 оказания услуг «Мой бизнес</a:t>
            </a:r>
            <a:r>
              <a:rPr lang="ru-RU" sz="3200" b="1" spc="-5" dirty="0" smtClean="0">
                <a:solidFill>
                  <a:srgbClr val="5824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3200" b="1" spc="-5" dirty="0">
              <a:solidFill>
                <a:srgbClr val="58241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7315" y="5415532"/>
            <a:ext cx="7393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5" dirty="0">
                <a:solidFill>
                  <a:srgbClr val="5824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8 800 222 0123 </a:t>
            </a:r>
            <a:br>
              <a:rPr lang="ru-RU" sz="2000" b="1" spc="-5" dirty="0">
                <a:solidFill>
                  <a:srgbClr val="5824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00" b="1" spc="-5" dirty="0">
                <a:solidFill>
                  <a:srgbClr val="5824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mybusiness65.ru</a:t>
            </a:r>
            <a:endParaRPr lang="ru-RU" sz="2000" b="1" spc="-5" dirty="0">
              <a:solidFill>
                <a:srgbClr val="58241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2000" b="1" spc="-5" dirty="0">
                <a:solidFill>
                  <a:srgbClr val="5824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Южно-Сахалинск, Емельянова 6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84896" y="5969530"/>
            <a:ext cx="4179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5" dirty="0">
                <a:solidFill>
                  <a:srgbClr val="5824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https://taplink.cc/mybusiness_65</a:t>
            </a:r>
            <a:endParaRPr lang="ru-RU" sz="2000" b="1" spc="-5" dirty="0">
              <a:solidFill>
                <a:srgbClr val="58241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3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33350"/>
            <a:ext cx="11494376" cy="514350"/>
          </a:xfrm>
        </p:spPr>
        <p:txBody>
          <a:bodyPr/>
          <a:lstStyle/>
          <a:p>
            <a:r>
              <a:rPr lang="ru-RU" sz="2400" dirty="0"/>
              <a:t>Реестр социальных предпринимателей в Сахалинской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716910"/>
            <a:ext cx="12192000" cy="39426"/>
          </a:xfrm>
          <a:prstGeom prst="line">
            <a:avLst/>
          </a:prstGeom>
          <a:ln w="57150">
            <a:solidFill>
              <a:srgbClr val="582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4842" y="5666743"/>
            <a:ext cx="9696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организаций в реестре – 98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65494" y="5882186"/>
            <a:ext cx="4526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по состоянию на 31.12.2023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112" y="0"/>
            <a:ext cx="1321888" cy="8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45567"/>
              </p:ext>
            </p:extLst>
          </p:nvPr>
        </p:nvGraphicFramePr>
        <p:xfrm>
          <a:off x="354842" y="976780"/>
          <a:ext cx="11406234" cy="486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5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90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Категории: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субъектов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МСП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У СМСП трудоустроены социально уязвимые категории граждан, не менее 50% от штата и 25% от ФОТ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1.1) СМСП – ИП, являющийся инвалидом и осуществляющий деятельность без привлечения наемных работников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5542276"/>
                  </a:ext>
                </a:extLst>
              </a:tr>
              <a:tr h="83657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СМСП реализует товары/услуги производимые социально уязвимой категорией граждан, не менее 50% доходов от такой деятельности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48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СМСП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роизводит товары/услуги для социально уязвимых категорий населения, не менее 50% доходов от такой деятельности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201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4.МСП осуществляет деятельность на достижение общественно полезных целей и решение социальных проблем, не менее 50% доходов от такой деятельности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22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Рейтинг муниципальных образований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585903"/>
            <a:ext cx="12192000" cy="39426"/>
          </a:xfrm>
          <a:prstGeom prst="line">
            <a:avLst/>
          </a:prstGeom>
          <a:ln w="57150">
            <a:solidFill>
              <a:srgbClr val="582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-102599"/>
            <a:ext cx="1246003" cy="7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99283324"/>
              </p:ext>
            </p:extLst>
          </p:nvPr>
        </p:nvGraphicFramePr>
        <p:xfrm>
          <a:off x="0" y="7877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0" y="4873558"/>
            <a:ext cx="8176899" cy="64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93" y="787761"/>
            <a:ext cx="3869210" cy="50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Виды деятельности социальных предпринимателей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585903"/>
            <a:ext cx="12192000" cy="39426"/>
          </a:xfrm>
          <a:prstGeom prst="line">
            <a:avLst/>
          </a:prstGeom>
          <a:ln w="57150">
            <a:solidFill>
              <a:srgbClr val="582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-102599"/>
            <a:ext cx="1246003" cy="7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63930440"/>
              </p:ext>
            </p:extLst>
          </p:nvPr>
        </p:nvGraphicFramePr>
        <p:xfrm>
          <a:off x="953311" y="719666"/>
          <a:ext cx="1079770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42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979"/>
            <a:ext cx="10832560" cy="514350"/>
          </a:xfrm>
        </p:spPr>
        <p:txBody>
          <a:bodyPr/>
          <a:lstStyle/>
          <a:p>
            <a:r>
              <a:rPr lang="ru-RU" sz="2400" dirty="0" smtClean="0"/>
              <a:t>Портрет социального предпринимателя в Сахалинской области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585903"/>
            <a:ext cx="12192000" cy="39426"/>
          </a:xfrm>
          <a:prstGeom prst="line">
            <a:avLst/>
          </a:prstGeom>
          <a:ln w="57150">
            <a:solidFill>
              <a:srgbClr val="582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-102599"/>
            <a:ext cx="1246003" cy="7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49" y="944180"/>
            <a:ext cx="5204298" cy="5056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84" y="1056825"/>
            <a:ext cx="464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Индивидуальный предприниматель (81%)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884" y="2864697"/>
            <a:ext cx="339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Женщина (78%)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84" y="4574624"/>
            <a:ext cx="3394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Микропредприятие  (98%)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7390" y="1047753"/>
            <a:ext cx="3394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Сфера деятельности: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образование (21%)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здравоохранение и социальные услуги (16%)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культура, спорт, организация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досуга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развлечений (15%)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7390" y="4574624"/>
            <a:ext cx="3394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Муниципальное образование – город Южно-Сахалинск (57%)</a:t>
            </a:r>
          </a:p>
        </p:txBody>
      </p:sp>
    </p:spTree>
    <p:extLst>
      <p:ext uri="{BB962C8B-B14F-4D97-AF65-F5344CB8AC3E}">
        <p14:creationId xmlns:p14="http://schemas.microsoft.com/office/powerpoint/2010/main" val="75703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Меры поддержки социального предпринимательства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716910"/>
            <a:ext cx="12192000" cy="39426"/>
          </a:xfrm>
          <a:prstGeom prst="line">
            <a:avLst/>
          </a:prstGeom>
          <a:ln w="57150">
            <a:solidFill>
              <a:srgbClr val="582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39" y="-54550"/>
            <a:ext cx="1321888" cy="8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686" y="756336"/>
            <a:ext cx="1196931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Льготные займы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ставке 4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Гранты социальным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предприятиям до 500 тыс. руб.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финансовое возмещение расходов связанных с реализацией социальным предприятием проекта в сфере социального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Имущественная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поддержка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аренда государственного/муниципального имущества, в том числе помещений, с пониженной арендной платой на срок от 5 лет;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преимущественное право выкупа арендуемого объекта.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Обучения и консультирования по актуальным вопросам деятельности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Бесплатное участие в семинарах, круглых столах, конференциях, форумах, тренингах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мастер-классах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Информационная поддержка, реклама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при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участии СМИ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видеосюжетов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проектах социальных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предпринимателей и размещение их в новостных передачах, социальных сетях и на канале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Помощь в подготовке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документов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признания социальным предпринимателем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для получения субсидий, грантов и другие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Всероссийский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«Мой добрый бизнес»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получают дипломы и денежные сертификаты на приобретение оборудования для развития проектов.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☎️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8 800 222 0123 (доб. 2) Центр поддержки предпринимательства Сахалинской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6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flipV="1">
            <a:off x="0" y="871290"/>
            <a:ext cx="12192000" cy="39426"/>
          </a:xfrm>
          <a:prstGeom prst="line">
            <a:avLst/>
          </a:prstGeom>
          <a:ln w="57150">
            <a:solidFill>
              <a:srgbClr val="582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161821" y="183265"/>
            <a:ext cx="10292080" cy="514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541F1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/>
              <a:t>Всероссийский конкурс «Мой добрый бизнес»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820" y="932277"/>
            <a:ext cx="11044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Призовые места 2023 года: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1. Яна Путилова,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	центр дополнительного образования «Индивид», проект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Инклюзион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Ольга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«Цифровой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Рост: Школьные Профессионалы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Интернет-Маркетинга»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Благотворительный Фонд помощи пожилым людям «Уютный дом»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«Движение – это жизнь!»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39" y="-54550"/>
            <a:ext cx="1321888" cy="8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27" y="-401141"/>
            <a:ext cx="2524743" cy="168316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7766" t="17847" r="27164" b="19555"/>
          <a:stretch/>
        </p:blipFill>
        <p:spPr bwMode="auto">
          <a:xfrm>
            <a:off x="161820" y="4003617"/>
            <a:ext cx="3863975" cy="209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6764" t="17242" r="28974" b="19948"/>
          <a:stretch/>
        </p:blipFill>
        <p:spPr bwMode="auto">
          <a:xfrm>
            <a:off x="4867493" y="3996632"/>
            <a:ext cx="3815715" cy="209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7"/>
          <a:srcRect l="28848" t="18033" r="52292" b="22962"/>
          <a:stretch/>
        </p:blipFill>
        <p:spPr bwMode="auto">
          <a:xfrm>
            <a:off x="9524905" y="2879387"/>
            <a:ext cx="2012098" cy="321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206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Календарь социального предпринимателя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716910"/>
            <a:ext cx="12192000" cy="39426"/>
          </a:xfrm>
          <a:prstGeom prst="line">
            <a:avLst/>
          </a:prstGeom>
          <a:ln w="57150">
            <a:solidFill>
              <a:srgbClr val="582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39" y="-54550"/>
            <a:ext cx="1321888" cy="8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" t="2616" r="9828"/>
          <a:stretch/>
        </p:blipFill>
        <p:spPr>
          <a:xfrm>
            <a:off x="490151" y="3752621"/>
            <a:ext cx="3298709" cy="2459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95" y="3758433"/>
            <a:ext cx="3418659" cy="2453823"/>
          </a:xfrm>
          <a:prstGeom prst="rect">
            <a:avLst/>
          </a:prstGeom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BD80EAF0-23FF-014B-A159-D904B3C85A69}"/>
              </a:ext>
            </a:extLst>
          </p:cNvPr>
          <p:cNvSpPr/>
          <p:nvPr/>
        </p:nvSpPr>
        <p:spPr bwMode="auto">
          <a:xfrm>
            <a:off x="490151" y="1167265"/>
            <a:ext cx="3298709" cy="2240530"/>
          </a:xfrm>
          <a:prstGeom prst="roundRect">
            <a:avLst>
              <a:gd name="adj" fmla="val 2279"/>
            </a:avLst>
          </a:prstGeom>
          <a:solidFill>
            <a:srgbClr val="F5E8DB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altLang="x-none" sz="3600" dirty="0"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МАЙ</a:t>
            </a:r>
          </a:p>
          <a:p>
            <a:pPr algn="ctr">
              <a:lnSpc>
                <a:spcPct val="120000"/>
              </a:lnSpc>
              <a:defRPr/>
            </a:pPr>
            <a:r>
              <a:rPr lang="ru-RU" altLang="x-none" sz="2000" dirty="0"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До 1  мая подача документов</a:t>
            </a:r>
            <a:r>
              <a:rPr lang="en-US" altLang="x-none" sz="2000" dirty="0"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 </a:t>
            </a:r>
            <a:r>
              <a:rPr lang="ru-RU" altLang="x-none" sz="2000" dirty="0"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для </a:t>
            </a:r>
            <a:r>
              <a:rPr lang="ru-RU" altLang="x-none" sz="2000" dirty="0" smtClean="0"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получения </a:t>
            </a:r>
            <a:r>
              <a:rPr lang="ru-RU" altLang="x-none" sz="2000" smtClean="0"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/ подтверждения </a:t>
            </a:r>
            <a:r>
              <a:rPr lang="ru-RU" altLang="x-none" sz="2000" dirty="0"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статуса социального предприятия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BD80EAF0-23FF-014B-A159-D904B3C85A69}"/>
              </a:ext>
            </a:extLst>
          </p:cNvPr>
          <p:cNvSpPr/>
          <p:nvPr/>
        </p:nvSpPr>
        <p:spPr bwMode="auto">
          <a:xfrm>
            <a:off x="8313924" y="1223201"/>
            <a:ext cx="3397430" cy="2165949"/>
          </a:xfrm>
          <a:prstGeom prst="roundRect">
            <a:avLst>
              <a:gd name="adj" fmla="val 2279"/>
            </a:avLst>
          </a:prstGeom>
          <a:solidFill>
            <a:srgbClr val="F5E8DB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altLang="x-none" sz="3600" dirty="0" smtClean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ИЮЛЬ-АВГУСТ</a:t>
            </a:r>
            <a:endParaRPr lang="ru-RU" altLang="x-none" sz="3600" dirty="0">
              <a:solidFill>
                <a:srgbClr val="000000"/>
              </a:solidFill>
              <a:latin typeface="Arial" pitchFamily="34" charset="0"/>
              <a:ea typeface="Montserrat Semi" charset="0"/>
              <a:cs typeface="Arial" pitchFamily="34" charset="0"/>
              <a:sym typeface="Poppins Medium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altLang="x-none" sz="2000" dirty="0" smtClean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Обучение,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altLang="x-none" sz="2000" smtClean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конкурс </a:t>
            </a:r>
            <a:r>
              <a:rPr lang="ru-RU" altLang="x-none" sz="2000" dirty="0" smtClean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на получение </a:t>
            </a:r>
            <a:r>
              <a:rPr lang="ru-RU" altLang="x-none" sz="200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грантов </a:t>
            </a:r>
            <a:r>
              <a:rPr lang="ru-RU" altLang="x-none" sz="2000" smtClean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до </a:t>
            </a:r>
            <a:r>
              <a:rPr lang="ru-RU" altLang="x-none" sz="2000" dirty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500 тыс</a:t>
            </a:r>
            <a:r>
              <a:rPr lang="ru-RU" altLang="x-none" sz="2000" dirty="0" smtClean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. руб.</a:t>
            </a:r>
            <a:endParaRPr lang="ru-RU" altLang="x-none" sz="1400" dirty="0">
              <a:solidFill>
                <a:srgbClr val="000000"/>
              </a:solidFill>
              <a:latin typeface="Arial" pitchFamily="34" charset="0"/>
              <a:ea typeface="Montserrat Semi" charset="0"/>
              <a:cs typeface="Arial" pitchFamily="34" charset="0"/>
              <a:sym typeface="Poppins Medium" charset="0"/>
            </a:endParaRPr>
          </a:p>
          <a:p>
            <a:pPr algn="ctr">
              <a:lnSpc>
                <a:spcPct val="120000"/>
              </a:lnSpc>
              <a:defRPr/>
            </a:pPr>
            <a:endParaRPr lang="ru-RU" altLang="x-none" sz="1600" dirty="0" smtClean="0">
              <a:solidFill>
                <a:srgbClr val="000000"/>
              </a:solidFill>
              <a:latin typeface="Arial" pitchFamily="34" charset="0"/>
              <a:ea typeface="Montserrat Semi" charset="0"/>
              <a:cs typeface="Arial" pitchFamily="34" charset="0"/>
              <a:sym typeface="Poppins Medium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BD80EAF0-23FF-014B-A159-D904B3C85A69}"/>
              </a:ext>
            </a:extLst>
          </p:cNvPr>
          <p:cNvSpPr/>
          <p:nvPr/>
        </p:nvSpPr>
        <p:spPr bwMode="auto">
          <a:xfrm>
            <a:off x="4355505" y="1185909"/>
            <a:ext cx="3391774" cy="2240530"/>
          </a:xfrm>
          <a:prstGeom prst="roundRect">
            <a:avLst>
              <a:gd name="adj" fmla="val 2279"/>
            </a:avLst>
          </a:prstGeom>
          <a:solidFill>
            <a:srgbClr val="F5E8DB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altLang="x-none" sz="3600" dirty="0" smtClean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ИЮНЬ</a:t>
            </a:r>
            <a:endParaRPr lang="ru-RU" altLang="x-none" sz="3600" dirty="0">
              <a:solidFill>
                <a:srgbClr val="000000"/>
              </a:solidFill>
              <a:latin typeface="Arial" pitchFamily="34" charset="0"/>
              <a:ea typeface="Montserrat Semi" charset="0"/>
              <a:cs typeface="Arial" pitchFamily="34" charset="0"/>
              <a:sym typeface="Poppins Medium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altLang="x-none" sz="2000" dirty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28 июня Международный день социального </a:t>
            </a:r>
            <a:r>
              <a:rPr lang="ru-RU" altLang="x-none" sz="2000" dirty="0" smtClean="0">
                <a:solidFill>
                  <a:srgbClr val="000000"/>
                </a:solidFill>
                <a:latin typeface="Arial" pitchFamily="34" charset="0"/>
                <a:ea typeface="Montserrat Semi" charset="0"/>
                <a:cs typeface="Arial" pitchFamily="34" charset="0"/>
                <a:sym typeface="Poppins Medium" charset="0"/>
              </a:rPr>
              <a:t>предпринимателя</a:t>
            </a:r>
          </a:p>
          <a:p>
            <a:pPr algn="ctr">
              <a:lnSpc>
                <a:spcPct val="120000"/>
              </a:lnSpc>
              <a:defRPr/>
            </a:pPr>
            <a:endParaRPr lang="ru-RU" altLang="x-none" sz="2000" dirty="0">
              <a:solidFill>
                <a:srgbClr val="000000"/>
              </a:solidFill>
              <a:latin typeface="Arial" pitchFamily="34" charset="0"/>
              <a:ea typeface="Montserrat Semi" charset="0"/>
              <a:cs typeface="Arial" pitchFamily="34" charset="0"/>
              <a:sym typeface="Poppins Medium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41" y="3752621"/>
            <a:ext cx="2642717" cy="2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41523"/>
            <a:ext cx="10248900" cy="514350"/>
          </a:xfrm>
        </p:spPr>
        <p:txBody>
          <a:bodyPr/>
          <a:lstStyle/>
          <a:p>
            <a:r>
              <a:rPr lang="ru-RU" sz="2400" dirty="0">
                <a:solidFill>
                  <a:srgbClr val="582415"/>
                </a:solidFill>
              </a:rPr>
              <a:t>Категории граждан, обеспечение занятости которых</a:t>
            </a:r>
            <a:br>
              <a:rPr lang="ru-RU" sz="2400" dirty="0">
                <a:solidFill>
                  <a:srgbClr val="582415"/>
                </a:solidFill>
              </a:rPr>
            </a:br>
            <a:r>
              <a:rPr lang="ru-RU" sz="2400" dirty="0">
                <a:solidFill>
                  <a:srgbClr val="582415"/>
                </a:solidFill>
              </a:rPr>
              <a:t>признаётся социальным предпринимательством: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9706" y="854022"/>
            <a:ext cx="12192000" cy="63844"/>
          </a:xfrm>
          <a:prstGeom prst="line">
            <a:avLst/>
          </a:prstGeom>
          <a:ln w="57150">
            <a:solidFill>
              <a:srgbClr val="582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39" y="-54550"/>
            <a:ext cx="1321888" cy="8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9889" y="1905953"/>
            <a:ext cx="3956234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594" indent="-228594"/>
            <a:r>
              <a:rPr lang="ru-RU" altLang="ko-KR" sz="1400" dirty="0" smtClean="0">
                <a:latin typeface="Arial" pitchFamily="34" charset="0"/>
                <a:cs typeface="Arial" pitchFamily="34" charset="0"/>
              </a:rPr>
              <a:t>- Инвалиды и лица с ОВЗ</a:t>
            </a:r>
          </a:p>
          <a:p>
            <a:pPr marL="228594" indent="-228594"/>
            <a:r>
              <a:rPr lang="ru-RU" altLang="ko-KR" sz="1400" dirty="0" smtClean="0">
                <a:latin typeface="Arial" pitchFamily="34" charset="0"/>
                <a:cs typeface="Arial" pitchFamily="34" charset="0"/>
              </a:rPr>
              <a:t>- Малоимущие граждане</a:t>
            </a:r>
          </a:p>
          <a:p>
            <a:pPr marL="228594" indent="-228594"/>
            <a:r>
              <a:rPr lang="ru-RU" altLang="ko-KR" sz="1400" dirty="0" smtClean="0">
                <a:latin typeface="Arial" pitchFamily="34" charset="0"/>
                <a:cs typeface="Arial" pitchFamily="34" charset="0"/>
              </a:rPr>
              <a:t>- Лица без определенного места жительства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3944" y="1885828"/>
            <a:ext cx="3842426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Одинокие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(или) многодетные родители, воспитывающие несовершеннолетних детей, в том числе детей-инвалидов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7960" y="1885829"/>
            <a:ext cx="326577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Пенсионеры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граждане предпенсионного возраста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(за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5 лет до страховой пенсии по старости)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889" y="3642698"/>
            <a:ext cx="34146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Выпускники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детских домов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возрасте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23-х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лет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3944" y="3623227"/>
            <a:ext cx="355920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Лица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освобожденные из мест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лишения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свободы и имеющие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неснятую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или непогашенную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судимость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7960" y="3648307"/>
            <a:ext cx="3623695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594" indent="-228594"/>
            <a:r>
              <a:rPr lang="ru-RU" sz="1400" dirty="0" smtClean="0">
                <a:latin typeface="Arial" pitchFamily="34" charset="0"/>
                <a:cs typeface="Arial" pitchFamily="34" charset="0"/>
              </a:rPr>
              <a:t>- Беженцы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вынужденные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переселенцы</a:t>
            </a:r>
          </a:p>
          <a:p>
            <a:pPr marL="228594" indent="-228594"/>
            <a:r>
              <a:rPr lang="ru-RU" altLang="ko-KR" sz="1400" dirty="0" smtClean="0">
                <a:latin typeface="Arial" pitchFamily="34" charset="0"/>
                <a:cs typeface="Arial" pitchFamily="34" charset="0"/>
              </a:rPr>
              <a:t>- Граждане, признанные нуждающимися в </a:t>
            </a:r>
            <a:r>
              <a:rPr lang="ru-RU" altLang="ko-KR" sz="1400" dirty="0">
                <a:latin typeface="Arial" pitchFamily="34" charset="0"/>
                <a:cs typeface="Arial" pitchFamily="34" charset="0"/>
              </a:rPr>
              <a:t>социальном обслуживании 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 Same Side Corner Rectangle 20">
            <a:extLst>
              <a:ext uri="{FF2B5EF4-FFF2-40B4-BE49-F238E27FC236}">
                <a16:creationId xmlns:a16="http://schemas.microsoft.com/office/drawing/2014/main" xmlns="" id="{75DE9827-D3D2-4677-834E-DF8FE0E4E192}"/>
              </a:ext>
            </a:extLst>
          </p:cNvPr>
          <p:cNvSpPr/>
          <p:nvPr/>
        </p:nvSpPr>
        <p:spPr>
          <a:xfrm rot="10800000">
            <a:off x="1625965" y="2878125"/>
            <a:ext cx="293172" cy="62539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xmlns="" id="{75DE9827-D3D2-4677-834E-DF8FE0E4E192}"/>
              </a:ext>
            </a:extLst>
          </p:cNvPr>
          <p:cNvSpPr/>
          <p:nvPr/>
        </p:nvSpPr>
        <p:spPr>
          <a:xfrm rot="10800000">
            <a:off x="5467973" y="1066759"/>
            <a:ext cx="293172" cy="62539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Round Same Side Corner Rectangle 20">
            <a:extLst>
              <a:ext uri="{FF2B5EF4-FFF2-40B4-BE49-F238E27FC236}">
                <a16:creationId xmlns:a16="http://schemas.microsoft.com/office/drawing/2014/main" xmlns="" id="{75DE9827-D3D2-4677-834E-DF8FE0E4E192}"/>
              </a:ext>
            </a:extLst>
          </p:cNvPr>
          <p:cNvSpPr/>
          <p:nvPr/>
        </p:nvSpPr>
        <p:spPr>
          <a:xfrm rot="10800000">
            <a:off x="9377060" y="2878125"/>
            <a:ext cx="293172" cy="62539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 Same Side Corner Rectangle 8">
            <a:extLst>
              <a:ext uri="{FF2B5EF4-FFF2-40B4-BE49-F238E27FC236}">
                <a16:creationId xmlns:a16="http://schemas.microsoft.com/office/drawing/2014/main" xmlns="" id="{4C21F48E-DD7D-42FF-8FA0-206224A45700}"/>
              </a:ext>
            </a:extLst>
          </p:cNvPr>
          <p:cNvSpPr/>
          <p:nvPr/>
        </p:nvSpPr>
        <p:spPr>
          <a:xfrm>
            <a:off x="1617030" y="1084422"/>
            <a:ext cx="235280" cy="61966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xmlns="" id="{4C21F48E-DD7D-42FF-8FA0-206224A45700}"/>
              </a:ext>
            </a:extLst>
          </p:cNvPr>
          <p:cNvSpPr/>
          <p:nvPr/>
        </p:nvSpPr>
        <p:spPr>
          <a:xfrm>
            <a:off x="5467973" y="2883849"/>
            <a:ext cx="235280" cy="61966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Round Same Side Corner Rectangle 8">
            <a:extLst>
              <a:ext uri="{FF2B5EF4-FFF2-40B4-BE49-F238E27FC236}">
                <a16:creationId xmlns:a16="http://schemas.microsoft.com/office/drawing/2014/main" xmlns="" id="{4C21F48E-DD7D-42FF-8FA0-206224A45700}"/>
              </a:ext>
            </a:extLst>
          </p:cNvPr>
          <p:cNvSpPr/>
          <p:nvPr/>
        </p:nvSpPr>
        <p:spPr>
          <a:xfrm>
            <a:off x="9376808" y="1031046"/>
            <a:ext cx="235280" cy="61966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" y="5584116"/>
            <a:ext cx="64611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altLang="ko-KR" sz="1400" dirty="0" smtClean="0">
                <a:latin typeface="Arial" pitchFamily="34" charset="0"/>
                <a:cs typeface="Arial" pitchFamily="34" charset="0"/>
              </a:rPr>
              <a:t>Лица, проходившие военную службу и принимавшие участие в СВО;</a:t>
            </a:r>
          </a:p>
          <a:p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3144" y="5584116"/>
            <a:ext cx="31863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altLang="ko-KR" sz="1400" dirty="0" smtClean="0">
                <a:latin typeface="Arial" pitchFamily="34" charset="0"/>
                <a:cs typeface="Arial" pitchFamily="34" charset="0"/>
              </a:rPr>
              <a:t>Ветераны боевых действий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8258" y="4694970"/>
            <a:ext cx="394488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altLang="ko-KR" sz="1400" b="1" dirty="0" smtClean="0">
                <a:latin typeface="Arial" pitchFamily="34" charset="0"/>
                <a:cs typeface="Arial" pitchFamily="34" charset="0"/>
              </a:rPr>
              <a:t>Новые категории с 12 декабря 2023 года</a:t>
            </a:r>
            <a:endParaRPr lang="en-US" altLang="ko-K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https://svgsilh.com/svg_v2/294095-00968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71415" y="5000986"/>
            <a:ext cx="326509" cy="594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48833" y="4873018"/>
            <a:ext cx="326509" cy="5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6592</TotalTime>
  <Words>543</Words>
  <Application>Microsoft Office PowerPoint</Application>
  <PresentationFormat>Широкоэкранный</PresentationFormat>
  <Paragraphs>98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Montserrat Semi</vt:lpstr>
      <vt:lpstr>Poppins Medium</vt:lpstr>
      <vt:lpstr>Symbol</vt:lpstr>
      <vt:lpstr>Verdana</vt:lpstr>
      <vt:lpstr>Wingdings</vt:lpstr>
      <vt:lpstr>Тема Office</vt:lpstr>
      <vt:lpstr>Презентация PowerPoint</vt:lpstr>
      <vt:lpstr>Реестр социальных предпринимателей в Сахалинской области</vt:lpstr>
      <vt:lpstr>Рейтинг муниципальных образований</vt:lpstr>
      <vt:lpstr>Виды деятельности социальных предпринимателей</vt:lpstr>
      <vt:lpstr>Портрет социального предпринимателя в Сахалинской области</vt:lpstr>
      <vt:lpstr>Меры поддержки социального предпринимательства</vt:lpstr>
      <vt:lpstr>Презентация PowerPoint</vt:lpstr>
      <vt:lpstr>Календарь социального предпринимателя</vt:lpstr>
      <vt:lpstr>Категории граждан, обеспечение занятости которых признаётся социальным предпринимательством: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Кудерова Елена</dc:creator>
  <cp:lastModifiedBy>Галина В. Кононенко</cp:lastModifiedBy>
  <cp:revision>513</cp:revision>
  <cp:lastPrinted>2021-03-15T08:06:56Z</cp:lastPrinted>
  <dcterms:created xsi:type="dcterms:W3CDTF">2019-07-08T02:51:02Z</dcterms:created>
  <dcterms:modified xsi:type="dcterms:W3CDTF">2024-05-13T03:07:14Z</dcterms:modified>
</cp:coreProperties>
</file>