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4" r:id="rId4"/>
    <p:sldId id="265" r:id="rId5"/>
    <p:sldId id="269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5405" autoAdjust="0"/>
  </p:normalViewPr>
  <p:slideViewPr>
    <p:cSldViewPr snapToGrid="0" snapToObjects="1">
      <p:cViewPr varScale="1">
        <p:scale>
          <a:sx n="85" d="100"/>
          <a:sy n="85" d="100"/>
        </p:scale>
        <p:origin x="451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B900F-7B01-4506-811D-2A881C9533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80BD3-6491-454F-A6BD-ACFF67915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48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0BD3-6491-454F-A6BD-ACFF679150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63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0BD3-6491-454F-A6BD-ACFF679150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74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24.03.2025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24.03.2025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24.03.2025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7271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Муниципальное образование Ногликский муниципальный округ Сахалинской области,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73429" y="3728585"/>
            <a:ext cx="5417771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Строительство завода по переработке авторезины</a:t>
            </a:r>
            <a:endParaRPr lang="ru-RU" sz="32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20684" y="313485"/>
            <a:ext cx="5261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завода по переработке авторезины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45608" y="2353037"/>
            <a:ext cx="3995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8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2" name="Rectangle 5"/>
          <p:cNvSpPr/>
          <p:nvPr/>
        </p:nvSpPr>
        <p:spPr bwMode="auto">
          <a:xfrm>
            <a:off x="2897621" y="3096778"/>
            <a:ext cx="2407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93058" y="2991416"/>
            <a:ext cx="1176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300,0</a:t>
            </a:r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52057" y="3194185"/>
            <a:ext cx="922232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245608" y="965627"/>
            <a:ext cx="3680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8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6" name="Rectangle 5"/>
          <p:cNvSpPr/>
          <p:nvPr/>
        </p:nvSpPr>
        <p:spPr bwMode="auto">
          <a:xfrm>
            <a:off x="330816" y="1366620"/>
            <a:ext cx="114356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tegra Sans Condensed"/>
              </a:rPr>
              <a:t>Цель проекта - улучшение </a:t>
            </a:r>
            <a:r>
              <a:rPr lang="ru-RU" sz="1400" dirty="0">
                <a:latin typeface="Artegra Sans Condensed"/>
              </a:rPr>
              <a:t>экологической обстановки, производство сырья для напольного покрытия и производства асфальта в </a:t>
            </a:r>
            <a:r>
              <a:rPr lang="ru-RU" sz="1400" dirty="0" smtClean="0">
                <a:latin typeface="Artegra Sans Condensed"/>
              </a:rPr>
              <a:t>дальнейшем. </a:t>
            </a:r>
          </a:p>
          <a:p>
            <a:pPr>
              <a:defRPr/>
            </a:pPr>
            <a:r>
              <a:rPr lang="ru-RU" sz="1400" dirty="0" smtClean="0">
                <a:latin typeface="Artegra Sans Condensed"/>
              </a:rPr>
              <a:t>Параметры проекта - приобретение </a:t>
            </a:r>
            <a:r>
              <a:rPr lang="ru-RU" sz="1400" dirty="0">
                <a:latin typeface="Artegra Sans Condensed"/>
              </a:rPr>
              <a:t>и установка оборудования для переработки авторезины. Создание новых рабочих мест – 5 </a:t>
            </a:r>
            <a:r>
              <a:rPr lang="ru-RU" sz="1400" dirty="0" err="1">
                <a:latin typeface="Artegra Sans Condensed"/>
              </a:rPr>
              <a:t>р.м</a:t>
            </a:r>
            <a:r>
              <a:rPr lang="ru-RU" sz="1400" dirty="0">
                <a:latin typeface="Artegra Sans Condensed"/>
              </a:rPr>
              <a:t>. Производство продукции, используемой в дальнейшем при проведении работ по благоустройству населенных пунктов</a:t>
            </a:r>
            <a:endParaRPr lang="en-US" sz="1400" dirty="0">
              <a:latin typeface="Artegra Sans Condensed"/>
            </a:endParaRPr>
          </a:p>
          <a:p>
            <a:pPr>
              <a:defRPr/>
            </a:pPr>
            <a:endParaRPr lang="en-US" sz="1400" dirty="0">
              <a:solidFill>
                <a:srgbClr val="0000CC"/>
              </a:solidFill>
              <a:latin typeface="Artegra Sans Condensed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337632" y="4036755"/>
            <a:ext cx="2662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Рынки сбыта</a:t>
            </a:r>
            <a:endParaRPr lang="ru-RU" sz="28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8" name="Rectangle 5"/>
          <p:cNvSpPr/>
          <p:nvPr/>
        </p:nvSpPr>
        <p:spPr bwMode="auto">
          <a:xfrm>
            <a:off x="320684" y="4539788"/>
            <a:ext cx="11307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tegra Sans Condensed"/>
              </a:rPr>
              <a:t>Преимущества для инвестора - отсутствие </a:t>
            </a:r>
            <a:r>
              <a:rPr lang="ru-RU" sz="1400" dirty="0">
                <a:latin typeface="Artegra Sans Condensed"/>
              </a:rPr>
              <a:t>на севере Сахалина подобного производства – неоспоримое преимущество для инвестора. Наличие высокого спроса на продукцию переработки </a:t>
            </a:r>
            <a:r>
              <a:rPr lang="ru-RU" sz="1400" dirty="0" smtClean="0">
                <a:latin typeface="Artegra Sans Condensed"/>
              </a:rPr>
              <a:t>авторезины компаний, занятых в сфере благоустройства территорий населенных пунктов.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564776" y="3433043"/>
            <a:ext cx="58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5</a:t>
            </a:r>
            <a:r>
              <a:rPr lang="en-US" sz="2400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1669086" y="3583694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ед.</a:t>
            </a:r>
            <a:endParaRPr lang="ru-RU" sz="1400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2897621" y="3517760"/>
            <a:ext cx="4377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207005" y="5364232"/>
            <a:ext cx="5884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Дополнительная информация</a:t>
            </a:r>
            <a:endParaRPr lang="ru-RU" sz="28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2" name="Rectangle 5"/>
          <p:cNvSpPr/>
          <p:nvPr/>
        </p:nvSpPr>
        <p:spPr bwMode="auto">
          <a:xfrm>
            <a:off x="337632" y="5881383"/>
            <a:ext cx="10585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tegra Sans Condensed"/>
              </a:rPr>
              <a:t>Место </a:t>
            </a:r>
            <a:r>
              <a:rPr lang="ru-RU" sz="1400" dirty="0">
                <a:latin typeface="Artegra Sans Condensed"/>
              </a:rPr>
              <a:t>расположения проекта – </a:t>
            </a:r>
            <a:r>
              <a:rPr lang="ru-RU" sz="1400" dirty="0" err="1">
                <a:latin typeface="Artegra Sans Condensed"/>
              </a:rPr>
              <a:t>пгт</a:t>
            </a:r>
            <a:r>
              <a:rPr lang="ru-RU" sz="1400" dirty="0">
                <a:latin typeface="Artegra Sans Condensed"/>
              </a:rPr>
              <a:t>. Ноглики, </a:t>
            </a:r>
            <a:r>
              <a:rPr lang="ru-RU" sz="1400" dirty="0" err="1">
                <a:latin typeface="Artegra Sans Condensed"/>
              </a:rPr>
              <a:t>Ногликского</a:t>
            </a:r>
            <a:r>
              <a:rPr lang="ru-RU" sz="1400" dirty="0">
                <a:latin typeface="Artegra Sans Condensed"/>
              </a:rPr>
              <a:t> района Сахалинской области. Транспортная доступность: наличие ж/д, авиа, автомобильного видов </a:t>
            </a:r>
            <a:r>
              <a:rPr lang="ru-RU" sz="1400" dirty="0" smtClean="0">
                <a:latin typeface="Artegra Sans Condensed"/>
              </a:rPr>
              <a:t>транспорта.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458908" y="370932"/>
            <a:ext cx="96857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завода по переработке авторезины</a:t>
            </a: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4848" y="974845"/>
            <a:ext cx="12192000" cy="235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55584" y="982891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3" name="Rectangle 5"/>
          <p:cNvSpPr/>
          <p:nvPr/>
        </p:nvSpPr>
        <p:spPr bwMode="auto">
          <a:xfrm>
            <a:off x="155584" y="1341613"/>
            <a:ext cx="473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Кадастровый номер-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51533" y="1595650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151532" y="1645352"/>
            <a:ext cx="17121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 –  </a:t>
            </a:r>
            <a:r>
              <a:rPr lang="ru-RU" sz="1400" dirty="0" smtClean="0">
                <a:cs typeface="Gotham Pro" panose="02000503040000020004" pitchFamily="2" charset="0"/>
              </a:rPr>
              <a:t>1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га.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119864" y="1963268"/>
            <a:ext cx="473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 –земли промышленности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8" name="Rectangle 5"/>
          <p:cNvSpPr/>
          <p:nvPr/>
        </p:nvSpPr>
        <p:spPr bwMode="auto">
          <a:xfrm>
            <a:off x="115813" y="2301822"/>
            <a:ext cx="5988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использования – специальная деятельность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7834" y="3255072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151533" y="3808225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</a:t>
            </a:r>
            <a:r>
              <a:rPr lang="ru-RU" sz="1400" smtClean="0">
                <a:latin typeface="Gotham Pro" panose="02000503040000020004" pitchFamily="2" charset="0"/>
                <a:cs typeface="Gotham Pro" panose="02000503040000020004" pitchFamily="2" charset="0"/>
              </a:rPr>
              <a:t>– присутствует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1" name="Rectangle 5"/>
          <p:cNvSpPr/>
          <p:nvPr/>
        </p:nvSpPr>
        <p:spPr bwMode="auto">
          <a:xfrm>
            <a:off x="151533" y="4094025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Газоснабжение –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о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157834" y="4415702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157834" y="4769075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отсутствует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4" name="Rectangle 5"/>
          <p:cNvSpPr/>
          <p:nvPr/>
        </p:nvSpPr>
        <p:spPr bwMode="auto">
          <a:xfrm>
            <a:off x="157834" y="5057525"/>
            <a:ext cx="4592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Ливневая канализация – отсутствует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157834" y="5368812"/>
            <a:ext cx="57675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 – Ориентировочное расстояние до трассы Федерального значения А-393 – 4,2 км.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14848" y="2633789"/>
            <a:ext cx="4732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 – аренда</a:t>
            </a:r>
            <a:r>
              <a:rPr lang="ru-RU" sz="1400" dirty="0" smtClean="0">
                <a:cs typeface="Gotham Pro" panose="02000503040000020004" pitchFamily="2" charset="0"/>
              </a:rPr>
              <a:t>,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через проведение аукциона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65" y="974845"/>
            <a:ext cx="6001116" cy="567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54299" y="225180"/>
            <a:ext cx="9297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завода по переработке авторезины</a:t>
            </a: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982891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43093" y="190926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52893" y="1909260"/>
            <a:ext cx="2743200" cy="60960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5448493" y="190926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CE30BF86-195E-297C-590F-496D78600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693567" y="2029394"/>
            <a:ext cx="375337" cy="369332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354299" y="1968576"/>
            <a:ext cx="203498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НАЛОГОВЫЕ ПРЕФЕРЕНЦИИ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4757" y="1990510"/>
            <a:ext cx="216364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СТАНДАРТНЫЕ УСЛОВИЯ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11073" y="2111742"/>
            <a:ext cx="156439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sz="2800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ТОР</a:t>
            </a:r>
            <a:endParaRPr lang="ru-RU" sz="2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326557" y="2703168"/>
            <a:ext cx="7179336" cy="962339"/>
            <a:chOff x="288264" y="4108608"/>
            <a:chExt cx="7179336" cy="962339"/>
          </a:xfrm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18%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ПРИБЫЛЬ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326557" y="3747918"/>
            <a:ext cx="7179336" cy="962339"/>
            <a:chOff x="288264" y="4108608"/>
            <a:chExt cx="7179336" cy="962339"/>
          </a:xfrm>
        </p:grpSpPr>
        <p:sp>
          <p:nvSpPr>
            <p:cNvPr id="73" name="Скругленный прямоугольник 72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1,1%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2,2%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ИМУЩЕСТВО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343093" y="4829373"/>
            <a:ext cx="7179336" cy="813688"/>
            <a:chOff x="288264" y="4108608"/>
            <a:chExt cx="7179336" cy="962339"/>
          </a:xfrm>
        </p:grpSpPr>
        <p:sp>
          <p:nvSpPr>
            <p:cNvPr id="82" name="Скругленный прямоугольник 81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573411" y="4176710"/>
              <a:ext cx="2034988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3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86" name="Скругленный прямоугольник 85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1,5%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ЗЕМЛЮ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326557" y="5801851"/>
            <a:ext cx="7179336" cy="813688"/>
            <a:chOff x="288264" y="4108608"/>
            <a:chExt cx="7179336" cy="962339"/>
          </a:xfrm>
        </p:grpSpPr>
        <p:sp>
          <p:nvSpPr>
            <p:cNvPr id="91" name="Скругленный прямоугольник 90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653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7,6%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10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30%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СТРАХОВЫЕ ВЗНОСЫ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sp>
        <p:nvSpPr>
          <p:cNvPr id="108" name="TextBox 107"/>
          <p:cNvSpPr txBox="1"/>
          <p:nvPr/>
        </p:nvSpPr>
        <p:spPr bwMode="auto">
          <a:xfrm>
            <a:off x="326557" y="1337988"/>
            <a:ext cx="6365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Территории опережающего развития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9" name="Прямоугольник: скругленные углы 88">
            <a:extLst>
              <a:ext uri="{FF2B5EF4-FFF2-40B4-BE49-F238E27FC236}">
                <a16:creationId xmlns="" xmlns:a16="http://schemas.microsoft.com/office/drawing/2014/main" id="{CB87F24B-5DEA-0985-DBE9-C17A014D9B77}"/>
              </a:ext>
            </a:extLst>
          </p:cNvPr>
          <p:cNvSpPr/>
          <p:nvPr/>
        </p:nvSpPr>
        <p:spPr>
          <a:xfrm>
            <a:off x="7831093" y="1109224"/>
            <a:ext cx="4265658" cy="5612251"/>
          </a:xfrm>
          <a:prstGeom prst="roundRect">
            <a:avLst>
              <a:gd name="adj" fmla="val 1277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 bwMode="auto">
          <a:xfrm>
            <a:off x="8845876" y="1198397"/>
            <a:ext cx="298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400" dirty="0" smtClean="0">
                <a:solidFill>
                  <a:schemeClr val="bg1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Специальные условия</a:t>
            </a:r>
            <a:endParaRPr lang="ru-RU" sz="2400" dirty="0">
              <a:solidFill>
                <a:schemeClr val="bg1"/>
              </a:solidFill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28" name="object 28"/>
          <p:cNvSpPr txBox="1"/>
          <p:nvPr/>
        </p:nvSpPr>
        <p:spPr>
          <a:xfrm>
            <a:off x="8097804" y="2239979"/>
            <a:ext cx="2444115" cy="122364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Возмещение</a:t>
            </a:r>
            <a:r>
              <a:rPr sz="1400" b="1" spc="-4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затрат*: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инфраструктуру</a:t>
            </a:r>
            <a:endParaRPr sz="1400" dirty="0">
              <a:latin typeface="Gotham Pro"/>
              <a:cs typeface="Gotham Pro"/>
            </a:endParaRPr>
          </a:p>
          <a:p>
            <a:pPr marL="12700" marR="5080">
              <a:lnSpc>
                <a:spcPct val="150000"/>
              </a:lnSpc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 проценты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кредитам  На покупку</a:t>
            </a:r>
            <a:r>
              <a:rPr sz="1400" spc="-6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оборудования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29" name="object 27"/>
          <p:cNvSpPr txBox="1"/>
          <p:nvPr/>
        </p:nvSpPr>
        <p:spPr>
          <a:xfrm>
            <a:off x="8104789" y="3580358"/>
            <a:ext cx="2673350" cy="62230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6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Дополнительные</a:t>
            </a:r>
            <a:r>
              <a:rPr sz="1400" b="1" spc="-5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меры: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Свободная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таможенная</a:t>
            </a:r>
            <a:r>
              <a:rPr sz="1400" spc="-8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зона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0" name="object 29"/>
          <p:cNvSpPr txBox="1"/>
          <p:nvPr/>
        </p:nvSpPr>
        <p:spPr>
          <a:xfrm>
            <a:off x="8097804" y="4199478"/>
            <a:ext cx="3342640" cy="685165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Иностранная сила вне</a:t>
            </a:r>
            <a:r>
              <a:rPr sz="1400" spc="-8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квот</a:t>
            </a:r>
            <a:endParaRPr sz="140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Земельный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участок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по льготой</a:t>
            </a:r>
            <a:r>
              <a:rPr sz="1400" spc="-19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цене</a:t>
            </a:r>
            <a:endParaRPr sz="1400">
              <a:latin typeface="Gotham Pro"/>
              <a:cs typeface="Gotham Pro"/>
            </a:endParaRPr>
          </a:p>
        </p:txBody>
      </p:sp>
      <p:sp>
        <p:nvSpPr>
          <p:cNvPr id="131" name="object 25"/>
          <p:cNvSpPr txBox="1"/>
          <p:nvPr/>
        </p:nvSpPr>
        <p:spPr>
          <a:xfrm>
            <a:off x="8070647" y="5403867"/>
            <a:ext cx="336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*на уплату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процентов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инвестиционным 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кредитам - 700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</a:t>
            </a:r>
            <a:r>
              <a:rPr sz="1200" spc="1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рублей;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132" name="object 26"/>
          <p:cNvSpPr txBox="1"/>
          <p:nvPr/>
        </p:nvSpPr>
        <p:spPr>
          <a:xfrm>
            <a:off x="8074202" y="5941484"/>
            <a:ext cx="309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остальным направлениям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- 100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  рублей.</a:t>
            </a:r>
            <a:endParaRPr sz="1200">
              <a:latin typeface="Gotham Pro"/>
              <a:cs typeface="Gotham Pro"/>
            </a:endParaRPr>
          </a:p>
        </p:txBody>
      </p:sp>
    </p:spTree>
    <p:extLst>
      <p:ext uri="{BB962C8B-B14F-4D97-AF65-F5344CB8AC3E}">
        <p14:creationId xmlns:p14="http://schemas.microsoft.com/office/powerpoint/2010/main" val="161996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5</a:t>
            </a:fld>
            <a:endParaRPr lang="ru-RU"/>
          </a:p>
        </p:txBody>
      </p:sp>
      <p:sp>
        <p:nvSpPr>
          <p:cNvPr id="6" name="Rectangle 5"/>
          <p:cNvSpPr/>
          <p:nvPr/>
        </p:nvSpPr>
        <p:spPr bwMode="auto">
          <a:xfrm>
            <a:off x="526210" y="313486"/>
            <a:ext cx="76574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завода по переработке авторезины</a:t>
            </a: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1105763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99" name="Rectangle 5"/>
          <p:cNvSpPr/>
          <p:nvPr/>
        </p:nvSpPr>
        <p:spPr bwMode="auto">
          <a:xfrm>
            <a:off x="320684" y="1534986"/>
            <a:ext cx="6235759" cy="381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40"/>
              </a:lnSpc>
              <a:spcBef>
                <a:spcPct val="0"/>
              </a:spcBef>
            </a:pPr>
            <a:r>
              <a:rPr lang="en-US" sz="1400" dirty="0" err="1">
                <a:latin typeface="Artegra Sans Condensed" panose="020B0604020202020204" charset="0"/>
              </a:rPr>
              <a:t>Возмещение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 smtClean="0">
                <a:latin typeface="Artegra Sans Condensed" panose="020B0604020202020204" charset="0"/>
              </a:rPr>
              <a:t>затрат</a:t>
            </a:r>
            <a:endParaRPr lang="ru-RU" sz="1400" dirty="0" smtClean="0">
              <a:latin typeface="Artegra Sans Condensed" panose="020B0604020202020204" charset="0"/>
            </a:endParaRPr>
          </a:p>
          <a:p>
            <a:pPr>
              <a:lnSpc>
                <a:spcPts val="2940"/>
              </a:lnSpc>
              <a:spcBef>
                <a:spcPct val="0"/>
              </a:spcBef>
            </a:pPr>
            <a:r>
              <a:rPr lang="ru-RU" sz="1400" dirty="0" smtClean="0">
                <a:latin typeface="Artegra Sans Condensed" panose="020B0604020202020204" charset="0"/>
              </a:rPr>
              <a:t>1) </a:t>
            </a:r>
            <a:r>
              <a:rPr lang="ru-RU" sz="1400" u="sng" dirty="0">
                <a:latin typeface="Artegra Sans Condensed" panose="020B0604020202020204" charset="0"/>
              </a:rPr>
              <a:t>на </a:t>
            </a:r>
            <a:r>
              <a:rPr lang="ru-RU" sz="1400" u="sng" dirty="0" smtClean="0">
                <a:latin typeface="Artegra Sans Condensed" panose="020B0604020202020204" charset="0"/>
              </a:rPr>
              <a:t>региональном уровне</a:t>
            </a:r>
            <a:r>
              <a:rPr lang="ru-RU" sz="1400" dirty="0" smtClean="0">
                <a:latin typeface="Artegra Sans Condensed" panose="020B0604020202020204" charset="0"/>
              </a:rPr>
              <a:t>:</a:t>
            </a:r>
            <a:endParaRPr lang="en-US" sz="1400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dirty="0" err="1">
                <a:latin typeface="Artegra Sans Condensed" panose="020B0604020202020204" charset="0"/>
              </a:rPr>
              <a:t>на</a:t>
            </a:r>
            <a:r>
              <a:rPr lang="en-US" sz="1400" dirty="0">
                <a:solidFill>
                  <a:srgbClr val="C00000"/>
                </a:solidFill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проценты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по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кредитам</a:t>
            </a:r>
            <a:endParaRPr lang="en-US" sz="1400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dirty="0" err="1">
                <a:latin typeface="Artegra Sans Condensed" panose="020B0604020202020204" charset="0"/>
              </a:rPr>
              <a:t>на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инфраструктуру</a:t>
            </a:r>
            <a:r>
              <a:rPr lang="en-US" sz="1400" dirty="0">
                <a:latin typeface="Artegra Sans Condensed" panose="020B0604020202020204" charset="0"/>
              </a:rPr>
              <a:t> (</a:t>
            </a:r>
            <a:r>
              <a:rPr lang="en-US" sz="1400" dirty="0" err="1">
                <a:latin typeface="Artegra Sans Condensed" panose="020B0604020202020204" charset="0"/>
              </a:rPr>
              <a:t>до</a:t>
            </a:r>
            <a:r>
              <a:rPr lang="en-US" sz="1400" dirty="0">
                <a:latin typeface="Artegra Sans Condensed" panose="020B0604020202020204" charset="0"/>
              </a:rPr>
              <a:t> 100 %, </a:t>
            </a:r>
            <a:r>
              <a:rPr lang="en-US" sz="1400" dirty="0" err="1">
                <a:latin typeface="Artegra Sans Condensed" panose="020B0604020202020204" charset="0"/>
              </a:rPr>
              <a:t>но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не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более</a:t>
            </a:r>
            <a:r>
              <a:rPr lang="en-US" sz="1400" dirty="0">
                <a:latin typeface="Artegra Sans Condensed" panose="020B0604020202020204" charset="0"/>
              </a:rPr>
              <a:t> 100 </a:t>
            </a:r>
            <a:r>
              <a:rPr lang="en-US" sz="1400" dirty="0" err="1">
                <a:latin typeface="Artegra Sans Condensed" panose="020B0604020202020204" charset="0"/>
              </a:rPr>
              <a:t>млн</a:t>
            </a:r>
            <a:r>
              <a:rPr lang="en-US" sz="1400" dirty="0">
                <a:latin typeface="Artegra Sans Condensed" panose="020B0604020202020204" charset="0"/>
              </a:rPr>
              <a:t>. </a:t>
            </a:r>
            <a:r>
              <a:rPr lang="en-US" sz="1400" dirty="0" err="1">
                <a:latin typeface="Artegra Sans Condensed" panose="020B0604020202020204" charset="0"/>
              </a:rPr>
              <a:t>руб</a:t>
            </a:r>
            <a:r>
              <a:rPr lang="en-US" sz="1400" dirty="0">
                <a:latin typeface="Artegra Sans Condensed" panose="020B0604020202020204" charset="0"/>
              </a:rPr>
              <a:t>.)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1400" dirty="0" err="1">
                <a:latin typeface="Artegra Sans Condensed" panose="020B0604020202020204" charset="0"/>
              </a:rPr>
              <a:t>на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оборудование</a:t>
            </a:r>
            <a:r>
              <a:rPr lang="en-US" sz="1400" dirty="0">
                <a:latin typeface="Artegra Sans Condensed" panose="020B0604020202020204" charset="0"/>
              </a:rPr>
              <a:t> и </a:t>
            </a:r>
            <a:r>
              <a:rPr lang="en-US" sz="1400" dirty="0" err="1">
                <a:latin typeface="Artegra Sans Condensed" panose="020B0604020202020204" charset="0"/>
              </a:rPr>
              <a:t>транспортные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средства</a:t>
            </a:r>
            <a:r>
              <a:rPr lang="en-US" sz="1400" dirty="0">
                <a:latin typeface="Artegra Sans Condensed" panose="020B0604020202020204" charset="0"/>
              </a:rPr>
              <a:t> (</a:t>
            </a:r>
            <a:r>
              <a:rPr lang="en-US" sz="1400" dirty="0" err="1">
                <a:latin typeface="Artegra Sans Condensed" panose="020B0604020202020204" charset="0"/>
              </a:rPr>
              <a:t>до</a:t>
            </a:r>
            <a:r>
              <a:rPr lang="en-US" sz="1400" dirty="0">
                <a:latin typeface="Artegra Sans Condensed" panose="020B0604020202020204" charset="0"/>
              </a:rPr>
              <a:t> 70 %, </a:t>
            </a:r>
            <a:r>
              <a:rPr lang="en-US" sz="1400" dirty="0" err="1">
                <a:latin typeface="Artegra Sans Condensed" panose="020B0604020202020204" charset="0"/>
              </a:rPr>
              <a:t>но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не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более</a:t>
            </a:r>
            <a:r>
              <a:rPr lang="en-US" sz="1400" dirty="0">
                <a:latin typeface="Artegra Sans Condensed" panose="020B0604020202020204" charset="0"/>
              </a:rPr>
              <a:t> 100 </a:t>
            </a:r>
            <a:r>
              <a:rPr lang="en-US" sz="1400" dirty="0" err="1">
                <a:latin typeface="Artegra Sans Condensed" panose="020B0604020202020204" charset="0"/>
              </a:rPr>
              <a:t>млн</a:t>
            </a:r>
            <a:r>
              <a:rPr lang="en-US" sz="1400" dirty="0">
                <a:latin typeface="Artegra Sans Condensed" panose="020B0604020202020204" charset="0"/>
              </a:rPr>
              <a:t>. </a:t>
            </a:r>
            <a:r>
              <a:rPr lang="en-US" sz="1400" dirty="0" err="1">
                <a:latin typeface="Artegra Sans Condensed" panose="020B0604020202020204" charset="0"/>
              </a:rPr>
              <a:t>руб</a:t>
            </a:r>
            <a:r>
              <a:rPr lang="en-US" sz="1400" dirty="0">
                <a:latin typeface="Artegra Sans Condensed" panose="020B0604020202020204" charset="0"/>
              </a:rPr>
              <a:t>.)</a:t>
            </a:r>
            <a:endParaRPr lang="ru-RU" sz="1400" dirty="0">
              <a:latin typeface="Artegra Sans Condensed" panose="020B0604020202020204" charset="0"/>
            </a:endParaRPr>
          </a:p>
          <a:p>
            <a:pPr marL="226695" lvl="1">
              <a:lnSpc>
                <a:spcPts val="2940"/>
              </a:lnSpc>
            </a:pPr>
            <a:r>
              <a:rPr lang="ru-RU" sz="1400" dirty="0" smtClean="0">
                <a:latin typeface="Artegra Sans Condensed" panose="020B0604020202020204" charset="0"/>
              </a:rPr>
              <a:t>2)</a:t>
            </a:r>
            <a:r>
              <a:rPr lang="ru-RU" sz="1400" u="sng" dirty="0" smtClean="0">
                <a:latin typeface="Artegra Sans Condensed" panose="020B0604020202020204" charset="0"/>
              </a:rPr>
              <a:t> на </a:t>
            </a:r>
            <a:r>
              <a:rPr lang="ru-RU" sz="1400" u="sng" dirty="0">
                <a:latin typeface="Artegra Sans Condensed" panose="020B0604020202020204" charset="0"/>
              </a:rPr>
              <a:t>муниципальном уровне: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sz="1400" dirty="0">
                <a:latin typeface="Artegra Sans Condensed" panose="020B0604020202020204" charset="0"/>
              </a:rPr>
              <a:t>на уплату лизинговых платежей (не более 5 млн. рублей)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sz="1400" dirty="0">
                <a:latin typeface="Artegra Sans Condensed" panose="020B0604020202020204" charset="0"/>
              </a:rPr>
              <a:t>на оборудование (90%, но не более 2 млн. рублей)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sz="1400" dirty="0">
                <a:latin typeface="Artegra Sans Condensed" panose="020B0604020202020204" charset="0"/>
              </a:rPr>
              <a:t>на  уплату процентов по </a:t>
            </a:r>
            <a:r>
              <a:rPr lang="ru-RU" sz="1400" dirty="0" smtClean="0">
                <a:latin typeface="Artegra Sans Condensed" panose="020B0604020202020204" charset="0"/>
              </a:rPr>
              <a:t>кредитам</a:t>
            </a:r>
            <a:endParaRPr lang="ru-RU" sz="1400" dirty="0">
              <a:latin typeface="Artegra Sans Condensed" panose="020B0604020202020204" charset="0"/>
            </a:endParaRPr>
          </a:p>
        </p:txBody>
      </p:sp>
      <p:pic>
        <p:nvPicPr>
          <p:cNvPr id="19" name="Picture 2" descr="https://business-platform.ru/storage/155451/gallery-jiesf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840" y="870428"/>
            <a:ext cx="4985547" cy="556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1068050" y="156588"/>
            <a:ext cx="57150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1711</TotalTime>
  <Words>426</Words>
  <Application>Microsoft Office PowerPoint</Application>
  <DocSecurity>0</DocSecurity>
  <PresentationFormat>Широкоэкранный</PresentationFormat>
  <Paragraphs>83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Artegra Sans Condensed</vt:lpstr>
      <vt:lpstr>Calibri</vt:lpstr>
      <vt:lpstr>Calibri Light</vt:lpstr>
      <vt:lpstr>Gotham Pro</vt:lpstr>
      <vt:lpstr>Gotham Pro Black</vt:lpstr>
      <vt:lpstr>Gotham Pro Light</vt:lpstr>
      <vt:lpstr>Gotham Pro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Елена Г. Визнер</cp:lastModifiedBy>
  <cp:revision>62</cp:revision>
  <dcterms:created xsi:type="dcterms:W3CDTF">2024-05-13T08:47:00Z</dcterms:created>
  <dcterms:modified xsi:type="dcterms:W3CDTF">2025-03-24T00:14:52Z</dcterms:modified>
  <cp:category/>
  <dc:identifier/>
  <cp:contentStatus/>
  <dc:language/>
  <cp:version/>
</cp:coreProperties>
</file>