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8" r:id="rId3"/>
    <p:sldId id="264" r:id="rId4"/>
    <p:sldId id="265" r:id="rId5"/>
    <p:sldId id="269" r:id="rId6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0070C0"/>
    <a:srgbClr val="00ADFF"/>
    <a:srgbClr val="A3FFF6"/>
    <a:srgbClr val="8B98E5"/>
    <a:srgbClr val="BEC5F0"/>
    <a:srgbClr val="85D6FF"/>
    <a:srgbClr val="00FFE4"/>
    <a:srgbClr val="18236B"/>
    <a:srgbClr val="0C18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05" autoAdjust="0"/>
    <p:restoredTop sz="95405" autoAdjust="0"/>
  </p:normalViewPr>
  <p:slideViewPr>
    <p:cSldViewPr snapToGrid="0" snapToObjects="1">
      <p:cViewPr varScale="1">
        <p:scale>
          <a:sx n="85" d="100"/>
          <a:sy n="85" d="100"/>
        </p:scale>
        <p:origin x="451" y="58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3B900F-7B01-4506-811D-2A881C9533D3}" type="datetimeFigureOut">
              <a:rPr lang="ru-RU" smtClean="0"/>
              <a:t>24.03.2025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380BD3-6491-454F-A6BD-ACFF679150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7483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80BD3-6491-454F-A6BD-ACFF6791508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37435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/>
        </p:blipFill>
        <p:spPr bwMode="auto">
          <a:xfrm>
            <a:off x="0" y="0"/>
            <a:ext cx="12158725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F926F72-A288-F54E-B3F7-E9F477DE4FAA}" type="datetime1">
              <a:rPr lang="ru-RU"/>
              <a:t>24.03.2025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C39CEFD-2B95-7F49-9867-4C093E22C439}" type="datetime1">
              <a:rPr lang="ru-RU"/>
              <a:t>24.03.2025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C45187D9-0076-1741-8020-61E412D2E716}" type="datetime1">
              <a:rPr lang="ru-RU"/>
              <a:t>24.03.2025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8180222-B6D6-D542-ADCF-2E3BF15B2B3D}" type="datetime1">
              <a:rPr lang="ru-RU"/>
              <a:t>24.03.2025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88C65D1-A9B8-6047-BA08-C8B7B4D47D24}" type="datetime1">
              <a:rPr lang="ru-RU"/>
              <a:t>24.03.2025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C49C535-779A-DB4A-A449-C30643317331}" type="datetime1">
              <a:rPr lang="ru-RU"/>
              <a:t>24.03.2025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6A6F3F-D5F0-004F-A17A-2DD0C86A9ECB}" type="datetime1">
              <a:rPr lang="ru-RU"/>
              <a:t>24.03.2025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en-US"/>
              <a:t>Edit Master text styles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68650CE6-50D3-C74D-AC01-5B1D3A179572}" type="datetime1">
              <a:rPr lang="ru-RU"/>
              <a:t>24.03.2025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9D3D16D-EB99-8B4B-A8D6-1D9D26FCB5D7}" type="datetime1">
              <a:rPr lang="ru-RU"/>
              <a:t>24.03.2025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458183D-6B02-FC48-8981-62AD49847714}" type="datetime1">
              <a:rPr lang="ru-RU"/>
              <a:t>24.03.2025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en-US"/>
              <a:t>Click to edit Master title style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en-US"/>
              <a:t>Edit Master text styles</a:t>
            </a:r>
            <a:endParaRPr/>
          </a:p>
          <a:p>
            <a:pPr lvl="1">
              <a:defRPr/>
            </a:pPr>
            <a:r>
              <a:rPr lang="en-US"/>
              <a:t>Second level</a:t>
            </a:r>
            <a:endParaRPr/>
          </a:p>
          <a:p>
            <a:pPr lvl="2">
              <a:defRPr/>
            </a:pPr>
            <a:r>
              <a:rPr lang="en-US"/>
              <a:t>Third level</a:t>
            </a:r>
            <a:endParaRPr/>
          </a:p>
          <a:p>
            <a:pPr lvl="3">
              <a:defRPr/>
            </a:pPr>
            <a:r>
              <a:rPr lang="en-US"/>
              <a:t>Fourth level</a:t>
            </a:r>
            <a:endParaRPr/>
          </a:p>
          <a:p>
            <a:pPr lvl="4">
              <a:defRPr/>
            </a:pPr>
            <a:r>
              <a:rPr lang="en-US"/>
              <a:t>Fifth level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4B08E91-986D-7842-B9F9-E55844B7FC96}" type="datetime1">
              <a:rPr lang="ru-RU"/>
              <a:t>24.03.2025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2D932CB-5393-2549-A620-5A2080163E54}" type="slidenum">
              <a:rPr lang="ru-RU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sv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5.png"/><Relationship Id="rId7" Type="http://schemas.openxmlformats.org/officeDocument/2006/relationships/image" Target="../media/image36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Relationship Id="rId9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45"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-31335" y="0"/>
            <a:ext cx="12254669" cy="685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753836" y="461964"/>
            <a:ext cx="2082302" cy="103142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 bwMode="auto">
          <a:xfrm>
            <a:off x="3955988" y="6361330"/>
            <a:ext cx="72715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Муниципальное образование Ногликский муниципальный округ Сахалинской области, 2025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16" name="TextBox 15"/>
          <p:cNvSpPr txBox="1"/>
          <p:nvPr/>
        </p:nvSpPr>
        <p:spPr bwMode="auto">
          <a:xfrm>
            <a:off x="292747" y="3130986"/>
            <a:ext cx="6129622" cy="2849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300"/>
              </a:lnSpc>
              <a:defRPr/>
            </a:pPr>
            <a:r>
              <a:rPr lang="ru-RU" sz="3200" b="1" dirty="0" smtClean="0">
                <a:solidFill>
                  <a:schemeClr val="bg1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Оленеводческая ферма с возможностью реализации продукции. Обустройство деревни для посещения туристов</a:t>
            </a:r>
            <a:endParaRPr lang="ru-RU" sz="3200" b="1" dirty="0">
              <a:solidFill>
                <a:schemeClr val="bg1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525251" y="110801"/>
            <a:ext cx="571500" cy="7747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 bwMode="auto">
          <a:xfrm>
            <a:off x="320684" y="313485"/>
            <a:ext cx="107327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Оленеводческая ферма с возможностью реализации продукции. Обустройство этно-деревни для посещения туристов</a:t>
            </a:r>
            <a:endParaRPr lang="ru-RU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-4051" y="959354"/>
            <a:ext cx="12192000" cy="2353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 bwMode="auto">
          <a:xfrm>
            <a:off x="293825" y="2477264"/>
            <a:ext cx="31806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 dirty="0" smtClean="0">
                <a:latin typeface="Gotham Pro Black" panose="02000903040000020004" pitchFamily="2" charset="0"/>
                <a:cs typeface="Gotham Pro Black" panose="02000903040000020004" pitchFamily="2" charset="0"/>
              </a:rPr>
              <a:t>Параметры проекта</a:t>
            </a:r>
            <a:endParaRPr lang="ru-RU" sz="2400" b="1" dirty="0"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12" name="Rectangle 5"/>
          <p:cNvSpPr/>
          <p:nvPr/>
        </p:nvSpPr>
        <p:spPr bwMode="auto">
          <a:xfrm>
            <a:off x="2897621" y="3045511"/>
            <a:ext cx="240762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объем инвестиций</a:t>
            </a:r>
            <a:endParaRPr lang="ru-RU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13" name="TextBox 12"/>
          <p:cNvSpPr txBox="1"/>
          <p:nvPr/>
        </p:nvSpPr>
        <p:spPr bwMode="auto">
          <a:xfrm>
            <a:off x="493059" y="3019993"/>
            <a:ext cx="10040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 b="1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150,0</a:t>
            </a:r>
            <a:endParaRPr lang="ru-RU" sz="2000" b="1" dirty="0">
              <a:solidFill>
                <a:srgbClr val="0070C0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80481" y="3139098"/>
            <a:ext cx="922232" cy="259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ru-RU" sz="1400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млн руб.</a:t>
            </a:r>
            <a:endParaRPr lang="ru-RU" sz="1400" dirty="0">
              <a:solidFill>
                <a:srgbClr val="0070C0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24" name="TextBox 23"/>
          <p:cNvSpPr txBox="1"/>
          <p:nvPr/>
        </p:nvSpPr>
        <p:spPr bwMode="auto">
          <a:xfrm>
            <a:off x="245608" y="965627"/>
            <a:ext cx="29274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 dirty="0" smtClean="0">
                <a:latin typeface="Gotham Pro Black" panose="02000903040000020004" pitchFamily="2" charset="0"/>
                <a:cs typeface="Gotham Pro Black" panose="02000903040000020004" pitchFamily="2" charset="0"/>
              </a:rPr>
              <a:t>Описание проекта</a:t>
            </a:r>
            <a:endParaRPr lang="ru-RU" sz="2400" b="1" dirty="0"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26" name="Rectangle 5"/>
          <p:cNvSpPr/>
          <p:nvPr/>
        </p:nvSpPr>
        <p:spPr bwMode="auto">
          <a:xfrm>
            <a:off x="320235" y="1493536"/>
            <a:ext cx="1143561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Artegra Sans Condensed"/>
              </a:rPr>
              <a:t>Цель проекта - </a:t>
            </a:r>
            <a:r>
              <a:rPr lang="ru-RU" sz="1400" dirty="0">
                <a:latin typeface="Artegra Sans Condensed"/>
              </a:rPr>
              <a:t>Поддержание и развитие северного оленеводства. Повышение туристической привлекательности территории </a:t>
            </a:r>
            <a:r>
              <a:rPr lang="ru-RU" sz="1400" dirty="0" smtClean="0">
                <a:latin typeface="Artegra Sans Condensed"/>
              </a:rPr>
              <a:t>муниципального образования</a:t>
            </a:r>
            <a:endParaRPr lang="en-US" sz="1400" dirty="0">
              <a:latin typeface="Artegra Sans Condensed"/>
            </a:endParaRPr>
          </a:p>
          <a:p>
            <a:pPr>
              <a:defRPr/>
            </a:pPr>
            <a:r>
              <a:rPr lang="ru-RU" sz="1400" dirty="0" smtClean="0">
                <a:latin typeface="Artegra Sans Condensed"/>
              </a:rPr>
              <a:t>Параметры проекта - содержание </a:t>
            </a:r>
            <a:r>
              <a:rPr lang="ru-RU" sz="1400" dirty="0">
                <a:latin typeface="Artegra Sans Condensed"/>
              </a:rPr>
              <a:t>и разведение северных оленей. Производство готовой продукции – мясо, шкуры, сувениры и прочее. Обустройство этно-деревни для посещения туристов. Создание новых рабочих мест  - 5 </a:t>
            </a:r>
            <a:r>
              <a:rPr lang="ru-RU" sz="1400" dirty="0" err="1">
                <a:latin typeface="Artegra Sans Condensed"/>
              </a:rPr>
              <a:t>р.м</a:t>
            </a:r>
            <a:r>
              <a:rPr lang="ru-RU" sz="1400" dirty="0">
                <a:latin typeface="Artegra Sans Condensed"/>
              </a:rPr>
              <a:t>. </a:t>
            </a:r>
            <a:endParaRPr lang="en-US" sz="1400" dirty="0">
              <a:solidFill>
                <a:srgbClr val="0000CC"/>
              </a:solidFill>
              <a:latin typeface="Artegra Sans Condensed"/>
            </a:endParaRPr>
          </a:p>
        </p:txBody>
      </p:sp>
      <p:sp>
        <p:nvSpPr>
          <p:cNvPr id="27" name="TextBox 26"/>
          <p:cNvSpPr txBox="1"/>
          <p:nvPr/>
        </p:nvSpPr>
        <p:spPr bwMode="auto">
          <a:xfrm>
            <a:off x="350321" y="4029088"/>
            <a:ext cx="21563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 dirty="0" smtClean="0">
                <a:latin typeface="Gotham Pro Black" panose="02000903040000020004" pitchFamily="2" charset="0"/>
                <a:cs typeface="Gotham Pro Black" panose="02000903040000020004" pitchFamily="2" charset="0"/>
              </a:rPr>
              <a:t>Рынки сбыта</a:t>
            </a:r>
            <a:endParaRPr lang="ru-RU" sz="2400" b="1" dirty="0"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28" name="Rectangle 5"/>
          <p:cNvSpPr/>
          <p:nvPr/>
        </p:nvSpPr>
        <p:spPr bwMode="auto">
          <a:xfrm>
            <a:off x="265139" y="4487296"/>
            <a:ext cx="1187353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Artegra Sans Condensed"/>
              </a:rPr>
              <a:t>Преимущества для инвестора - </a:t>
            </a:r>
            <a:r>
              <a:rPr lang="ru-RU" sz="1400" dirty="0">
                <a:latin typeface="Artegra Sans Condensed"/>
              </a:rPr>
              <a:t>Территория </a:t>
            </a:r>
            <a:r>
              <a:rPr lang="ru-RU" sz="1400" dirty="0" err="1">
                <a:latin typeface="Artegra Sans Condensed"/>
              </a:rPr>
              <a:t>Ногликского</a:t>
            </a:r>
            <a:r>
              <a:rPr lang="ru-RU" sz="1400" dirty="0">
                <a:latin typeface="Artegra Sans Condensed"/>
              </a:rPr>
              <a:t> муниципального округа – место обитания северного оленя. Оленеводческая ферма и </a:t>
            </a:r>
            <a:r>
              <a:rPr lang="ru-RU" sz="1400" dirty="0" err="1">
                <a:latin typeface="Artegra Sans Condensed"/>
              </a:rPr>
              <a:t>этно</a:t>
            </a:r>
            <a:r>
              <a:rPr lang="ru-RU" sz="1400" dirty="0">
                <a:latin typeface="Artegra Sans Condensed"/>
              </a:rPr>
              <a:t>–деревня станет местом притяжения для туристов, как территория суровой и уникальной красоты севера Сахалина </a:t>
            </a:r>
            <a:endParaRPr lang="ru-RU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30" name="TextBox 29"/>
          <p:cNvSpPr txBox="1"/>
          <p:nvPr/>
        </p:nvSpPr>
        <p:spPr bwMode="auto">
          <a:xfrm>
            <a:off x="493059" y="3532144"/>
            <a:ext cx="8596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000" b="1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5</a:t>
            </a:r>
            <a:r>
              <a:rPr lang="en-US" sz="2000" b="1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 </a:t>
            </a:r>
            <a:endParaRPr lang="ru-RU" sz="2000" b="1" dirty="0">
              <a:solidFill>
                <a:srgbClr val="0070C0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31" name="TextBox 30"/>
          <p:cNvSpPr txBox="1"/>
          <p:nvPr/>
        </p:nvSpPr>
        <p:spPr bwMode="auto">
          <a:xfrm>
            <a:off x="1621452" y="3609843"/>
            <a:ext cx="833860" cy="259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300"/>
              </a:lnSpc>
            </a:pPr>
            <a:r>
              <a:rPr lang="ru-RU" sz="1400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ед.</a:t>
            </a:r>
            <a:endParaRPr lang="ru-RU" sz="1400" dirty="0">
              <a:solidFill>
                <a:srgbClr val="0070C0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32" name="Rectangle 5"/>
          <p:cNvSpPr/>
          <p:nvPr/>
        </p:nvSpPr>
        <p:spPr bwMode="auto">
          <a:xfrm>
            <a:off x="2876910" y="3517587"/>
            <a:ext cx="43771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количество создаваемых рабочих мест</a:t>
            </a:r>
            <a:endParaRPr lang="ru-RU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41" name="TextBox 40"/>
          <p:cNvSpPr txBox="1"/>
          <p:nvPr/>
        </p:nvSpPr>
        <p:spPr bwMode="auto">
          <a:xfrm>
            <a:off x="293825" y="5159461"/>
            <a:ext cx="69216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400" b="1" dirty="0" smtClean="0">
                <a:latin typeface="Gotham Pro Black" panose="02000903040000020004" pitchFamily="2" charset="0"/>
                <a:cs typeface="Gotham Pro Black" panose="02000903040000020004" pitchFamily="2" charset="0"/>
              </a:rPr>
              <a:t>Дополнительная информация</a:t>
            </a:r>
            <a:endParaRPr lang="ru-RU" sz="2400" b="1" dirty="0"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42" name="Rectangle 5"/>
          <p:cNvSpPr/>
          <p:nvPr/>
        </p:nvSpPr>
        <p:spPr bwMode="auto">
          <a:xfrm>
            <a:off x="245608" y="5590348"/>
            <a:ext cx="1058500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Artegra Sans Condensed"/>
              </a:rPr>
              <a:t>Место расположения проекта – с</a:t>
            </a:r>
            <a:r>
              <a:rPr lang="ru-RU" sz="1400" dirty="0">
                <a:latin typeface="Artegra Sans Condensed"/>
              </a:rPr>
              <a:t>. Венское </a:t>
            </a:r>
            <a:r>
              <a:rPr lang="ru-RU" sz="1400" dirty="0" err="1">
                <a:latin typeface="Artegra Sans Condensed"/>
              </a:rPr>
              <a:t>Ногликского</a:t>
            </a:r>
            <a:r>
              <a:rPr lang="ru-RU" sz="1400" dirty="0">
                <a:latin typeface="Artegra Sans Condensed"/>
              </a:rPr>
              <a:t> района Сахалинской </a:t>
            </a:r>
            <a:r>
              <a:rPr lang="ru-RU" sz="1400" dirty="0" smtClean="0">
                <a:latin typeface="Artegra Sans Condensed"/>
              </a:rPr>
              <a:t>области в непосредственной близости от с. Горячие Ключи - места расположения  </a:t>
            </a:r>
            <a:r>
              <a:rPr lang="ru-RU" sz="1400" dirty="0" err="1" smtClean="0">
                <a:latin typeface="Artegra Sans Condensed"/>
              </a:rPr>
              <a:t>Дагинских</a:t>
            </a:r>
            <a:r>
              <a:rPr lang="ru-RU" sz="1400" dirty="0" smtClean="0">
                <a:latin typeface="Artegra Sans Condensed"/>
              </a:rPr>
              <a:t> термальных источниках.. </a:t>
            </a:r>
            <a:r>
              <a:rPr lang="ru-RU" sz="1400" dirty="0">
                <a:latin typeface="Artegra Sans Condensed"/>
              </a:rPr>
              <a:t>Наличие транспортной доступности – ж/д,   авиа и автомобильный виды </a:t>
            </a:r>
            <a:r>
              <a:rPr lang="ru-RU" sz="1400" dirty="0" smtClean="0">
                <a:latin typeface="Artegra Sans Condensed"/>
              </a:rPr>
              <a:t>транспорта 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w="http://schemas.openxmlformats.org/wordprocessingml/2006/main" xmlns:m="http://schemas.openxmlformats.org/officeDocument/2006/math" xmlns=""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525251" y="110801"/>
            <a:ext cx="571500" cy="7747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 bwMode="auto">
          <a:xfrm>
            <a:off x="458908" y="370932"/>
            <a:ext cx="1099798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>
                <a:latin typeface="Gotham Pro" panose="02000503040000020004" pitchFamily="2" charset="0"/>
                <a:cs typeface="Gotham Pro" panose="02000503040000020004" pitchFamily="2" charset="0"/>
              </a:rPr>
              <a:t>Оленеводческая ферма с возможностью реализации продукции. Обустройство этно-деревни для посещения </a:t>
            </a:r>
            <a:r>
              <a:rPr lang="ru-RU" dirty="0" smtClean="0">
                <a:latin typeface="Gotham Pro" panose="02000503040000020004" pitchFamily="2" charset="0"/>
                <a:cs typeface="Gotham Pro" panose="02000503040000020004" pitchFamily="2" charset="0"/>
              </a:rPr>
              <a:t>туристов</a:t>
            </a:r>
            <a:endParaRPr lang="ru-RU" dirty="0">
              <a:latin typeface="Gotham Pro" panose="02000503040000020004" pitchFamily="2" charset="0"/>
              <a:cs typeface="Gotham Pro" panose="02000503040000020004" pitchFamily="2" charset="0"/>
            </a:endParaRPr>
          </a:p>
          <a:p>
            <a:pPr>
              <a:defRPr/>
            </a:pPr>
            <a:endParaRPr lang="ru-RU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14848" y="974845"/>
            <a:ext cx="12192000" cy="2353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 bwMode="auto">
          <a:xfrm>
            <a:off x="155584" y="982891"/>
            <a:ext cx="33906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 dirty="0" smtClean="0">
                <a:latin typeface="Gotham Pro Black" panose="02000903040000020004" pitchFamily="2" charset="0"/>
                <a:cs typeface="Gotham Pro Black" panose="02000903040000020004" pitchFamily="2" charset="0"/>
              </a:rPr>
              <a:t>Земельный участок</a:t>
            </a:r>
            <a:endParaRPr lang="ru-RU" sz="2400" b="1" dirty="0"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13" name="Rectangle 5"/>
          <p:cNvSpPr/>
          <p:nvPr/>
        </p:nvSpPr>
        <p:spPr bwMode="auto">
          <a:xfrm>
            <a:off x="155584" y="1341613"/>
            <a:ext cx="473279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Кадастровый номер - отсутствует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16" name="Rectangle 5"/>
          <p:cNvSpPr/>
          <p:nvPr/>
        </p:nvSpPr>
        <p:spPr bwMode="auto">
          <a:xfrm>
            <a:off x="114848" y="1615939"/>
            <a:ext cx="125867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Площадь – 1 га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17" name="Rectangle 5"/>
          <p:cNvSpPr/>
          <p:nvPr/>
        </p:nvSpPr>
        <p:spPr bwMode="auto">
          <a:xfrm>
            <a:off x="119864" y="1963268"/>
            <a:ext cx="473279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Категория земель – земли населенных пунктов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18" name="Rectangle 5"/>
          <p:cNvSpPr/>
          <p:nvPr/>
        </p:nvSpPr>
        <p:spPr bwMode="auto">
          <a:xfrm>
            <a:off x="115813" y="2301822"/>
            <a:ext cx="492645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Вид разрешенного использования - Животноводство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19" name="TextBox 18"/>
          <p:cNvSpPr txBox="1"/>
          <p:nvPr/>
        </p:nvSpPr>
        <p:spPr bwMode="auto">
          <a:xfrm>
            <a:off x="151533" y="3190916"/>
            <a:ext cx="29594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 dirty="0" smtClean="0">
                <a:latin typeface="Gotham Pro Black" panose="02000903040000020004" pitchFamily="2" charset="0"/>
                <a:cs typeface="Gotham Pro Black" panose="02000903040000020004" pitchFamily="2" charset="0"/>
              </a:rPr>
              <a:t>Инфраструктура</a:t>
            </a:r>
            <a:endParaRPr lang="ru-RU" sz="2400" b="1" dirty="0"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20" name="Rectangle 5"/>
          <p:cNvSpPr/>
          <p:nvPr/>
        </p:nvSpPr>
        <p:spPr bwMode="auto">
          <a:xfrm>
            <a:off x="151533" y="3808225"/>
            <a:ext cx="43169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Электроснабжение – необходимо строительство </a:t>
            </a:r>
            <a:r>
              <a:rPr lang="ru-RU" sz="1400" dirty="0" err="1" smtClean="0">
                <a:latin typeface="Gotham Pro" panose="02000503040000020004" pitchFamily="2" charset="0"/>
                <a:cs typeface="Gotham Pro" panose="02000503040000020004" pitchFamily="2" charset="0"/>
              </a:rPr>
              <a:t>Вл</a:t>
            </a: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 – 0,4 </a:t>
            </a:r>
            <a:r>
              <a:rPr lang="ru-RU" sz="1400" dirty="0" err="1" smtClean="0">
                <a:latin typeface="Gotham Pro" panose="02000503040000020004" pitchFamily="2" charset="0"/>
                <a:cs typeface="Gotham Pro" panose="02000503040000020004" pitchFamily="2" charset="0"/>
              </a:rPr>
              <a:t>кВ</a:t>
            </a: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, протяженностью 250 метров.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21" name="Rectangle 5"/>
          <p:cNvSpPr/>
          <p:nvPr/>
        </p:nvSpPr>
        <p:spPr bwMode="auto">
          <a:xfrm>
            <a:off x="151533" y="4275183"/>
            <a:ext cx="38227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Газоснабжение – отсутствует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22" name="Rectangle 5"/>
          <p:cNvSpPr/>
          <p:nvPr/>
        </p:nvSpPr>
        <p:spPr bwMode="auto">
          <a:xfrm>
            <a:off x="157834" y="4553718"/>
            <a:ext cx="38227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Водоснабжение – отсутствует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23" name="Rectangle 5"/>
          <p:cNvSpPr/>
          <p:nvPr/>
        </p:nvSpPr>
        <p:spPr bwMode="auto">
          <a:xfrm>
            <a:off x="157834" y="4907091"/>
            <a:ext cx="382279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Водоотведение – отсутствует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24" name="Rectangle 5"/>
          <p:cNvSpPr/>
          <p:nvPr/>
        </p:nvSpPr>
        <p:spPr bwMode="auto">
          <a:xfrm>
            <a:off x="157834" y="5195541"/>
            <a:ext cx="459219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Ливневая канализация – отсутствует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25" name="Rectangle 5"/>
          <p:cNvSpPr/>
          <p:nvPr/>
        </p:nvSpPr>
        <p:spPr bwMode="auto">
          <a:xfrm>
            <a:off x="157834" y="5506828"/>
            <a:ext cx="459219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Наличие подъездных путей – ориентировочное расстояние до трассы федерального значения – </a:t>
            </a:r>
            <a:r>
              <a:rPr lang="ru-RU" sz="1400" smtClean="0">
                <a:latin typeface="Gotham Pro" panose="02000503040000020004" pitchFamily="2" charset="0"/>
                <a:cs typeface="Gotham Pro" panose="02000503040000020004" pitchFamily="2" charset="0"/>
              </a:rPr>
              <a:t>17 метров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32" name="Rectangle 5"/>
          <p:cNvSpPr/>
          <p:nvPr/>
        </p:nvSpPr>
        <p:spPr bwMode="auto">
          <a:xfrm>
            <a:off x="114848" y="2625183"/>
            <a:ext cx="47327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dirty="0" smtClean="0">
                <a:latin typeface="Gotham Pro" panose="02000503040000020004" pitchFamily="2" charset="0"/>
                <a:cs typeface="Gotham Pro" panose="02000503040000020004" pitchFamily="2" charset="0"/>
              </a:rPr>
              <a:t>Механизм предоставления земельного участка – аренда, через проведение аукциона</a:t>
            </a:r>
            <a:endParaRPr lang="ru-RU" sz="1400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6706" y="1047176"/>
            <a:ext cx="7083127" cy="5414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2309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D932CB-5393-2549-A620-5A2080163E54}" type="slidenum">
              <a:rPr lang="ru-RU" smtClean="0"/>
              <a:t>4</a:t>
            </a:fld>
            <a:endParaRPr lang="ru-RU"/>
          </a:p>
        </p:txBody>
      </p:sp>
      <p:pic>
        <p:nvPicPr>
          <p:cNvPr id="5" name="Picture 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1525251" y="110801"/>
            <a:ext cx="571500" cy="7747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 bwMode="auto">
          <a:xfrm>
            <a:off x="354299" y="225180"/>
            <a:ext cx="110767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>
                <a:latin typeface="Gotham Pro" panose="02000503040000020004" pitchFamily="2" charset="0"/>
                <a:cs typeface="Gotham Pro" panose="02000503040000020004" pitchFamily="2" charset="0"/>
              </a:rPr>
              <a:t>Оленеводческая ферма с возможностью реализации продукции. Обустройство этно-деревни для посещения </a:t>
            </a:r>
            <a:r>
              <a:rPr lang="ru-RU" dirty="0" smtClean="0">
                <a:latin typeface="Gotham Pro" panose="02000503040000020004" pitchFamily="2" charset="0"/>
                <a:cs typeface="Gotham Pro" panose="02000503040000020004" pitchFamily="2" charset="0"/>
              </a:rPr>
              <a:t>туристов</a:t>
            </a:r>
            <a:endParaRPr lang="ru-RU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-4051" y="959354"/>
            <a:ext cx="12192000" cy="2353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 bwMode="auto">
          <a:xfrm>
            <a:off x="320684" y="982891"/>
            <a:ext cx="30556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 dirty="0" smtClean="0">
                <a:latin typeface="Gotham Pro Black" panose="02000903040000020004" pitchFamily="2" charset="0"/>
                <a:cs typeface="Gotham Pro Black" panose="02000903040000020004" pitchFamily="2" charset="0"/>
              </a:rPr>
              <a:t>Меры поддержки</a:t>
            </a:r>
            <a:endParaRPr lang="ru-RU" sz="2400" b="1" dirty="0"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343093" y="1909260"/>
            <a:ext cx="2057400" cy="6096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2552893" y="1909260"/>
            <a:ext cx="2743200" cy="609600"/>
          </a:xfrm>
          <a:prstGeom prst="round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5448493" y="1909260"/>
            <a:ext cx="2057400" cy="609600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9" name="Рисунок 58">
            <a:extLst>
              <a:ext uri="{FF2B5EF4-FFF2-40B4-BE49-F238E27FC236}">
                <a16:creationId xmlns="" xmlns:a16="http://schemas.microsoft.com/office/drawing/2014/main" id="{CE30BF86-195E-297C-590F-496D78600F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2693567" y="2029394"/>
            <a:ext cx="375337" cy="369332"/>
          </a:xfrm>
          <a:prstGeom prst="rect">
            <a:avLst/>
          </a:prstGeom>
        </p:spPr>
      </p:pic>
      <p:sp>
        <p:nvSpPr>
          <p:cNvPr id="60" name="TextBox 59"/>
          <p:cNvSpPr txBox="1"/>
          <p:nvPr/>
        </p:nvSpPr>
        <p:spPr>
          <a:xfrm>
            <a:off x="354299" y="1968576"/>
            <a:ext cx="2034988" cy="52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700"/>
              </a:lnSpc>
            </a:pPr>
            <a:r>
              <a:rPr lang="ru-RU" dirty="0" smtClean="0">
                <a:latin typeface="Gotham Pro Medium" panose="02000603030000020004" pitchFamily="2" charset="0"/>
                <a:cs typeface="Gotham Pro Medium" panose="02000603030000020004" pitchFamily="2" charset="0"/>
              </a:rPr>
              <a:t>НАЛОГОВЫЕ ПРЕФЕРЕНЦИИ</a:t>
            </a:r>
            <a:endParaRPr lang="ru-RU" dirty="0">
              <a:latin typeface="Gotham Pro Medium" panose="02000603030000020004" pitchFamily="2" charset="0"/>
              <a:cs typeface="Gotham Pro Medium" panose="02000603030000020004" pitchFamily="2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5354757" y="1990510"/>
            <a:ext cx="2163649" cy="52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700"/>
              </a:lnSpc>
            </a:pPr>
            <a:r>
              <a:rPr lang="ru-RU" dirty="0" smtClean="0">
                <a:latin typeface="Gotham Pro Medium" panose="02000603030000020004" pitchFamily="2" charset="0"/>
                <a:cs typeface="Gotham Pro Medium" panose="02000603030000020004" pitchFamily="2" charset="0"/>
              </a:rPr>
              <a:t>СТАНДАРТНЫЕ УСЛОВИЯ</a:t>
            </a:r>
            <a:endParaRPr lang="ru-RU" dirty="0">
              <a:latin typeface="Gotham Pro Medium" panose="02000603030000020004" pitchFamily="2" charset="0"/>
              <a:cs typeface="Gotham Pro Medium" panose="02000603030000020004" pitchFamily="2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3611073" y="2111742"/>
            <a:ext cx="1564390" cy="331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700"/>
              </a:lnSpc>
            </a:pPr>
            <a:r>
              <a:rPr lang="ru-RU" sz="2800" dirty="0" smtClean="0">
                <a:solidFill>
                  <a:schemeClr val="bg1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ТОР</a:t>
            </a:r>
            <a:endParaRPr lang="ru-RU" sz="2800" dirty="0">
              <a:solidFill>
                <a:schemeClr val="bg1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grpSp>
        <p:nvGrpSpPr>
          <p:cNvPr id="63" name="Группа 62"/>
          <p:cNvGrpSpPr/>
          <p:nvPr/>
        </p:nvGrpSpPr>
        <p:grpSpPr>
          <a:xfrm>
            <a:off x="326557" y="2703168"/>
            <a:ext cx="7179336" cy="962339"/>
            <a:chOff x="288264" y="4108608"/>
            <a:chExt cx="7179336" cy="962339"/>
          </a:xfrm>
        </p:grpSpPr>
        <p:sp>
          <p:nvSpPr>
            <p:cNvPr id="64" name="Скругленный прямоугольник 63"/>
            <p:cNvSpPr/>
            <p:nvPr/>
          </p:nvSpPr>
          <p:spPr>
            <a:xfrm>
              <a:off x="2514600" y="4108608"/>
              <a:ext cx="2743200" cy="96233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3653291" y="4321076"/>
              <a:ext cx="1564390" cy="33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700"/>
                </a:lnSpc>
              </a:pPr>
              <a:r>
                <a:rPr lang="ru-RU" sz="2800" dirty="0" smtClean="0">
                  <a:solidFill>
                    <a:srgbClr val="0070C0"/>
                  </a:solidFill>
                  <a:latin typeface="Gotham Pro Black" panose="02000903040000020004" pitchFamily="2" charset="0"/>
                  <a:cs typeface="Gotham Pro Black" panose="02000903040000020004" pitchFamily="2" charset="0"/>
                </a:rPr>
                <a:t>0%</a:t>
              </a:r>
              <a:endParaRPr lang="ru-RU" sz="2800" dirty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2573411" y="4176710"/>
              <a:ext cx="2034988" cy="295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ru-RU" sz="1400" dirty="0" smtClean="0">
                  <a:latin typeface="Gotham Pro Light" panose="02000503030000020004" pitchFamily="2" charset="0"/>
                  <a:cs typeface="Gotham Pro Light" panose="02000503030000020004" pitchFamily="2" charset="0"/>
                </a:rPr>
                <a:t>в течение 5 лет</a:t>
              </a:r>
              <a:endParaRPr lang="ru-RU" sz="1400" dirty="0">
                <a:latin typeface="Gotham Pro Light" panose="02000503030000020004" pitchFamily="2" charset="0"/>
                <a:cs typeface="Gotham Pro Light" panose="02000503030000020004" pitchFamily="2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2514600" y="4542597"/>
              <a:ext cx="2429385" cy="528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ru-RU" sz="1400" spc="-40" dirty="0" smtClean="0">
                  <a:latin typeface="Gotham Pro Light" panose="02000503030000020004" pitchFamily="2" charset="0"/>
                  <a:cs typeface="Gotham Pro Light" panose="02000503030000020004" pitchFamily="2" charset="0"/>
                </a:rPr>
                <a:t>последующие 5 лет</a:t>
              </a:r>
            </a:p>
            <a:p>
              <a:pPr>
                <a:lnSpc>
                  <a:spcPts val="1700"/>
                </a:lnSpc>
              </a:pPr>
              <a:r>
                <a:rPr lang="ru-RU" sz="1400" spc="-40" dirty="0" smtClean="0">
                  <a:latin typeface="Gotham Pro Light" panose="02000503030000020004" pitchFamily="2" charset="0"/>
                  <a:cs typeface="Gotham Pro Light" panose="02000503030000020004" pitchFamily="2" charset="0"/>
                </a:rPr>
                <a:t>18%</a:t>
              </a:r>
              <a:endParaRPr lang="ru-RU" sz="1400" spc="-40" dirty="0">
                <a:latin typeface="Gotham Pro Light" panose="02000503030000020004" pitchFamily="2" charset="0"/>
                <a:cs typeface="Gotham Pro Light" panose="02000503030000020004" pitchFamily="2" charset="0"/>
              </a:endParaRPr>
            </a:p>
          </p:txBody>
        </p:sp>
        <p:sp>
          <p:nvSpPr>
            <p:cNvPr id="68" name="Скругленный прямоугольник 67"/>
            <p:cNvSpPr/>
            <p:nvPr/>
          </p:nvSpPr>
          <p:spPr>
            <a:xfrm>
              <a:off x="5410200" y="4136167"/>
              <a:ext cx="2057400" cy="93478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5780291" y="4321076"/>
              <a:ext cx="1564390" cy="33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700"/>
                </a:lnSpc>
              </a:pPr>
              <a:r>
                <a:rPr lang="ru-RU" sz="2800" dirty="0" smtClean="0">
                  <a:latin typeface="Gotham Pro Black" panose="02000903040000020004" pitchFamily="2" charset="0"/>
                  <a:cs typeface="Gotham Pro Black" panose="02000903040000020004" pitchFamily="2" charset="0"/>
                </a:rPr>
                <a:t>25%</a:t>
              </a:r>
              <a:endParaRPr lang="ru-RU" sz="2800" dirty="0">
                <a:latin typeface="Gotham Pro Black" panose="02000903040000020004" pitchFamily="2" charset="0"/>
                <a:cs typeface="Gotham Pro Black" panose="02000903040000020004" pitchFamily="2" charset="0"/>
              </a:endParaRPr>
            </a:p>
          </p:txBody>
        </p:sp>
        <p:sp>
          <p:nvSpPr>
            <p:cNvPr id="70" name="Скругленный прямоугольник 69"/>
            <p:cNvSpPr/>
            <p:nvPr/>
          </p:nvSpPr>
          <p:spPr>
            <a:xfrm>
              <a:off x="304801" y="4108608"/>
              <a:ext cx="2018452" cy="937088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288264" y="4314131"/>
              <a:ext cx="2034988" cy="528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700"/>
                </a:lnSpc>
              </a:pPr>
              <a:r>
                <a:rPr lang="ru-RU" dirty="0" smtClean="0">
                  <a:latin typeface="Gotham Pro Medium" panose="02000603030000020004" pitchFamily="2" charset="0"/>
                  <a:cs typeface="Gotham Pro Medium" panose="02000603030000020004" pitchFamily="2" charset="0"/>
                </a:rPr>
                <a:t>НАЛОГ НА ПРИБЫЛЬ</a:t>
              </a:r>
              <a:endParaRPr lang="ru-RU" dirty="0">
                <a:latin typeface="Gotham Pro Medium" panose="02000603030000020004" pitchFamily="2" charset="0"/>
                <a:cs typeface="Gotham Pro Medium" panose="02000603030000020004" pitchFamily="2" charset="0"/>
              </a:endParaRPr>
            </a:p>
          </p:txBody>
        </p:sp>
      </p:grpSp>
      <p:grpSp>
        <p:nvGrpSpPr>
          <p:cNvPr id="72" name="Группа 71"/>
          <p:cNvGrpSpPr/>
          <p:nvPr/>
        </p:nvGrpSpPr>
        <p:grpSpPr>
          <a:xfrm>
            <a:off x="326557" y="3747918"/>
            <a:ext cx="7179336" cy="962339"/>
            <a:chOff x="288264" y="4108608"/>
            <a:chExt cx="7179336" cy="962339"/>
          </a:xfrm>
        </p:grpSpPr>
        <p:sp>
          <p:nvSpPr>
            <p:cNvPr id="73" name="Скругленный прямоугольник 72"/>
            <p:cNvSpPr/>
            <p:nvPr/>
          </p:nvSpPr>
          <p:spPr>
            <a:xfrm>
              <a:off x="2514600" y="4108608"/>
              <a:ext cx="2743200" cy="96233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3653291" y="4321076"/>
              <a:ext cx="1564390" cy="33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700"/>
                </a:lnSpc>
              </a:pPr>
              <a:r>
                <a:rPr lang="ru-RU" sz="2800" dirty="0" smtClean="0">
                  <a:solidFill>
                    <a:srgbClr val="0070C0"/>
                  </a:solidFill>
                  <a:latin typeface="Gotham Pro Black" panose="02000903040000020004" pitchFamily="2" charset="0"/>
                  <a:cs typeface="Gotham Pro Black" panose="02000903040000020004" pitchFamily="2" charset="0"/>
                </a:rPr>
                <a:t>0%</a:t>
              </a:r>
              <a:endParaRPr lang="ru-RU" sz="2800" dirty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2573411" y="4176710"/>
              <a:ext cx="2034988" cy="295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ru-RU" sz="1400" dirty="0" smtClean="0">
                  <a:latin typeface="Gotham Pro Light" panose="02000503030000020004" pitchFamily="2" charset="0"/>
                  <a:cs typeface="Gotham Pro Light" panose="02000503030000020004" pitchFamily="2" charset="0"/>
                </a:rPr>
                <a:t>в течение 5 лет</a:t>
              </a:r>
              <a:endParaRPr lang="ru-RU" sz="1400" dirty="0">
                <a:latin typeface="Gotham Pro Light" panose="02000503030000020004" pitchFamily="2" charset="0"/>
                <a:cs typeface="Gotham Pro Light" panose="02000503030000020004" pitchFamily="2" charset="0"/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2514600" y="4542597"/>
              <a:ext cx="2429385" cy="528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ru-RU" sz="1400" spc="-40" dirty="0" smtClean="0">
                  <a:latin typeface="Gotham Pro Light" panose="02000503030000020004" pitchFamily="2" charset="0"/>
                  <a:cs typeface="Gotham Pro Light" panose="02000503030000020004" pitchFamily="2" charset="0"/>
                </a:rPr>
                <a:t>последующие 5 лет</a:t>
              </a:r>
            </a:p>
            <a:p>
              <a:pPr>
                <a:lnSpc>
                  <a:spcPts val="1700"/>
                </a:lnSpc>
              </a:pPr>
              <a:r>
                <a:rPr lang="ru-RU" sz="1400" spc="-40" dirty="0" smtClean="0">
                  <a:latin typeface="Gotham Pro Light" panose="02000503030000020004" pitchFamily="2" charset="0"/>
                  <a:cs typeface="Gotham Pro Light" panose="02000503030000020004" pitchFamily="2" charset="0"/>
                </a:rPr>
                <a:t>1,1%</a:t>
              </a:r>
              <a:endParaRPr lang="ru-RU" sz="1400" spc="-40" dirty="0">
                <a:latin typeface="Gotham Pro Light" panose="02000503030000020004" pitchFamily="2" charset="0"/>
                <a:cs typeface="Gotham Pro Light" panose="02000503030000020004" pitchFamily="2" charset="0"/>
              </a:endParaRPr>
            </a:p>
          </p:txBody>
        </p:sp>
        <p:sp>
          <p:nvSpPr>
            <p:cNvPr id="77" name="Скругленный прямоугольник 76"/>
            <p:cNvSpPr/>
            <p:nvPr/>
          </p:nvSpPr>
          <p:spPr>
            <a:xfrm>
              <a:off x="5410200" y="4136167"/>
              <a:ext cx="2057400" cy="93478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5780291" y="4321076"/>
              <a:ext cx="1564390" cy="33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700"/>
                </a:lnSpc>
              </a:pPr>
              <a:r>
                <a:rPr lang="ru-RU" sz="2800" dirty="0" smtClean="0">
                  <a:latin typeface="Gotham Pro Black" panose="02000903040000020004" pitchFamily="2" charset="0"/>
                  <a:cs typeface="Gotham Pro Black" panose="02000903040000020004" pitchFamily="2" charset="0"/>
                </a:rPr>
                <a:t>2,2%</a:t>
              </a:r>
              <a:endParaRPr lang="ru-RU" sz="2800" dirty="0">
                <a:latin typeface="Gotham Pro Black" panose="02000903040000020004" pitchFamily="2" charset="0"/>
                <a:cs typeface="Gotham Pro Black" panose="02000903040000020004" pitchFamily="2" charset="0"/>
              </a:endParaRPr>
            </a:p>
          </p:txBody>
        </p:sp>
        <p:sp>
          <p:nvSpPr>
            <p:cNvPr id="79" name="Скругленный прямоугольник 78"/>
            <p:cNvSpPr/>
            <p:nvPr/>
          </p:nvSpPr>
          <p:spPr>
            <a:xfrm>
              <a:off x="304801" y="4108608"/>
              <a:ext cx="2018452" cy="937088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288264" y="4314131"/>
              <a:ext cx="2034988" cy="528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700"/>
                </a:lnSpc>
              </a:pPr>
              <a:r>
                <a:rPr lang="ru-RU" dirty="0" smtClean="0">
                  <a:latin typeface="Gotham Pro Medium" panose="02000603030000020004" pitchFamily="2" charset="0"/>
                  <a:cs typeface="Gotham Pro Medium" panose="02000603030000020004" pitchFamily="2" charset="0"/>
                </a:rPr>
                <a:t>НАЛОГ НА ИМУЩЕСТВО</a:t>
              </a:r>
              <a:endParaRPr lang="ru-RU" dirty="0">
                <a:latin typeface="Gotham Pro Medium" panose="02000603030000020004" pitchFamily="2" charset="0"/>
                <a:cs typeface="Gotham Pro Medium" panose="02000603030000020004" pitchFamily="2" charset="0"/>
              </a:endParaRPr>
            </a:p>
          </p:txBody>
        </p:sp>
      </p:grpSp>
      <p:grpSp>
        <p:nvGrpSpPr>
          <p:cNvPr id="81" name="Группа 80"/>
          <p:cNvGrpSpPr/>
          <p:nvPr/>
        </p:nvGrpSpPr>
        <p:grpSpPr>
          <a:xfrm>
            <a:off x="343093" y="4829373"/>
            <a:ext cx="7179336" cy="813688"/>
            <a:chOff x="288264" y="4108608"/>
            <a:chExt cx="7179336" cy="962339"/>
          </a:xfrm>
        </p:grpSpPr>
        <p:sp>
          <p:nvSpPr>
            <p:cNvPr id="82" name="Скругленный прямоугольник 81"/>
            <p:cNvSpPr/>
            <p:nvPr/>
          </p:nvSpPr>
          <p:spPr>
            <a:xfrm>
              <a:off x="2514600" y="4108608"/>
              <a:ext cx="2743200" cy="96233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3653291" y="4321076"/>
              <a:ext cx="1564390" cy="33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700"/>
                </a:lnSpc>
              </a:pPr>
              <a:r>
                <a:rPr lang="ru-RU" sz="2800" dirty="0" smtClean="0">
                  <a:solidFill>
                    <a:srgbClr val="0070C0"/>
                  </a:solidFill>
                  <a:latin typeface="Gotham Pro Black" panose="02000903040000020004" pitchFamily="2" charset="0"/>
                  <a:cs typeface="Gotham Pro Black" panose="02000903040000020004" pitchFamily="2" charset="0"/>
                </a:rPr>
                <a:t>0%</a:t>
              </a:r>
              <a:endParaRPr lang="ru-RU" sz="2800" dirty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2573411" y="4176710"/>
              <a:ext cx="2034988" cy="3103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ru-RU" sz="1400" dirty="0" smtClean="0">
                  <a:latin typeface="Gotham Pro Light" panose="02000503030000020004" pitchFamily="2" charset="0"/>
                  <a:cs typeface="Gotham Pro Light" panose="02000503030000020004" pitchFamily="2" charset="0"/>
                </a:rPr>
                <a:t>в течение 3 лет</a:t>
              </a:r>
              <a:endParaRPr lang="ru-RU" sz="1400" dirty="0">
                <a:latin typeface="Gotham Pro Light" panose="02000503030000020004" pitchFamily="2" charset="0"/>
                <a:cs typeface="Gotham Pro Light" panose="02000503030000020004" pitchFamily="2" charset="0"/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2514600" y="4542597"/>
              <a:ext cx="2429385" cy="295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endParaRPr lang="ru-RU" sz="1400" spc="-40" dirty="0">
                <a:latin typeface="Gotham Pro Light" panose="02000503030000020004" pitchFamily="2" charset="0"/>
                <a:cs typeface="Gotham Pro Light" panose="02000503030000020004" pitchFamily="2" charset="0"/>
              </a:endParaRPr>
            </a:p>
          </p:txBody>
        </p:sp>
        <p:sp>
          <p:nvSpPr>
            <p:cNvPr id="86" name="Скругленный прямоугольник 85"/>
            <p:cNvSpPr/>
            <p:nvPr/>
          </p:nvSpPr>
          <p:spPr>
            <a:xfrm>
              <a:off x="5410200" y="4136167"/>
              <a:ext cx="2057400" cy="93478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5780291" y="4321076"/>
              <a:ext cx="1564390" cy="331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700"/>
                </a:lnSpc>
              </a:pPr>
              <a:r>
                <a:rPr lang="ru-RU" sz="2800" dirty="0" smtClean="0">
                  <a:latin typeface="Gotham Pro Black" panose="02000903040000020004" pitchFamily="2" charset="0"/>
                  <a:cs typeface="Gotham Pro Black" panose="02000903040000020004" pitchFamily="2" charset="0"/>
                </a:rPr>
                <a:t>1,5%</a:t>
              </a:r>
              <a:endParaRPr lang="ru-RU" sz="2800" dirty="0">
                <a:latin typeface="Gotham Pro Black" panose="02000903040000020004" pitchFamily="2" charset="0"/>
                <a:cs typeface="Gotham Pro Black" panose="02000903040000020004" pitchFamily="2" charset="0"/>
              </a:endParaRPr>
            </a:p>
          </p:txBody>
        </p:sp>
        <p:sp>
          <p:nvSpPr>
            <p:cNvPr id="88" name="Скругленный прямоугольник 87"/>
            <p:cNvSpPr/>
            <p:nvPr/>
          </p:nvSpPr>
          <p:spPr>
            <a:xfrm>
              <a:off x="304801" y="4108608"/>
              <a:ext cx="2018452" cy="96233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288264" y="4314131"/>
              <a:ext cx="2034988" cy="5283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700"/>
                </a:lnSpc>
              </a:pPr>
              <a:r>
                <a:rPr lang="ru-RU" dirty="0" smtClean="0">
                  <a:latin typeface="Gotham Pro Medium" panose="02000603030000020004" pitchFamily="2" charset="0"/>
                  <a:cs typeface="Gotham Pro Medium" panose="02000603030000020004" pitchFamily="2" charset="0"/>
                </a:rPr>
                <a:t>НАЛОГ НА ЗЕМЛЮ</a:t>
              </a:r>
              <a:endParaRPr lang="ru-RU" dirty="0">
                <a:latin typeface="Gotham Pro Medium" panose="02000603030000020004" pitchFamily="2" charset="0"/>
                <a:cs typeface="Gotham Pro Medium" panose="02000603030000020004" pitchFamily="2" charset="0"/>
              </a:endParaRPr>
            </a:p>
          </p:txBody>
        </p:sp>
      </p:grpSp>
      <p:grpSp>
        <p:nvGrpSpPr>
          <p:cNvPr id="90" name="Группа 89"/>
          <p:cNvGrpSpPr/>
          <p:nvPr/>
        </p:nvGrpSpPr>
        <p:grpSpPr>
          <a:xfrm>
            <a:off x="326557" y="5801851"/>
            <a:ext cx="7179336" cy="813688"/>
            <a:chOff x="288264" y="4108608"/>
            <a:chExt cx="7179336" cy="962339"/>
          </a:xfrm>
        </p:grpSpPr>
        <p:sp>
          <p:nvSpPr>
            <p:cNvPr id="91" name="Скругленный прямоугольник 90"/>
            <p:cNvSpPr/>
            <p:nvPr/>
          </p:nvSpPr>
          <p:spPr>
            <a:xfrm>
              <a:off x="2514600" y="4108608"/>
              <a:ext cx="2743200" cy="96233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3653291" y="4321076"/>
              <a:ext cx="1564390" cy="392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700"/>
                </a:lnSpc>
              </a:pPr>
              <a:r>
                <a:rPr lang="ru-RU" sz="2800" dirty="0" smtClean="0">
                  <a:solidFill>
                    <a:srgbClr val="0070C0"/>
                  </a:solidFill>
                  <a:latin typeface="Gotham Pro Black" panose="02000903040000020004" pitchFamily="2" charset="0"/>
                  <a:cs typeface="Gotham Pro Black" panose="02000903040000020004" pitchFamily="2" charset="0"/>
                </a:rPr>
                <a:t>7,6%</a:t>
              </a:r>
              <a:endParaRPr lang="ru-RU" sz="2800" dirty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2573411" y="4176710"/>
              <a:ext cx="2034988" cy="3670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ru-RU" sz="1400" dirty="0" smtClean="0">
                  <a:latin typeface="Gotham Pro Light" panose="02000503030000020004" pitchFamily="2" charset="0"/>
                  <a:cs typeface="Gotham Pro Light" panose="02000503030000020004" pitchFamily="2" charset="0"/>
                </a:rPr>
                <a:t>в течение 10 лет</a:t>
              </a:r>
              <a:endParaRPr lang="ru-RU" sz="1400" dirty="0">
                <a:latin typeface="Gotham Pro Light" panose="02000503030000020004" pitchFamily="2" charset="0"/>
                <a:cs typeface="Gotham Pro Light" panose="02000503030000020004" pitchFamily="2" charset="0"/>
              </a:endParaRP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2514600" y="4542597"/>
              <a:ext cx="2429385" cy="295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700"/>
                </a:lnSpc>
              </a:pPr>
              <a:endParaRPr lang="ru-RU" sz="1400" spc="-40" dirty="0">
                <a:latin typeface="Gotham Pro Light" panose="02000503030000020004" pitchFamily="2" charset="0"/>
                <a:cs typeface="Gotham Pro Light" panose="02000503030000020004" pitchFamily="2" charset="0"/>
              </a:endParaRPr>
            </a:p>
          </p:txBody>
        </p:sp>
        <p:sp>
          <p:nvSpPr>
            <p:cNvPr id="95" name="Скругленный прямоугольник 94"/>
            <p:cNvSpPr/>
            <p:nvPr/>
          </p:nvSpPr>
          <p:spPr>
            <a:xfrm>
              <a:off x="5410200" y="4136167"/>
              <a:ext cx="2057400" cy="934780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5780291" y="4321076"/>
              <a:ext cx="1564390" cy="392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700"/>
                </a:lnSpc>
              </a:pPr>
              <a:r>
                <a:rPr lang="ru-RU" sz="2800" dirty="0" smtClean="0">
                  <a:latin typeface="Gotham Pro Black" panose="02000903040000020004" pitchFamily="2" charset="0"/>
                  <a:cs typeface="Gotham Pro Black" panose="02000903040000020004" pitchFamily="2" charset="0"/>
                </a:rPr>
                <a:t>30%</a:t>
              </a:r>
              <a:endParaRPr lang="ru-RU" sz="2800" dirty="0">
                <a:latin typeface="Gotham Pro Black" panose="02000903040000020004" pitchFamily="2" charset="0"/>
                <a:cs typeface="Gotham Pro Black" panose="02000903040000020004" pitchFamily="2" charset="0"/>
              </a:endParaRPr>
            </a:p>
          </p:txBody>
        </p:sp>
        <p:sp>
          <p:nvSpPr>
            <p:cNvPr id="97" name="Скругленный прямоугольник 96"/>
            <p:cNvSpPr/>
            <p:nvPr/>
          </p:nvSpPr>
          <p:spPr>
            <a:xfrm>
              <a:off x="304801" y="4108608"/>
              <a:ext cx="2018452" cy="96233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8" name="TextBox 97"/>
            <p:cNvSpPr txBox="1"/>
            <p:nvPr/>
          </p:nvSpPr>
          <p:spPr>
            <a:xfrm>
              <a:off x="288264" y="4314131"/>
              <a:ext cx="2034988" cy="6248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700"/>
                </a:lnSpc>
              </a:pPr>
              <a:r>
                <a:rPr lang="ru-RU" dirty="0" smtClean="0">
                  <a:latin typeface="Gotham Pro Medium" panose="02000603030000020004" pitchFamily="2" charset="0"/>
                  <a:cs typeface="Gotham Pro Medium" panose="02000603030000020004" pitchFamily="2" charset="0"/>
                </a:rPr>
                <a:t>СТРАХОВЫЕ ВЗНОСЫ</a:t>
              </a:r>
              <a:endParaRPr lang="ru-RU" dirty="0">
                <a:latin typeface="Gotham Pro Medium" panose="02000603030000020004" pitchFamily="2" charset="0"/>
                <a:cs typeface="Gotham Pro Medium" panose="02000603030000020004" pitchFamily="2" charset="0"/>
              </a:endParaRPr>
            </a:p>
          </p:txBody>
        </p:sp>
      </p:grpSp>
      <p:sp>
        <p:nvSpPr>
          <p:cNvPr id="108" name="TextBox 107"/>
          <p:cNvSpPr txBox="1"/>
          <p:nvPr/>
        </p:nvSpPr>
        <p:spPr bwMode="auto">
          <a:xfrm>
            <a:off x="326557" y="1337988"/>
            <a:ext cx="63658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 dirty="0" smtClean="0">
                <a:solidFill>
                  <a:srgbClr val="0070C0"/>
                </a:solidFill>
                <a:latin typeface="Gotham Pro Black" panose="02000903040000020004" pitchFamily="2" charset="0"/>
                <a:cs typeface="Gotham Pro Black" panose="02000903040000020004" pitchFamily="2" charset="0"/>
              </a:rPr>
              <a:t>Территории опережающего развития</a:t>
            </a:r>
            <a:endParaRPr lang="ru-RU" sz="2400" b="1" dirty="0">
              <a:solidFill>
                <a:srgbClr val="0070C0"/>
              </a:solidFill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sp>
        <p:nvSpPr>
          <p:cNvPr id="109" name="Прямоугольник: скругленные углы 88">
            <a:extLst>
              <a:ext uri="{FF2B5EF4-FFF2-40B4-BE49-F238E27FC236}">
                <a16:creationId xmlns="" xmlns:a16="http://schemas.microsoft.com/office/drawing/2014/main" id="{CB87F24B-5DEA-0985-DBE9-C17A014D9B77}"/>
              </a:ext>
            </a:extLst>
          </p:cNvPr>
          <p:cNvSpPr/>
          <p:nvPr/>
        </p:nvSpPr>
        <p:spPr>
          <a:xfrm>
            <a:off x="7831093" y="1109224"/>
            <a:ext cx="4265658" cy="5612251"/>
          </a:xfrm>
          <a:prstGeom prst="roundRect">
            <a:avLst>
              <a:gd name="adj" fmla="val 12775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26" name="Рисунок 125">
            <a:extLst>
              <a:ext uri="{FF2B5EF4-FFF2-40B4-BE49-F238E27FC236}">
                <a16:creationId xmlns="" xmlns:a16="http://schemas.microsoft.com/office/drawing/2014/main" id="{E3F4F255-6403-F938-2E36-0FB6BB251A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 rot="5400000">
            <a:off x="8677162" y="952996"/>
            <a:ext cx="150104" cy="917304"/>
          </a:xfrm>
          <a:prstGeom prst="rect">
            <a:avLst/>
          </a:prstGeom>
        </p:spPr>
      </p:pic>
      <p:sp>
        <p:nvSpPr>
          <p:cNvPr id="127" name="TextBox 126"/>
          <p:cNvSpPr txBox="1"/>
          <p:nvPr/>
        </p:nvSpPr>
        <p:spPr bwMode="auto">
          <a:xfrm>
            <a:off x="8845876" y="1198397"/>
            <a:ext cx="29804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ru-RU" sz="2400" dirty="0" smtClean="0">
                <a:solidFill>
                  <a:schemeClr val="bg1"/>
                </a:solidFill>
                <a:latin typeface="Gotham Pro Medium" panose="02000603030000020004" pitchFamily="2" charset="0"/>
                <a:cs typeface="Gotham Pro Medium" panose="02000603030000020004" pitchFamily="2" charset="0"/>
              </a:rPr>
              <a:t>Специальные условия</a:t>
            </a:r>
            <a:endParaRPr lang="ru-RU" sz="2400" dirty="0">
              <a:solidFill>
                <a:schemeClr val="bg1"/>
              </a:solidFill>
              <a:latin typeface="Gotham Pro Medium" panose="02000603030000020004" pitchFamily="2" charset="0"/>
              <a:cs typeface="Gotham Pro Medium" panose="02000603030000020004" pitchFamily="2" charset="0"/>
            </a:endParaRPr>
          </a:p>
        </p:txBody>
      </p:sp>
      <p:sp>
        <p:nvSpPr>
          <p:cNvPr id="128" name="object 28"/>
          <p:cNvSpPr txBox="1"/>
          <p:nvPr/>
        </p:nvSpPr>
        <p:spPr>
          <a:xfrm>
            <a:off x="8097804" y="2239979"/>
            <a:ext cx="2444115" cy="1223645"/>
          </a:xfrm>
          <a:prstGeom prst="rect">
            <a:avLst/>
          </a:prstGeom>
        </p:spPr>
        <p:txBody>
          <a:bodyPr vert="horz" wrap="square" lIns="0" tIns="781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15"/>
              </a:spcBef>
            </a:pPr>
            <a:r>
              <a:rPr sz="1400" b="1" dirty="0">
                <a:solidFill>
                  <a:srgbClr val="FFFFFF"/>
                </a:solidFill>
                <a:latin typeface="Gotham Pro"/>
                <a:cs typeface="Gotham Pro"/>
              </a:rPr>
              <a:t>Возмещение</a:t>
            </a:r>
            <a:r>
              <a:rPr sz="1400" b="1" spc="-40" dirty="0">
                <a:solidFill>
                  <a:srgbClr val="FFFFFF"/>
                </a:solidFill>
                <a:latin typeface="Gotham Pro"/>
                <a:cs typeface="Gotham Pro"/>
              </a:rPr>
              <a:t> </a:t>
            </a:r>
            <a:r>
              <a:rPr sz="1400" b="1" dirty="0">
                <a:solidFill>
                  <a:srgbClr val="FFFFFF"/>
                </a:solidFill>
                <a:latin typeface="Gotham Pro"/>
                <a:cs typeface="Gotham Pro"/>
              </a:rPr>
              <a:t>затрат*:</a:t>
            </a:r>
            <a:endParaRPr sz="1400" dirty="0">
              <a:latin typeface="Gotham Pro"/>
              <a:cs typeface="Gotham Pro"/>
            </a:endParaRPr>
          </a:p>
          <a:p>
            <a:pPr marL="12700">
              <a:lnSpc>
                <a:spcPct val="100000"/>
              </a:lnSpc>
              <a:spcBef>
                <a:spcPts val="515"/>
              </a:spcBef>
            </a:pPr>
            <a:r>
              <a:rPr sz="1400" dirty="0">
                <a:solidFill>
                  <a:srgbClr val="FFFFFF"/>
                </a:solidFill>
                <a:latin typeface="Gotham Pro"/>
                <a:cs typeface="Gotham Pro"/>
              </a:rPr>
              <a:t>На</a:t>
            </a:r>
            <a:r>
              <a:rPr sz="1400" spc="-10" dirty="0">
                <a:solidFill>
                  <a:srgbClr val="FFFFFF"/>
                </a:solidFill>
                <a:latin typeface="Gotham Pro"/>
                <a:cs typeface="Gotham Pro"/>
              </a:rPr>
              <a:t> </a:t>
            </a:r>
            <a:r>
              <a:rPr sz="1400" dirty="0">
                <a:solidFill>
                  <a:srgbClr val="FFFFFF"/>
                </a:solidFill>
                <a:latin typeface="Gotham Pro"/>
                <a:cs typeface="Gotham Pro"/>
              </a:rPr>
              <a:t>инфраструктуру</a:t>
            </a:r>
            <a:endParaRPr sz="1400" dirty="0">
              <a:latin typeface="Gotham Pro"/>
              <a:cs typeface="Gotham Pro"/>
            </a:endParaRPr>
          </a:p>
          <a:p>
            <a:pPr marL="12700" marR="5080">
              <a:lnSpc>
                <a:spcPct val="150000"/>
              </a:lnSpc>
            </a:pPr>
            <a:r>
              <a:rPr sz="1400" dirty="0">
                <a:solidFill>
                  <a:srgbClr val="FFFFFF"/>
                </a:solidFill>
                <a:latin typeface="Gotham Pro"/>
                <a:cs typeface="Gotham Pro"/>
              </a:rPr>
              <a:t>На проценты </a:t>
            </a:r>
            <a:r>
              <a:rPr sz="1400" spc="5" dirty="0">
                <a:solidFill>
                  <a:srgbClr val="FFFFFF"/>
                </a:solidFill>
                <a:latin typeface="Gotham Pro"/>
                <a:cs typeface="Gotham Pro"/>
              </a:rPr>
              <a:t>по </a:t>
            </a:r>
            <a:r>
              <a:rPr sz="1400" dirty="0">
                <a:solidFill>
                  <a:srgbClr val="FFFFFF"/>
                </a:solidFill>
                <a:latin typeface="Gotham Pro"/>
                <a:cs typeface="Gotham Pro"/>
              </a:rPr>
              <a:t>кредитам  На покупку</a:t>
            </a:r>
            <a:r>
              <a:rPr sz="1400" spc="-60" dirty="0">
                <a:solidFill>
                  <a:srgbClr val="FFFFFF"/>
                </a:solidFill>
                <a:latin typeface="Gotham Pro"/>
                <a:cs typeface="Gotham Pro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Gotham Pro"/>
                <a:cs typeface="Gotham Pro"/>
              </a:rPr>
              <a:t>оборудования</a:t>
            </a:r>
            <a:endParaRPr sz="1400" dirty="0">
              <a:latin typeface="Gotham Pro"/>
              <a:cs typeface="Gotham Pro"/>
            </a:endParaRPr>
          </a:p>
        </p:txBody>
      </p:sp>
      <p:sp>
        <p:nvSpPr>
          <p:cNvPr id="129" name="object 27"/>
          <p:cNvSpPr txBox="1"/>
          <p:nvPr/>
        </p:nvSpPr>
        <p:spPr>
          <a:xfrm>
            <a:off x="8104789" y="3580358"/>
            <a:ext cx="2673350" cy="622300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765"/>
              </a:spcBef>
            </a:pPr>
            <a:r>
              <a:rPr sz="1400" b="1" dirty="0">
                <a:solidFill>
                  <a:srgbClr val="FFFFFF"/>
                </a:solidFill>
                <a:latin typeface="Gotham Pro"/>
                <a:cs typeface="Gotham Pro"/>
              </a:rPr>
              <a:t>Дополнительные</a:t>
            </a:r>
            <a:r>
              <a:rPr sz="1400" b="1" spc="-55" dirty="0">
                <a:solidFill>
                  <a:srgbClr val="FFFFFF"/>
                </a:solidFill>
                <a:latin typeface="Gotham Pro"/>
                <a:cs typeface="Gotham Pro"/>
              </a:rPr>
              <a:t> </a:t>
            </a:r>
            <a:r>
              <a:rPr sz="1400" b="1" dirty="0">
                <a:solidFill>
                  <a:srgbClr val="FFFFFF"/>
                </a:solidFill>
                <a:latin typeface="Gotham Pro"/>
                <a:cs typeface="Gotham Pro"/>
              </a:rPr>
              <a:t>меры:</a:t>
            </a:r>
            <a:endParaRPr sz="1400" dirty="0">
              <a:latin typeface="Gotham Pro"/>
              <a:cs typeface="Gotham Pro"/>
            </a:endParaRPr>
          </a:p>
          <a:p>
            <a:pPr marL="12700">
              <a:lnSpc>
                <a:spcPct val="100000"/>
              </a:lnSpc>
              <a:spcBef>
                <a:spcPts val="670"/>
              </a:spcBef>
            </a:pPr>
            <a:r>
              <a:rPr sz="1400" dirty="0">
                <a:solidFill>
                  <a:srgbClr val="FFFFFF"/>
                </a:solidFill>
                <a:latin typeface="Gotham Pro"/>
                <a:cs typeface="Gotham Pro"/>
              </a:rPr>
              <a:t>Свободная </a:t>
            </a:r>
            <a:r>
              <a:rPr sz="1400" spc="-5" dirty="0">
                <a:solidFill>
                  <a:srgbClr val="FFFFFF"/>
                </a:solidFill>
                <a:latin typeface="Gotham Pro"/>
                <a:cs typeface="Gotham Pro"/>
              </a:rPr>
              <a:t>таможенная</a:t>
            </a:r>
            <a:r>
              <a:rPr sz="1400" spc="-80" dirty="0">
                <a:solidFill>
                  <a:srgbClr val="FFFFFF"/>
                </a:solidFill>
                <a:latin typeface="Gotham Pro"/>
                <a:cs typeface="Gotham Pro"/>
              </a:rPr>
              <a:t> </a:t>
            </a:r>
            <a:r>
              <a:rPr sz="1400" dirty="0">
                <a:solidFill>
                  <a:srgbClr val="FFFFFF"/>
                </a:solidFill>
                <a:latin typeface="Gotham Pro"/>
                <a:cs typeface="Gotham Pro"/>
              </a:rPr>
              <a:t>зона</a:t>
            </a:r>
            <a:endParaRPr sz="1400" dirty="0">
              <a:latin typeface="Gotham Pro"/>
              <a:cs typeface="Gotham Pro"/>
            </a:endParaRPr>
          </a:p>
        </p:txBody>
      </p:sp>
      <p:sp>
        <p:nvSpPr>
          <p:cNvPr id="130" name="object 29"/>
          <p:cNvSpPr txBox="1"/>
          <p:nvPr/>
        </p:nvSpPr>
        <p:spPr>
          <a:xfrm>
            <a:off x="8097804" y="4199478"/>
            <a:ext cx="3342640" cy="685165"/>
          </a:xfrm>
          <a:prstGeom prst="rect">
            <a:avLst/>
          </a:prstGeom>
        </p:spPr>
        <p:txBody>
          <a:bodyPr vert="horz" wrap="square" lIns="0" tIns="128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15"/>
              </a:spcBef>
            </a:pPr>
            <a:r>
              <a:rPr sz="1400" dirty="0">
                <a:solidFill>
                  <a:srgbClr val="FFFFFF"/>
                </a:solidFill>
                <a:latin typeface="Gotham Pro"/>
                <a:cs typeface="Gotham Pro"/>
              </a:rPr>
              <a:t>Иностранная сила вне</a:t>
            </a:r>
            <a:r>
              <a:rPr sz="1400" spc="-85" dirty="0">
                <a:solidFill>
                  <a:srgbClr val="FFFFFF"/>
                </a:solidFill>
                <a:latin typeface="Gotham Pro"/>
                <a:cs typeface="Gotham Pro"/>
              </a:rPr>
              <a:t> </a:t>
            </a:r>
            <a:r>
              <a:rPr sz="1400" dirty="0">
                <a:solidFill>
                  <a:srgbClr val="FFFFFF"/>
                </a:solidFill>
                <a:latin typeface="Gotham Pro"/>
                <a:cs typeface="Gotham Pro"/>
              </a:rPr>
              <a:t>квот</a:t>
            </a:r>
            <a:endParaRPr sz="1400">
              <a:latin typeface="Gotham Pro"/>
              <a:cs typeface="Gotham Pro"/>
            </a:endParaRPr>
          </a:p>
          <a:p>
            <a:pPr marL="12700">
              <a:lnSpc>
                <a:spcPct val="100000"/>
              </a:lnSpc>
              <a:spcBef>
                <a:spcPts val="915"/>
              </a:spcBef>
            </a:pPr>
            <a:r>
              <a:rPr sz="1400" dirty="0">
                <a:solidFill>
                  <a:srgbClr val="FFFFFF"/>
                </a:solidFill>
                <a:latin typeface="Gotham Pro"/>
                <a:cs typeface="Gotham Pro"/>
              </a:rPr>
              <a:t>Земельный </a:t>
            </a:r>
            <a:r>
              <a:rPr sz="1400" spc="5" dirty="0">
                <a:solidFill>
                  <a:srgbClr val="FFFFFF"/>
                </a:solidFill>
                <a:latin typeface="Gotham Pro"/>
                <a:cs typeface="Gotham Pro"/>
              </a:rPr>
              <a:t>участок </a:t>
            </a:r>
            <a:r>
              <a:rPr sz="1400" dirty="0">
                <a:solidFill>
                  <a:srgbClr val="FFFFFF"/>
                </a:solidFill>
                <a:latin typeface="Gotham Pro"/>
                <a:cs typeface="Gotham Pro"/>
              </a:rPr>
              <a:t>по льготой</a:t>
            </a:r>
            <a:r>
              <a:rPr sz="1400" spc="-190" dirty="0">
                <a:solidFill>
                  <a:srgbClr val="FFFFFF"/>
                </a:solidFill>
                <a:latin typeface="Gotham Pro"/>
                <a:cs typeface="Gotham Pro"/>
              </a:rPr>
              <a:t> </a:t>
            </a:r>
            <a:r>
              <a:rPr sz="1400" dirty="0">
                <a:solidFill>
                  <a:srgbClr val="FFFFFF"/>
                </a:solidFill>
                <a:latin typeface="Gotham Pro"/>
                <a:cs typeface="Gotham Pro"/>
              </a:rPr>
              <a:t>цене</a:t>
            </a:r>
            <a:endParaRPr sz="1400">
              <a:latin typeface="Gotham Pro"/>
              <a:cs typeface="Gotham Pro"/>
            </a:endParaRPr>
          </a:p>
        </p:txBody>
      </p:sp>
      <p:sp>
        <p:nvSpPr>
          <p:cNvPr id="131" name="object 25"/>
          <p:cNvSpPr txBox="1"/>
          <p:nvPr/>
        </p:nvSpPr>
        <p:spPr>
          <a:xfrm>
            <a:off x="8070647" y="5403867"/>
            <a:ext cx="336042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Gotham Pro"/>
                <a:cs typeface="Gotham Pro"/>
              </a:rPr>
              <a:t>*на уплату </a:t>
            </a:r>
            <a:r>
              <a:rPr sz="1200" spc="-5" dirty="0">
                <a:solidFill>
                  <a:srgbClr val="FFFFFF"/>
                </a:solidFill>
                <a:latin typeface="Gotham Pro"/>
                <a:cs typeface="Gotham Pro"/>
              </a:rPr>
              <a:t>процентов </a:t>
            </a:r>
            <a:r>
              <a:rPr sz="1200" dirty="0">
                <a:solidFill>
                  <a:srgbClr val="FFFFFF"/>
                </a:solidFill>
                <a:latin typeface="Gotham Pro"/>
                <a:cs typeface="Gotham Pro"/>
              </a:rPr>
              <a:t>по </a:t>
            </a:r>
            <a:r>
              <a:rPr sz="1200" spc="-5" dirty="0">
                <a:solidFill>
                  <a:srgbClr val="FFFFFF"/>
                </a:solidFill>
                <a:latin typeface="Gotham Pro"/>
                <a:cs typeface="Gotham Pro"/>
              </a:rPr>
              <a:t>инвестиционным  </a:t>
            </a:r>
            <a:r>
              <a:rPr sz="1200" dirty="0">
                <a:solidFill>
                  <a:srgbClr val="FFFFFF"/>
                </a:solidFill>
                <a:latin typeface="Gotham Pro"/>
                <a:cs typeface="Gotham Pro"/>
              </a:rPr>
              <a:t>кредитам - 700 </a:t>
            </a:r>
            <a:r>
              <a:rPr sz="1200" spc="-5" dirty="0">
                <a:solidFill>
                  <a:srgbClr val="FFFFFF"/>
                </a:solidFill>
                <a:latin typeface="Gotham Pro"/>
                <a:cs typeface="Gotham Pro"/>
              </a:rPr>
              <a:t>млн.</a:t>
            </a:r>
            <a:r>
              <a:rPr sz="1200" spc="15" dirty="0">
                <a:solidFill>
                  <a:srgbClr val="FFFFFF"/>
                </a:solidFill>
                <a:latin typeface="Gotham Pro"/>
                <a:cs typeface="Gotham Pro"/>
              </a:rPr>
              <a:t> </a:t>
            </a:r>
            <a:r>
              <a:rPr sz="1200" spc="-5" dirty="0">
                <a:solidFill>
                  <a:srgbClr val="FFFFFF"/>
                </a:solidFill>
                <a:latin typeface="Gotham Pro"/>
                <a:cs typeface="Gotham Pro"/>
              </a:rPr>
              <a:t>рублей;</a:t>
            </a:r>
            <a:endParaRPr sz="1200">
              <a:latin typeface="Gotham Pro"/>
              <a:cs typeface="Gotham Pro"/>
            </a:endParaRPr>
          </a:p>
        </p:txBody>
      </p:sp>
      <p:sp>
        <p:nvSpPr>
          <p:cNvPr id="132" name="object 26"/>
          <p:cNvSpPr txBox="1"/>
          <p:nvPr/>
        </p:nvSpPr>
        <p:spPr>
          <a:xfrm>
            <a:off x="8074202" y="5941484"/>
            <a:ext cx="30962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Gotham Pro"/>
                <a:cs typeface="Gotham Pro"/>
              </a:rPr>
              <a:t>по </a:t>
            </a:r>
            <a:r>
              <a:rPr sz="1200" spc="-5" dirty="0">
                <a:solidFill>
                  <a:srgbClr val="FFFFFF"/>
                </a:solidFill>
                <a:latin typeface="Gotham Pro"/>
                <a:cs typeface="Gotham Pro"/>
              </a:rPr>
              <a:t>остальным направлениям </a:t>
            </a:r>
            <a:r>
              <a:rPr sz="1200" dirty="0">
                <a:solidFill>
                  <a:srgbClr val="FFFFFF"/>
                </a:solidFill>
                <a:latin typeface="Gotham Pro"/>
                <a:cs typeface="Gotham Pro"/>
              </a:rPr>
              <a:t>- 100 </a:t>
            </a:r>
            <a:r>
              <a:rPr sz="1200" spc="-5" dirty="0">
                <a:solidFill>
                  <a:srgbClr val="FFFFFF"/>
                </a:solidFill>
                <a:latin typeface="Gotham Pro"/>
                <a:cs typeface="Gotham Pro"/>
              </a:rPr>
              <a:t>млн.  рублей.</a:t>
            </a:r>
            <a:endParaRPr sz="1200">
              <a:latin typeface="Gotham Pro"/>
              <a:cs typeface="Gotham Pro"/>
            </a:endParaRPr>
          </a:p>
        </p:txBody>
      </p:sp>
    </p:spTree>
    <p:extLst>
      <p:ext uri="{BB962C8B-B14F-4D97-AF65-F5344CB8AC3E}">
        <p14:creationId xmlns:p14="http://schemas.microsoft.com/office/powerpoint/2010/main" val="16199670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D932CB-5393-2549-A620-5A2080163E54}" type="slidenum">
              <a:rPr lang="ru-RU" smtClean="0"/>
              <a:t>5</a:t>
            </a:fld>
            <a:endParaRPr lang="ru-RU"/>
          </a:p>
        </p:txBody>
      </p:sp>
      <p:sp>
        <p:nvSpPr>
          <p:cNvPr id="6" name="Rectangle 5"/>
          <p:cNvSpPr/>
          <p:nvPr/>
        </p:nvSpPr>
        <p:spPr bwMode="auto">
          <a:xfrm>
            <a:off x="526210" y="313486"/>
            <a:ext cx="103210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>
                <a:latin typeface="Gotham Pro" panose="02000503040000020004" pitchFamily="2" charset="0"/>
                <a:cs typeface="Gotham Pro" panose="02000503040000020004" pitchFamily="2" charset="0"/>
              </a:rPr>
              <a:t>Оленеводческая ферма с возможностью реализации продукции. Обустройство этно-деревни для посещения </a:t>
            </a:r>
            <a:r>
              <a:rPr lang="ru-RU" dirty="0" smtClean="0">
                <a:latin typeface="Gotham Pro" panose="02000503040000020004" pitchFamily="2" charset="0"/>
                <a:cs typeface="Gotham Pro" panose="02000503040000020004" pitchFamily="2" charset="0"/>
              </a:rPr>
              <a:t>туристов</a:t>
            </a:r>
            <a:endParaRPr lang="ru-RU" dirty="0"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-4051" y="959354"/>
            <a:ext cx="12192000" cy="2353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 bwMode="auto">
          <a:xfrm>
            <a:off x="320684" y="1105763"/>
            <a:ext cx="30556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400" b="1" dirty="0" smtClean="0">
                <a:latin typeface="Gotham Pro Black" panose="02000903040000020004" pitchFamily="2" charset="0"/>
                <a:cs typeface="Gotham Pro Black" panose="02000903040000020004" pitchFamily="2" charset="0"/>
              </a:rPr>
              <a:t>Меры поддержки</a:t>
            </a:r>
            <a:endParaRPr lang="ru-RU" sz="2400" b="1" dirty="0"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  <p:pic>
        <p:nvPicPr>
          <p:cNvPr id="126" name="Рисунок 125">
            <a:extLst>
              <a:ext uri="{FF2B5EF4-FFF2-40B4-BE49-F238E27FC236}">
                <a16:creationId xmlns="" xmlns:a16="http://schemas.microsoft.com/office/drawing/2014/main" id="{E3F4F255-6403-F938-2E36-0FB6BB251A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 rot="5400000">
            <a:off x="8677162" y="952996"/>
            <a:ext cx="150104" cy="917304"/>
          </a:xfrm>
          <a:prstGeom prst="rect">
            <a:avLst/>
          </a:prstGeom>
        </p:spPr>
      </p:pic>
      <p:sp>
        <p:nvSpPr>
          <p:cNvPr id="99" name="Rectangle 5"/>
          <p:cNvSpPr/>
          <p:nvPr/>
        </p:nvSpPr>
        <p:spPr bwMode="auto">
          <a:xfrm>
            <a:off x="383437" y="1902539"/>
            <a:ext cx="6235759" cy="3761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940"/>
              </a:lnSpc>
              <a:spcBef>
                <a:spcPct val="0"/>
              </a:spcBef>
            </a:pPr>
            <a:r>
              <a:rPr lang="en-US" sz="1400" dirty="0" err="1">
                <a:latin typeface="Artegra Sans Condensed" panose="020B0604020202020204" charset="0"/>
              </a:rPr>
              <a:t>Возмещение</a:t>
            </a:r>
            <a:r>
              <a:rPr lang="en-US" sz="1400" dirty="0">
                <a:latin typeface="Artegra Sans Condensed" panose="020B0604020202020204" charset="0"/>
              </a:rPr>
              <a:t> </a:t>
            </a:r>
            <a:r>
              <a:rPr lang="en-US" sz="1400" dirty="0" err="1" smtClean="0">
                <a:latin typeface="Artegra Sans Condensed" panose="020B0604020202020204" charset="0"/>
              </a:rPr>
              <a:t>затрат</a:t>
            </a:r>
            <a:endParaRPr lang="ru-RU" sz="1400" dirty="0" smtClean="0">
              <a:latin typeface="Artegra Sans Condensed" panose="020B0604020202020204" charset="0"/>
            </a:endParaRPr>
          </a:p>
          <a:p>
            <a:pPr>
              <a:lnSpc>
                <a:spcPts val="2940"/>
              </a:lnSpc>
              <a:spcBef>
                <a:spcPct val="0"/>
              </a:spcBef>
            </a:pPr>
            <a:r>
              <a:rPr lang="ru-RU" sz="1400" dirty="0" smtClean="0">
                <a:latin typeface="Artegra Sans Condensed" panose="020B0604020202020204" charset="0"/>
              </a:rPr>
              <a:t>1) </a:t>
            </a:r>
            <a:r>
              <a:rPr lang="ru-RU" sz="1400" u="sng" dirty="0">
                <a:latin typeface="Artegra Sans Condensed" panose="020B0604020202020204" charset="0"/>
              </a:rPr>
              <a:t>на </a:t>
            </a:r>
            <a:r>
              <a:rPr lang="ru-RU" sz="1400" u="sng" dirty="0" smtClean="0">
                <a:latin typeface="Artegra Sans Condensed" panose="020B0604020202020204" charset="0"/>
              </a:rPr>
              <a:t>региональном уровне</a:t>
            </a:r>
            <a:r>
              <a:rPr lang="ru-RU" sz="1400" dirty="0" smtClean="0">
                <a:latin typeface="Artegra Sans Condensed" panose="020B0604020202020204" charset="0"/>
              </a:rPr>
              <a:t>:</a:t>
            </a:r>
            <a:endParaRPr lang="en-US" sz="1400" dirty="0">
              <a:latin typeface="Artegra Sans Condensed" panose="020B0604020202020204" charset="0"/>
            </a:endParaRPr>
          </a:p>
          <a:p>
            <a:pPr marL="453390" lvl="1" indent="-226695">
              <a:lnSpc>
                <a:spcPts val="2940"/>
              </a:lnSpc>
              <a:spcBef>
                <a:spcPct val="0"/>
              </a:spcBef>
              <a:buFont typeface="Arial"/>
              <a:buChar char="•"/>
            </a:pPr>
            <a:r>
              <a:rPr lang="en-US" sz="1400" dirty="0" err="1">
                <a:latin typeface="Artegra Sans Condensed" panose="020B0604020202020204" charset="0"/>
              </a:rPr>
              <a:t>на</a:t>
            </a:r>
            <a:r>
              <a:rPr lang="en-US" sz="1400" dirty="0">
                <a:latin typeface="Artegra Sans Condensed" panose="020B0604020202020204" charset="0"/>
              </a:rPr>
              <a:t> </a:t>
            </a:r>
            <a:r>
              <a:rPr lang="en-US" sz="1400" dirty="0" err="1">
                <a:latin typeface="Artegra Sans Condensed" panose="020B0604020202020204" charset="0"/>
              </a:rPr>
              <a:t>проценты</a:t>
            </a:r>
            <a:r>
              <a:rPr lang="en-US" sz="1400" dirty="0">
                <a:latin typeface="Artegra Sans Condensed" panose="020B0604020202020204" charset="0"/>
              </a:rPr>
              <a:t> </a:t>
            </a:r>
            <a:r>
              <a:rPr lang="en-US" sz="1400" dirty="0" err="1">
                <a:latin typeface="Artegra Sans Condensed" panose="020B0604020202020204" charset="0"/>
              </a:rPr>
              <a:t>по</a:t>
            </a:r>
            <a:r>
              <a:rPr lang="en-US" sz="1400" dirty="0">
                <a:latin typeface="Artegra Sans Condensed" panose="020B0604020202020204" charset="0"/>
              </a:rPr>
              <a:t> </a:t>
            </a:r>
            <a:r>
              <a:rPr lang="en-US" sz="1400" dirty="0" err="1">
                <a:latin typeface="Artegra Sans Condensed" panose="020B0604020202020204" charset="0"/>
              </a:rPr>
              <a:t>кредитам</a:t>
            </a:r>
            <a:endParaRPr lang="en-US" sz="1400" dirty="0">
              <a:latin typeface="Artegra Sans Condensed" panose="020B0604020202020204" charset="0"/>
            </a:endParaRPr>
          </a:p>
          <a:p>
            <a:pPr marL="453390" lvl="1" indent="-226695">
              <a:lnSpc>
                <a:spcPts val="2940"/>
              </a:lnSpc>
              <a:spcBef>
                <a:spcPct val="0"/>
              </a:spcBef>
              <a:buFont typeface="Arial"/>
              <a:buChar char="•"/>
            </a:pPr>
            <a:r>
              <a:rPr lang="en-US" sz="1400" dirty="0" err="1">
                <a:latin typeface="Artegra Sans Condensed" panose="020B0604020202020204" charset="0"/>
              </a:rPr>
              <a:t>на</a:t>
            </a:r>
            <a:r>
              <a:rPr lang="en-US" sz="1400" dirty="0">
                <a:latin typeface="Artegra Sans Condensed" panose="020B0604020202020204" charset="0"/>
              </a:rPr>
              <a:t> </a:t>
            </a:r>
            <a:r>
              <a:rPr lang="en-US" sz="1400" dirty="0" err="1">
                <a:latin typeface="Artegra Sans Condensed" panose="020B0604020202020204" charset="0"/>
              </a:rPr>
              <a:t>инфраструктуру</a:t>
            </a:r>
            <a:r>
              <a:rPr lang="en-US" sz="1400" dirty="0">
                <a:latin typeface="Artegra Sans Condensed" panose="020B0604020202020204" charset="0"/>
              </a:rPr>
              <a:t> (</a:t>
            </a:r>
            <a:r>
              <a:rPr lang="en-US" sz="1400" dirty="0" err="1">
                <a:latin typeface="Artegra Sans Condensed" panose="020B0604020202020204" charset="0"/>
              </a:rPr>
              <a:t>до</a:t>
            </a:r>
            <a:r>
              <a:rPr lang="en-US" sz="1400" dirty="0">
                <a:latin typeface="Artegra Sans Condensed" panose="020B0604020202020204" charset="0"/>
              </a:rPr>
              <a:t> 100 %, </a:t>
            </a:r>
            <a:r>
              <a:rPr lang="en-US" sz="1400" dirty="0" err="1">
                <a:latin typeface="Artegra Sans Condensed" panose="020B0604020202020204" charset="0"/>
              </a:rPr>
              <a:t>но</a:t>
            </a:r>
            <a:r>
              <a:rPr lang="en-US" sz="1400" dirty="0">
                <a:latin typeface="Artegra Sans Condensed" panose="020B0604020202020204" charset="0"/>
              </a:rPr>
              <a:t> </a:t>
            </a:r>
            <a:r>
              <a:rPr lang="en-US" sz="1400" dirty="0" err="1">
                <a:latin typeface="Artegra Sans Condensed" panose="020B0604020202020204" charset="0"/>
              </a:rPr>
              <a:t>не</a:t>
            </a:r>
            <a:r>
              <a:rPr lang="en-US" sz="1400" dirty="0">
                <a:latin typeface="Artegra Sans Condensed" panose="020B0604020202020204" charset="0"/>
              </a:rPr>
              <a:t> </a:t>
            </a:r>
            <a:r>
              <a:rPr lang="en-US" sz="1400" dirty="0" err="1">
                <a:latin typeface="Artegra Sans Condensed" panose="020B0604020202020204" charset="0"/>
              </a:rPr>
              <a:t>более</a:t>
            </a:r>
            <a:r>
              <a:rPr lang="en-US" sz="1400" dirty="0">
                <a:latin typeface="Artegra Sans Condensed" panose="020B0604020202020204" charset="0"/>
              </a:rPr>
              <a:t> 100 </a:t>
            </a:r>
            <a:r>
              <a:rPr lang="en-US" sz="1400" dirty="0" err="1">
                <a:latin typeface="Artegra Sans Condensed" panose="020B0604020202020204" charset="0"/>
              </a:rPr>
              <a:t>млн</a:t>
            </a:r>
            <a:r>
              <a:rPr lang="en-US" sz="1400" dirty="0">
                <a:latin typeface="Artegra Sans Condensed" panose="020B0604020202020204" charset="0"/>
              </a:rPr>
              <a:t>. </a:t>
            </a:r>
            <a:r>
              <a:rPr lang="en-US" sz="1400" dirty="0" err="1">
                <a:latin typeface="Artegra Sans Condensed" panose="020B0604020202020204" charset="0"/>
              </a:rPr>
              <a:t>руб</a:t>
            </a:r>
            <a:r>
              <a:rPr lang="en-US" sz="1400" dirty="0">
                <a:latin typeface="Artegra Sans Condensed" panose="020B0604020202020204" charset="0"/>
              </a:rPr>
              <a:t>.)</a:t>
            </a:r>
          </a:p>
          <a:p>
            <a:pPr marL="453390" lvl="1" indent="-226695">
              <a:lnSpc>
                <a:spcPts val="2940"/>
              </a:lnSpc>
              <a:buFont typeface="Arial"/>
              <a:buChar char="•"/>
            </a:pPr>
            <a:r>
              <a:rPr lang="en-US" sz="1400" dirty="0" err="1">
                <a:latin typeface="Artegra Sans Condensed" panose="020B0604020202020204" charset="0"/>
              </a:rPr>
              <a:t>на</a:t>
            </a:r>
            <a:r>
              <a:rPr lang="en-US" sz="1400" dirty="0">
                <a:latin typeface="Artegra Sans Condensed" panose="020B0604020202020204" charset="0"/>
              </a:rPr>
              <a:t> </a:t>
            </a:r>
            <a:r>
              <a:rPr lang="en-US" sz="1400" dirty="0" err="1">
                <a:latin typeface="Artegra Sans Condensed" panose="020B0604020202020204" charset="0"/>
              </a:rPr>
              <a:t>оборудование</a:t>
            </a:r>
            <a:r>
              <a:rPr lang="en-US" sz="1400" dirty="0">
                <a:latin typeface="Artegra Sans Condensed" panose="020B0604020202020204" charset="0"/>
              </a:rPr>
              <a:t> и </a:t>
            </a:r>
            <a:r>
              <a:rPr lang="en-US" sz="1400" dirty="0" err="1">
                <a:latin typeface="Artegra Sans Condensed" panose="020B0604020202020204" charset="0"/>
              </a:rPr>
              <a:t>транспортные</a:t>
            </a:r>
            <a:r>
              <a:rPr lang="en-US" sz="1400" dirty="0">
                <a:latin typeface="Artegra Sans Condensed" panose="020B0604020202020204" charset="0"/>
              </a:rPr>
              <a:t> </a:t>
            </a:r>
            <a:r>
              <a:rPr lang="en-US" sz="1400" dirty="0" err="1">
                <a:latin typeface="Artegra Sans Condensed" panose="020B0604020202020204" charset="0"/>
              </a:rPr>
              <a:t>средства</a:t>
            </a:r>
            <a:r>
              <a:rPr lang="en-US" sz="1400" dirty="0">
                <a:latin typeface="Artegra Sans Condensed" panose="020B0604020202020204" charset="0"/>
              </a:rPr>
              <a:t> (</a:t>
            </a:r>
            <a:r>
              <a:rPr lang="en-US" sz="1400" dirty="0" err="1">
                <a:latin typeface="Artegra Sans Condensed" panose="020B0604020202020204" charset="0"/>
              </a:rPr>
              <a:t>до</a:t>
            </a:r>
            <a:r>
              <a:rPr lang="en-US" sz="1400" dirty="0">
                <a:latin typeface="Artegra Sans Condensed" panose="020B0604020202020204" charset="0"/>
              </a:rPr>
              <a:t> 70 %, </a:t>
            </a:r>
            <a:r>
              <a:rPr lang="en-US" sz="1400" dirty="0" err="1">
                <a:latin typeface="Artegra Sans Condensed" panose="020B0604020202020204" charset="0"/>
              </a:rPr>
              <a:t>но</a:t>
            </a:r>
            <a:r>
              <a:rPr lang="en-US" sz="1400" dirty="0">
                <a:latin typeface="Artegra Sans Condensed" panose="020B0604020202020204" charset="0"/>
              </a:rPr>
              <a:t> </a:t>
            </a:r>
            <a:r>
              <a:rPr lang="en-US" sz="1400" dirty="0" err="1">
                <a:latin typeface="Artegra Sans Condensed" panose="020B0604020202020204" charset="0"/>
              </a:rPr>
              <a:t>не</a:t>
            </a:r>
            <a:r>
              <a:rPr lang="en-US" sz="1400" dirty="0">
                <a:latin typeface="Artegra Sans Condensed" panose="020B0604020202020204" charset="0"/>
              </a:rPr>
              <a:t> </a:t>
            </a:r>
            <a:r>
              <a:rPr lang="en-US" sz="1400" dirty="0" err="1">
                <a:latin typeface="Artegra Sans Condensed" panose="020B0604020202020204" charset="0"/>
              </a:rPr>
              <a:t>более</a:t>
            </a:r>
            <a:r>
              <a:rPr lang="en-US" sz="1400" dirty="0">
                <a:latin typeface="Artegra Sans Condensed" panose="020B0604020202020204" charset="0"/>
              </a:rPr>
              <a:t> 100 </a:t>
            </a:r>
            <a:r>
              <a:rPr lang="en-US" sz="1400" dirty="0" err="1">
                <a:latin typeface="Artegra Sans Condensed" panose="020B0604020202020204" charset="0"/>
              </a:rPr>
              <a:t>млн</a:t>
            </a:r>
            <a:r>
              <a:rPr lang="en-US" sz="1400" dirty="0">
                <a:latin typeface="Artegra Sans Condensed" panose="020B0604020202020204" charset="0"/>
              </a:rPr>
              <a:t>. </a:t>
            </a:r>
            <a:r>
              <a:rPr lang="en-US" sz="1400" dirty="0" err="1">
                <a:latin typeface="Artegra Sans Condensed" panose="020B0604020202020204" charset="0"/>
              </a:rPr>
              <a:t>руб</a:t>
            </a:r>
            <a:r>
              <a:rPr lang="en-US" sz="1400" dirty="0">
                <a:latin typeface="Artegra Sans Condensed" panose="020B0604020202020204" charset="0"/>
              </a:rPr>
              <a:t>.)</a:t>
            </a:r>
            <a:endParaRPr lang="ru-RU" sz="1400" dirty="0">
              <a:latin typeface="Artegra Sans Condensed" panose="020B0604020202020204" charset="0"/>
            </a:endParaRPr>
          </a:p>
          <a:p>
            <a:pPr marL="226695" lvl="1">
              <a:lnSpc>
                <a:spcPts val="2940"/>
              </a:lnSpc>
            </a:pPr>
            <a:r>
              <a:rPr lang="ru-RU" sz="1400" dirty="0" smtClean="0">
                <a:latin typeface="Artegra Sans Condensed" panose="020B0604020202020204" charset="0"/>
              </a:rPr>
              <a:t>2) </a:t>
            </a:r>
            <a:r>
              <a:rPr lang="ru-RU" sz="1400" u="sng" dirty="0" smtClean="0">
                <a:latin typeface="Artegra Sans Condensed" panose="020B0604020202020204" charset="0"/>
              </a:rPr>
              <a:t>на </a:t>
            </a:r>
            <a:r>
              <a:rPr lang="ru-RU" sz="1400" u="sng" dirty="0">
                <a:latin typeface="Artegra Sans Condensed" panose="020B0604020202020204" charset="0"/>
              </a:rPr>
              <a:t>муниципальном уровне:</a:t>
            </a:r>
          </a:p>
          <a:p>
            <a:pPr marL="453390" lvl="1" indent="-226695">
              <a:lnSpc>
                <a:spcPts val="2940"/>
              </a:lnSpc>
              <a:buFont typeface="Arial"/>
              <a:buChar char="•"/>
            </a:pPr>
            <a:r>
              <a:rPr lang="ru-RU" sz="1400" dirty="0">
                <a:latin typeface="Artegra Sans Condensed" panose="020B0604020202020204" charset="0"/>
              </a:rPr>
              <a:t>на уплату лизинговых платежей (не более 5 млн. рублей)</a:t>
            </a:r>
          </a:p>
          <a:p>
            <a:pPr marL="453390" lvl="1" indent="-226695">
              <a:lnSpc>
                <a:spcPts val="2940"/>
              </a:lnSpc>
              <a:buFont typeface="Arial"/>
              <a:buChar char="•"/>
            </a:pPr>
            <a:r>
              <a:rPr lang="ru-RU" sz="1400" dirty="0">
                <a:latin typeface="Artegra Sans Condensed" panose="020B0604020202020204" charset="0"/>
              </a:rPr>
              <a:t>на оборудование (90%, но не более 2 млн. рублей)</a:t>
            </a:r>
          </a:p>
          <a:p>
            <a:pPr marL="453390" lvl="1" indent="-226695">
              <a:lnSpc>
                <a:spcPts val="2940"/>
              </a:lnSpc>
              <a:buFont typeface="Arial"/>
              <a:buChar char="•"/>
            </a:pPr>
            <a:r>
              <a:rPr lang="ru-RU" sz="1400" dirty="0">
                <a:latin typeface="Artegra Sans Condensed" panose="020B0604020202020204" charset="0"/>
              </a:rPr>
              <a:t>на  уплату процентов по </a:t>
            </a:r>
            <a:r>
              <a:rPr lang="ru-RU" sz="1400" dirty="0" smtClean="0">
                <a:latin typeface="Artegra Sans Condensed" panose="020B0604020202020204" charset="0"/>
              </a:rPr>
              <a:t>кредитам</a:t>
            </a:r>
            <a:endParaRPr lang="ru-RU" sz="1400" dirty="0">
              <a:latin typeface="Artegra Sans Condensed" panose="020B0604020202020204" charset="0"/>
            </a:endParaRPr>
          </a:p>
        </p:txBody>
      </p:sp>
      <p:pic>
        <p:nvPicPr>
          <p:cNvPr id="21" name="Picture 3"/>
          <p:cNvPicPr>
            <a:picLocks noChangeAspect="1"/>
          </p:cNvPicPr>
          <p:nvPr/>
        </p:nvPicPr>
        <p:blipFill>
          <a:blip r:embed="rId8"/>
          <a:stretch/>
        </p:blipFill>
        <p:spPr bwMode="auto">
          <a:xfrm>
            <a:off x="11068050" y="156588"/>
            <a:ext cx="571500" cy="774700"/>
          </a:xfrm>
          <a:prstGeom prst="rect">
            <a:avLst/>
          </a:prstGeom>
        </p:spPr>
      </p:pic>
      <p:pic>
        <p:nvPicPr>
          <p:cNvPr id="10" name="Picture 2" descr="https://nurmuseum.ru/wp-content/uploads/2022/06/5-1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0703" y="937779"/>
            <a:ext cx="5377246" cy="59202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53722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1682</TotalTime>
  <Words>478</Words>
  <Application>Microsoft Office PowerPoint</Application>
  <DocSecurity>0</DocSecurity>
  <PresentationFormat>Широкоэкранный</PresentationFormat>
  <Paragraphs>81</Paragraphs>
  <Slides>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4" baseType="lpstr">
      <vt:lpstr>Arial</vt:lpstr>
      <vt:lpstr>Artegra Sans Condensed</vt:lpstr>
      <vt:lpstr>Calibri</vt:lpstr>
      <vt:lpstr>Calibri Light</vt:lpstr>
      <vt:lpstr>Gotham Pro</vt:lpstr>
      <vt:lpstr>Gotham Pro Black</vt:lpstr>
      <vt:lpstr>Gotham Pro Light</vt:lpstr>
      <vt:lpstr>Gotham Pro Medium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Microsoft Office User</dc:creator>
  <cp:keywords/>
  <dc:description/>
  <cp:lastModifiedBy>Елена Г. Визнер</cp:lastModifiedBy>
  <cp:revision>71</cp:revision>
  <dcterms:created xsi:type="dcterms:W3CDTF">2024-05-13T08:47:00Z</dcterms:created>
  <dcterms:modified xsi:type="dcterms:W3CDTF">2025-03-24T00:16:26Z</dcterms:modified>
  <cp:category/>
  <dc:identifier/>
  <cp:contentStatus/>
  <dc:language/>
  <cp:version/>
</cp:coreProperties>
</file>