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70" r:id="rId3"/>
    <p:sldId id="264" r:id="rId4"/>
    <p:sldId id="269" r:id="rId5"/>
  </p:sldIdLst>
  <p:sldSz cx="12192000" cy="6858000"/>
  <p:notesSz cx="9940925" cy="6808788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99FF"/>
    <a:srgbClr val="CCCCFF"/>
    <a:srgbClr val="99CCFF"/>
    <a:srgbClr val="0070C0"/>
    <a:srgbClr val="00ADFF"/>
    <a:srgbClr val="A3FFF6"/>
    <a:srgbClr val="8B98E5"/>
    <a:srgbClr val="BEC5F0"/>
    <a:srgbClr val="85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87441" autoAdjust="0"/>
  </p:normalViewPr>
  <p:slideViewPr>
    <p:cSldViewPr snapToGrid="0" snapToObjects="1">
      <p:cViewPr varScale="1">
        <p:scale>
          <a:sx n="100" d="100"/>
          <a:sy n="100" d="100"/>
        </p:scale>
        <p:origin x="816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2016"/>
          </a:xfrm>
          <a:prstGeom prst="rect">
            <a:avLst/>
          </a:prstGeom>
        </p:spPr>
        <p:txBody>
          <a:bodyPr vert="horz" lIns="80394" tIns="40197" rIns="80394" bIns="4019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2" y="0"/>
            <a:ext cx="4307734" cy="342016"/>
          </a:xfrm>
          <a:prstGeom prst="rect">
            <a:avLst/>
          </a:prstGeom>
        </p:spPr>
        <p:txBody>
          <a:bodyPr vert="horz" lIns="80394" tIns="40197" rIns="80394" bIns="40197" rtlCol="0"/>
          <a:lstStyle>
            <a:lvl1pPr algn="r">
              <a:defRPr sz="1100"/>
            </a:lvl1pPr>
          </a:lstStyle>
          <a:p>
            <a:fld id="{B73B900F-7B01-4506-811D-2A881C9533D3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4" tIns="40197" rIns="80394" bIns="401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0"/>
          </a:xfrm>
          <a:prstGeom prst="rect">
            <a:avLst/>
          </a:prstGeom>
        </p:spPr>
        <p:txBody>
          <a:bodyPr vert="horz" lIns="80394" tIns="40197" rIns="80394" bIns="4019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6773"/>
            <a:ext cx="4307734" cy="342015"/>
          </a:xfrm>
          <a:prstGeom prst="rect">
            <a:avLst/>
          </a:prstGeom>
        </p:spPr>
        <p:txBody>
          <a:bodyPr vert="horz" lIns="80394" tIns="40197" rIns="80394" bIns="4019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2" y="6466773"/>
            <a:ext cx="4307734" cy="342015"/>
          </a:xfrm>
          <a:prstGeom prst="rect">
            <a:avLst/>
          </a:prstGeom>
        </p:spPr>
        <p:txBody>
          <a:bodyPr vert="horz" lIns="80394" tIns="40197" rIns="80394" bIns="40197" rtlCol="0" anchor="b"/>
          <a:lstStyle>
            <a:lvl1pPr algn="r">
              <a:defRPr sz="1100"/>
            </a:lvl1pPr>
          </a:lstStyle>
          <a:p>
            <a:fld id="{1D380BD3-6491-454F-A6BD-ACFF67915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8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3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4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6.svg"/><Relationship Id="rId3" Type="http://schemas.openxmlformats.org/officeDocument/2006/relationships/image" Target="../media/image4.png"/><Relationship Id="rId7" Type="http://schemas.openxmlformats.org/officeDocument/2006/relationships/image" Target="../media/image36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.svg"/><Relationship Id="rId6" Type="http://schemas.openxmlformats.org/officeDocument/2006/relationships/image" Target="../media/image8.svg"/><Relationship Id="rId4" Type="http://schemas.openxmlformats.org/officeDocument/2006/relationships/image" Target="../media/image6.png"/><Relationship Id="rId9" Type="http://schemas.openxmlformats.org/officeDocument/2006/relationships/image" Target="../media/image7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3955988" y="6361330"/>
            <a:ext cx="776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73429" y="3728585"/>
            <a:ext cx="5417771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завода по переработке авторезины</a:t>
            </a:r>
            <a:endParaRPr lang="ru-RU" sz="32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72287" y="1543050"/>
            <a:ext cx="57526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0000CC"/>
                </a:solidFill>
                <a:latin typeface="Arial Black" panose="020B0A04020102020204" pitchFamily="34" charset="0"/>
                <a:cs typeface="Gotham Pro" panose="02000503040000020004" pitchFamily="2" charset="0"/>
              </a:rPr>
              <a:t>Строительство                    завода по переработке строительных отходов и производству тротуарной плитки</a:t>
            </a:r>
            <a:endParaRPr lang="ru-RU" sz="3200" b="1" dirty="0">
              <a:solidFill>
                <a:srgbClr val="0000CC"/>
              </a:solidFill>
              <a:latin typeface="Arial Black" panose="020B0A04020102020204" pitchFamily="34" charset="0"/>
              <a:cs typeface="Gotham Pro" panose="02000503040000020004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57704" y="6242525"/>
            <a:ext cx="771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ru-RU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202</a:t>
            </a:r>
            <a:r>
              <a:rPr lang="en-US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6</a:t>
            </a:r>
            <a:endParaRPr lang="ru-RU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075" y="23862"/>
            <a:ext cx="575896" cy="6318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3429" y="-20650"/>
            <a:ext cx="10913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          Муниципальное </a:t>
            </a: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образование </a:t>
            </a:r>
            <a:r>
              <a:rPr lang="ru-RU" sz="2000" b="1" dirty="0" err="1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Ногликский</a:t>
            </a: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муниципальный округ Сахалинской области</a:t>
            </a:r>
            <a:endParaRPr lang="ru-RU" sz="2000" dirty="0">
              <a:solidFill>
                <a:srgbClr val="0000CC"/>
              </a:solidFill>
            </a:endParaRPr>
          </a:p>
        </p:txBody>
      </p:sp>
      <p:pic>
        <p:nvPicPr>
          <p:cNvPr id="12" name="Рисунок 11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148299"/>
            <a:ext cx="6098858" cy="4081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42048" y="997274"/>
            <a:ext cx="4297894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7"/>
              </a:lnSpc>
              <a:spcBef>
                <a:spcPct val="0"/>
              </a:spcBef>
            </a:pPr>
            <a:r>
              <a:rPr lang="en-US" sz="1597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0737" y="1392983"/>
            <a:ext cx="5809538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30"/>
              </a:lnSpc>
            </a:pPr>
            <a:r>
              <a:rPr lang="ru-RU" sz="1467" dirty="0" smtClean="0">
                <a:latin typeface="Gotham Pro Black"/>
              </a:rPr>
              <a:t>Создание производственных мощностей </a:t>
            </a:r>
            <a:r>
              <a:rPr lang="ru-RU" sz="1467" dirty="0" smtClean="0">
                <a:latin typeface="Gotham Pro Black"/>
              </a:rPr>
              <a:t>по переработке строительных отходов и производству тротуарной плитки. Производство продукции для  </a:t>
            </a:r>
            <a:r>
              <a:rPr lang="ru-RU" sz="1467" dirty="0" smtClean="0">
                <a:latin typeface="Gotham Pro Black"/>
              </a:rPr>
              <a:t>использования в дальнейшем при проведении </a:t>
            </a:r>
            <a:r>
              <a:rPr lang="ru-RU" sz="1467" dirty="0" smtClean="0">
                <a:latin typeface="Gotham Pro Black"/>
              </a:rPr>
              <a:t>работ по благоустройству населенных пунктов. Создание новых рабочих </a:t>
            </a:r>
            <a:r>
              <a:rPr lang="ru-RU" sz="1467" dirty="0" smtClean="0">
                <a:latin typeface="Gotham Pro Black"/>
              </a:rPr>
              <a:t>мест. Сырье </a:t>
            </a:r>
            <a:r>
              <a:rPr lang="ru-RU" sz="1467" dirty="0" smtClean="0">
                <a:latin typeface="Gotham Pro Black"/>
              </a:rPr>
              <a:t>для производства – отходы строительные.</a:t>
            </a:r>
            <a:endParaRPr lang="en-US" sz="1467" dirty="0">
              <a:latin typeface="Gotham Pro Black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42048" y="3492271"/>
            <a:ext cx="4261038" cy="26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7"/>
              </a:lnSpc>
              <a:spcBef>
                <a:spcPct val="0"/>
              </a:spcBef>
            </a:pPr>
            <a:r>
              <a:rPr lang="ru-RU" sz="1597" dirty="0" smtClean="0">
                <a:solidFill>
                  <a:srgbClr val="000000"/>
                </a:solidFill>
                <a:latin typeface="Intro"/>
              </a:rPr>
              <a:t>МЕСТО РАСПОЛОЖЕНИЯ</a:t>
            </a:r>
            <a:endParaRPr lang="en-US" sz="1597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0737" y="3856598"/>
            <a:ext cx="5904788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30"/>
              </a:lnSpc>
            </a:pPr>
            <a:r>
              <a:rPr lang="ru-RU" sz="1467" dirty="0" err="1" smtClean="0">
                <a:latin typeface="+mj-lt"/>
              </a:rPr>
              <a:t>пгт</a:t>
            </a:r>
            <a:r>
              <a:rPr lang="ru-RU" sz="1467" dirty="0" smtClean="0">
                <a:latin typeface="+mj-lt"/>
              </a:rPr>
              <a:t>. Ноглики,  </a:t>
            </a:r>
            <a:r>
              <a:rPr lang="ru-RU" sz="1467" dirty="0" err="1" smtClean="0">
                <a:latin typeface="+mj-lt"/>
              </a:rPr>
              <a:t>Ногликского</a:t>
            </a:r>
            <a:r>
              <a:rPr lang="ru-RU" sz="1467" dirty="0" smtClean="0">
                <a:latin typeface="+mj-lt"/>
              </a:rPr>
              <a:t> района Сахалинской области. </a:t>
            </a:r>
          </a:p>
          <a:p>
            <a:pPr algn="just">
              <a:lnSpc>
                <a:spcPts val="2330"/>
              </a:lnSpc>
            </a:pPr>
            <a:r>
              <a:rPr lang="ru-RU" sz="1467" dirty="0" smtClean="0">
                <a:latin typeface="+mj-lt"/>
              </a:rPr>
              <a:t>Транспортная доступность: нал</a:t>
            </a:r>
            <a:r>
              <a:rPr lang="ru-RU" sz="1400" dirty="0" smtClean="0">
                <a:latin typeface="+mj-lt"/>
              </a:rPr>
              <a:t>ичие ж/дорожного, </a:t>
            </a:r>
            <a:r>
              <a:rPr lang="ru-RU" sz="1400" dirty="0" smtClean="0">
                <a:latin typeface="+mj-lt"/>
              </a:rPr>
              <a:t>авиационного,                                </a:t>
            </a:r>
            <a:r>
              <a:rPr lang="ru-RU" sz="1400" dirty="0">
                <a:latin typeface="+mj-lt"/>
              </a:rPr>
              <a:t>автомобильного видов </a:t>
            </a:r>
            <a:r>
              <a:rPr lang="ru-RU" sz="1400" dirty="0" smtClean="0">
                <a:latin typeface="+mj-lt"/>
              </a:rPr>
              <a:t>транспорта.</a:t>
            </a:r>
            <a:endParaRPr lang="en-US" sz="1467" dirty="0">
              <a:solidFill>
                <a:srgbClr val="47A5AD"/>
              </a:solidFill>
              <a:latin typeface="Gotham Pro Black" panose="020009030400000200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140870" y="6339422"/>
            <a:ext cx="270742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2048" y="85642"/>
            <a:ext cx="109974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строительных отходов и производству тротуарной плитки</a:t>
            </a: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29212" y="11777"/>
            <a:ext cx="638173" cy="728452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323" y="670754"/>
            <a:ext cx="12192000" cy="23537"/>
          </a:xfrm>
          <a:prstGeom prst="rect">
            <a:avLst/>
          </a:prstGeom>
        </p:spPr>
      </p:pic>
      <p:pic>
        <p:nvPicPr>
          <p:cNvPr id="11" name="Рисунок 10" descr="Picture backgroun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01547"/>
            <a:ext cx="5876925" cy="4337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275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02525" y="-86450"/>
            <a:ext cx="1124175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</a:t>
            </a: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завода по переработке строительных отходов и производству тротуарной плитки</a:t>
            </a:r>
          </a:p>
          <a:p>
            <a:pPr>
              <a:defRPr/>
            </a:pPr>
            <a:endParaRPr lang="ru-RU" sz="2000" dirty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556825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55584" y="982891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51533" y="159565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68178" y="1400265"/>
            <a:ext cx="21630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 –  2,0</a:t>
            </a:r>
            <a:r>
              <a:rPr lang="ru-RU" sz="1500" dirty="0" smtClean="0">
                <a:cs typeface="Gotham Pro" panose="02000503040000020004" pitchFamily="2" charset="0"/>
              </a:rPr>
              <a:t>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га.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151533" y="1821788"/>
            <a:ext cx="47327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 –земли населенных пунктов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155681" y="2232592"/>
            <a:ext cx="59888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 –                                                            строительная промышленность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1532" y="4086119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77345" y="4599245"/>
            <a:ext cx="55849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отсутствует/подключение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119864" y="4955054"/>
            <a:ext cx="539283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имеется/ 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119864" y="5303442"/>
            <a:ext cx="53991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имеется/подключение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102525" y="5634029"/>
            <a:ext cx="572218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 – Ориентировочное расстояние                 до  автодороги местного значения 0,01 км., до трассы федерального значения А-393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– 2,0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км.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33859" y="2865400"/>
            <a:ext cx="47327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 – аренда</a:t>
            </a:r>
            <a:r>
              <a:rPr lang="ru-RU" sz="1500" dirty="0" smtClean="0">
                <a:cs typeface="Gotham Pro" panose="02000503040000020004" pitchFamily="2" charset="0"/>
              </a:rPr>
              <a:t>,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через проведение аукциона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82400" y="0"/>
            <a:ext cx="609600" cy="590658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166" y="1137187"/>
            <a:ext cx="5988266" cy="5267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sp>
        <p:nvSpPr>
          <p:cNvPr id="6" name="Rectangle 5"/>
          <p:cNvSpPr/>
          <p:nvPr/>
        </p:nvSpPr>
        <p:spPr bwMode="auto">
          <a:xfrm>
            <a:off x="364451" y="-75937"/>
            <a:ext cx="110655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строительных отходов и производству тротуарной плитки</a:t>
            </a:r>
            <a:endParaRPr lang="ru-RU" sz="2000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60679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82918" y="1105763"/>
            <a:ext cx="25875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2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2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99" name="Rectangle 5"/>
          <p:cNvSpPr/>
          <p:nvPr/>
        </p:nvSpPr>
        <p:spPr bwMode="auto">
          <a:xfrm>
            <a:off x="401384" y="1441684"/>
            <a:ext cx="7275765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ru-RU" dirty="0" smtClean="0">
                <a:latin typeface="Artegra Sans Condensed" panose="020B0604020202020204" charset="0"/>
              </a:rPr>
              <a:t>     </a:t>
            </a:r>
            <a:r>
              <a:rPr lang="en-US" dirty="0" err="1" smtClean="0">
                <a:latin typeface="Artegra Sans Condensed" panose="020B0604020202020204" charset="0"/>
              </a:rPr>
              <a:t>Возмещение</a:t>
            </a:r>
            <a:r>
              <a:rPr lang="en-US" dirty="0" smtClean="0">
                <a:latin typeface="Artegra Sans Condensed" panose="020B0604020202020204" charset="0"/>
              </a:rPr>
              <a:t> </a:t>
            </a:r>
            <a:r>
              <a:rPr lang="en-US" dirty="0" err="1" smtClean="0">
                <a:latin typeface="Artegra Sans Condensed" panose="020B0604020202020204" charset="0"/>
              </a:rPr>
              <a:t>затрат</a:t>
            </a:r>
            <a:r>
              <a:rPr lang="ru-RU" dirty="0" smtClean="0">
                <a:latin typeface="Artegra Sans Condensed" panose="020B0604020202020204" charset="0"/>
              </a:rPr>
              <a:t> </a:t>
            </a:r>
            <a:r>
              <a:rPr lang="ru-RU" u="sng" dirty="0" smtClean="0">
                <a:latin typeface="Artegra Sans Condensed" panose="020B0604020202020204" charset="0"/>
              </a:rPr>
              <a:t>на </a:t>
            </a:r>
            <a:r>
              <a:rPr lang="ru-RU" u="sng" dirty="0">
                <a:latin typeface="Artegra Sans Condensed" panose="020B0604020202020204" charset="0"/>
              </a:rPr>
              <a:t>муниципальном уровне: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уплату лизинговых платежей (не более 5 </a:t>
            </a:r>
            <a:r>
              <a:rPr lang="ru-RU" dirty="0" smtClean="0">
                <a:latin typeface="Artegra Sans Condensed" panose="020B0604020202020204" charset="0"/>
              </a:rPr>
              <a:t>млн руб.)</a:t>
            </a:r>
            <a:endParaRPr lang="ru-RU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оборудование (90%, но не более 2 </a:t>
            </a:r>
            <a:r>
              <a:rPr lang="ru-RU" dirty="0" smtClean="0">
                <a:latin typeface="Artegra Sans Condensed" panose="020B0604020202020204" charset="0"/>
              </a:rPr>
              <a:t>млн руб.)</a:t>
            </a:r>
            <a:endParaRPr lang="ru-RU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 уплату процентов по </a:t>
            </a:r>
            <a:r>
              <a:rPr lang="ru-RU" dirty="0" smtClean="0">
                <a:latin typeface="Artegra Sans Condensed" panose="020B0604020202020204" charset="0"/>
              </a:rPr>
              <a:t>кредитам</a:t>
            </a:r>
            <a:endParaRPr lang="ru-RU" dirty="0">
              <a:latin typeface="Artegra Sans Condensed" panose="020B060402020202020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91924" y="0"/>
            <a:ext cx="600075" cy="5855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0732" y="4976659"/>
            <a:ext cx="5921046" cy="548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US" dirty="0">
                <a:latin typeface="Artegra Sans Condensed" panose="020B0604020202020204" charset="0"/>
              </a:rPr>
              <a:t>E-mail: nogliki@sakhalin.gov.ru</a:t>
            </a:r>
          </a:p>
        </p:txBody>
      </p:sp>
      <p:pic>
        <p:nvPicPr>
          <p:cNvPr id="12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36384" y="4447460"/>
            <a:ext cx="359612" cy="359612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36384" y="5226693"/>
            <a:ext cx="396546" cy="283113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7659" y="5888820"/>
            <a:ext cx="396546" cy="3965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20732" y="4285926"/>
            <a:ext cx="2198038" cy="5488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200"/>
              </a:lnSpc>
            </a:pPr>
            <a:r>
              <a:rPr lang="en-US" dirty="0">
                <a:latin typeface="Artegra Sans Condensed" panose="020B0604020202020204" charset="0"/>
              </a:rPr>
              <a:t>www.nogliki-adm.ru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35876" y="5742397"/>
            <a:ext cx="3586238" cy="5429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200"/>
              </a:lnSpc>
            </a:pPr>
            <a:r>
              <a:rPr lang="ru-RU" sz="1600" dirty="0" smtClean="0">
                <a:latin typeface="Artegra Sans Condensed" panose="020B0604020202020204" charset="0"/>
              </a:rPr>
              <a:t>8 (42444) 9-18-24, 8 (42444) 9-11-69</a:t>
            </a:r>
            <a:endParaRPr lang="en-US" sz="1600" dirty="0">
              <a:latin typeface="Artegra Sans Condensed" panose="020B060402020202020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1385" y="3555605"/>
            <a:ext cx="1394934" cy="5547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0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Контакты</a:t>
            </a:r>
            <a:endParaRPr lang="en-US" sz="2000" dirty="0">
              <a:solidFill>
                <a:srgbClr val="000000"/>
              </a:solidFill>
              <a:latin typeface="Gotham Pro Black" panose="0200090304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35537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245</Words>
  <Application>Microsoft Office PowerPoint</Application>
  <DocSecurity>0</DocSecurity>
  <PresentationFormat>Широкоэкранный</PresentationFormat>
  <Paragraphs>36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Artegra Sans Condensed</vt:lpstr>
      <vt:lpstr>Calibri</vt:lpstr>
      <vt:lpstr>Calibri Light</vt:lpstr>
      <vt:lpstr>Gotham Pro</vt:lpstr>
      <vt:lpstr>Gotham Pro Black</vt:lpstr>
      <vt:lpstr>Intro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Елена Г. Визнер</cp:lastModifiedBy>
  <cp:revision>100</cp:revision>
  <cp:lastPrinted>2026-09-04T01:03:32Z</cp:lastPrinted>
  <dcterms:created xsi:type="dcterms:W3CDTF">2024-05-13T08:47:00Z</dcterms:created>
  <dcterms:modified xsi:type="dcterms:W3CDTF">2026-09-04T03:46:40Z</dcterms:modified>
  <cp:category/>
  <dc:identifier/>
  <cp:contentStatus/>
  <dc:language/>
  <cp:version/>
</cp:coreProperties>
</file>