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4" r:id="rId4"/>
    <p:sldId id="269" r:id="rId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6E6E6"/>
    <a:srgbClr val="0070C0"/>
    <a:srgbClr val="00ADFF"/>
    <a:srgbClr val="A3FFF6"/>
    <a:srgbClr val="8B98E5"/>
    <a:srgbClr val="BEC5F0"/>
    <a:srgbClr val="85D6FF"/>
    <a:srgbClr val="00FFE4"/>
    <a:srgbClr val="182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5405" autoAdjust="0"/>
  </p:normalViewPr>
  <p:slideViewPr>
    <p:cSldViewPr snapToGrid="0" snapToObjects="1">
      <p:cViewPr varScale="1">
        <p:scale>
          <a:sx n="109" d="100"/>
          <a:sy n="109" d="100"/>
        </p:scale>
        <p:origin x="49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B900F-7B01-4506-811D-2A881C9533D3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80BD3-6491-454F-A6BD-ACFF6791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8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0BD3-6491-454F-A6BD-ACFF679150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3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0BD3-6491-454F-A6BD-ACFF679150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4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5872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D3D16D-EB99-8B4B-A8D6-1D9D26FCB5D7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58183D-6B02-FC48-8981-62AD49847714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926F72-A288-F54E-B3F7-E9F477DE4FAA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39CEFD-2B95-7F49-9867-4C093E22C439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5187D9-0076-1741-8020-61E412D2E716}" type="datetime1">
              <a:rPr lang="ru-RU"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180222-B6D6-D542-ADCF-2E3BF15B2B3D}" type="datetime1">
              <a:rPr lang="ru-RU"/>
              <a:t>03.04.2026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8C65D1-A9B8-6047-BA08-C8B7B4D47D24}" type="datetime1">
              <a:rPr lang="ru-RU"/>
              <a:t>03.04.2026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49C535-779A-DB4A-A449-C30643317331}" type="datetime1">
              <a:rPr lang="ru-RU"/>
              <a:t>03.04.2026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6A6F3F-D5F0-004F-A17A-2DD0C86A9ECB}" type="datetime1">
              <a:rPr lang="ru-RU"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8650CE6-50D3-C74D-AC01-5B1D3A179572}" type="datetime1">
              <a:rPr lang="ru-RU"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B08E91-986D-7842-B9F9-E55844B7FC96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6.svg"/><Relationship Id="rId3" Type="http://schemas.openxmlformats.org/officeDocument/2006/relationships/image" Target="../media/image5.png"/><Relationship Id="rId7" Type="http://schemas.openxmlformats.org/officeDocument/2006/relationships/image" Target="../media/image36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svg"/><Relationship Id="rId6" Type="http://schemas.openxmlformats.org/officeDocument/2006/relationships/image" Target="../media/image8.sv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3836" y="461964"/>
            <a:ext cx="2082302" cy="1031421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95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74785" y="48727"/>
            <a:ext cx="8326316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4300"/>
              </a:lnSpc>
              <a:defRPr/>
            </a:pPr>
            <a:r>
              <a:rPr lang="ru-RU" sz="2600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многоквартирного дома, с. Вал Малоэтажная жилая </a:t>
            </a:r>
            <a:r>
              <a:rPr lang="ru-RU" sz="2600" b="1" dirty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застройка</a:t>
            </a:r>
          </a:p>
          <a:p>
            <a:pPr lvl="1">
              <a:lnSpc>
                <a:spcPts val="4300"/>
              </a:lnSpc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123591" y="6303309"/>
            <a:ext cx="779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Муниципальное образование Ногликский муниципальный округ Сахалинской области, 2026</a:t>
            </a:r>
            <a:endParaRPr lang="ru-RU" sz="14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0737" y="31752"/>
            <a:ext cx="819150" cy="860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20684" y="313485"/>
            <a:ext cx="501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многоквартирного дома, с. Вал </a:t>
            </a:r>
            <a:endParaRPr lang="ru-RU" b="1" dirty="0">
              <a:solidFill>
                <a:srgbClr val="0000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4051" y="959354"/>
            <a:ext cx="12192000" cy="23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057111" y="394129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28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245608" y="965627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Описание проекта</a:t>
            </a:r>
            <a:endParaRPr lang="ru-RU" sz="28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6" name="Rectangle 5"/>
          <p:cNvSpPr/>
          <p:nvPr/>
        </p:nvSpPr>
        <p:spPr bwMode="auto">
          <a:xfrm>
            <a:off x="330816" y="1366620"/>
            <a:ext cx="114356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>
              <a:latin typeface="Artegra Sans Condensed"/>
            </a:endParaRPr>
          </a:p>
          <a:p>
            <a:pPr>
              <a:defRPr/>
            </a:pPr>
            <a:r>
              <a:rPr lang="ru-RU" b="1" dirty="0" smtClean="0">
                <a:latin typeface="Artegra Sans Condensed"/>
              </a:rPr>
              <a:t>Цель проекта </a:t>
            </a:r>
            <a:r>
              <a:rPr lang="ru-RU" dirty="0" smtClean="0">
                <a:latin typeface="Artegra Sans Condensed"/>
              </a:rPr>
              <a:t>- строительство комфортабельного жилья с последующей реализацией в </a:t>
            </a:r>
            <a:r>
              <a:rPr lang="ru-RU" dirty="0">
                <a:latin typeface="Artegra Sans Condensed"/>
              </a:rPr>
              <a:t>дальнейшем, улучшение жилищных условий </a:t>
            </a:r>
            <a:r>
              <a:rPr lang="ru-RU" dirty="0" smtClean="0">
                <a:latin typeface="Artegra Sans Condensed"/>
              </a:rPr>
              <a:t>граждан. </a:t>
            </a:r>
          </a:p>
          <a:p>
            <a:pPr>
              <a:defRPr/>
            </a:pPr>
            <a:r>
              <a:rPr lang="ru-RU" b="1" dirty="0" smtClean="0">
                <a:latin typeface="Artegra Sans Condensed"/>
              </a:rPr>
              <a:t>Параметры проекта </a:t>
            </a:r>
            <a:r>
              <a:rPr lang="ru-RU" dirty="0" smtClean="0">
                <a:latin typeface="Artegra Sans Condensed"/>
              </a:rPr>
              <a:t>– строительство 2-х многоквартирных домов (</a:t>
            </a:r>
            <a:r>
              <a:rPr lang="ru-RU" dirty="0" err="1" smtClean="0">
                <a:latin typeface="Artegra Sans Condensed"/>
              </a:rPr>
              <a:t>мкд</a:t>
            </a:r>
            <a:r>
              <a:rPr lang="ru-RU" dirty="0" smtClean="0">
                <a:latin typeface="Artegra Sans Condensed"/>
              </a:rPr>
              <a:t>) для граждан,                            этажность каждого </a:t>
            </a:r>
            <a:r>
              <a:rPr lang="ru-RU" dirty="0" err="1" smtClean="0">
                <a:latin typeface="Artegra Sans Condensed"/>
              </a:rPr>
              <a:t>мкд</a:t>
            </a:r>
            <a:r>
              <a:rPr lang="ru-RU" dirty="0" smtClean="0">
                <a:latin typeface="Artegra Sans Condensed"/>
              </a:rPr>
              <a:t> – 2 этажа,                                                                                                              количество квартир в каждом </a:t>
            </a:r>
            <a:r>
              <a:rPr lang="ru-RU" dirty="0" err="1" smtClean="0">
                <a:latin typeface="Artegra Sans Condensed"/>
              </a:rPr>
              <a:t>мкд</a:t>
            </a:r>
            <a:r>
              <a:rPr lang="ru-RU" dirty="0" smtClean="0">
                <a:latin typeface="Artegra Sans Condensed"/>
              </a:rPr>
              <a:t> – 16 квартир,                                                                                                  общая площадь кв. метров каждого </a:t>
            </a:r>
            <a:r>
              <a:rPr lang="ru-RU" dirty="0" err="1" smtClean="0">
                <a:latin typeface="Artegra Sans Condensed"/>
              </a:rPr>
              <a:t>мкд</a:t>
            </a:r>
            <a:r>
              <a:rPr lang="ru-RU" dirty="0" smtClean="0">
                <a:latin typeface="Artegra Sans Condensed"/>
              </a:rPr>
              <a:t>  - 1 600 </a:t>
            </a:r>
            <a:r>
              <a:rPr lang="ru-RU" dirty="0" err="1" smtClean="0">
                <a:latin typeface="Artegra Sans Condensed"/>
              </a:rPr>
              <a:t>кв.м</a:t>
            </a:r>
            <a:r>
              <a:rPr lang="ru-RU" dirty="0" smtClean="0">
                <a:latin typeface="Artegra Sans Condensed"/>
              </a:rPr>
              <a:t>.                                                                                        Создание </a:t>
            </a:r>
            <a:r>
              <a:rPr lang="ru-RU" dirty="0">
                <a:latin typeface="Artegra Sans Condensed"/>
              </a:rPr>
              <a:t>новых рабочих мест </a:t>
            </a:r>
            <a:r>
              <a:rPr lang="ru-RU" dirty="0" smtClean="0">
                <a:latin typeface="Artegra Sans Condensed"/>
              </a:rPr>
              <a:t>на период строительства – 10 </a:t>
            </a:r>
            <a:r>
              <a:rPr lang="ru-RU" dirty="0" err="1">
                <a:latin typeface="Artegra Sans Condensed"/>
              </a:rPr>
              <a:t>р.м</a:t>
            </a:r>
            <a:r>
              <a:rPr lang="ru-RU" dirty="0">
                <a:latin typeface="Artegra Sans Condensed"/>
              </a:rPr>
              <a:t>. </a:t>
            </a:r>
            <a:endParaRPr lang="ru-RU" dirty="0" smtClean="0">
              <a:latin typeface="Artegra Sans Condensed"/>
            </a:endParaRPr>
          </a:p>
          <a:p>
            <a:pPr>
              <a:defRPr/>
            </a:pPr>
            <a:r>
              <a:rPr lang="ru-RU" dirty="0" smtClean="0">
                <a:latin typeface="Artegra Sans Condensed"/>
              </a:rPr>
              <a:t>Объем инвестиций – 277,6 млн рублей х 2 </a:t>
            </a:r>
            <a:r>
              <a:rPr lang="ru-RU" dirty="0" err="1" smtClean="0">
                <a:latin typeface="Artegra Sans Condensed"/>
              </a:rPr>
              <a:t>мкд</a:t>
            </a:r>
            <a:r>
              <a:rPr lang="ru-RU" dirty="0" smtClean="0">
                <a:latin typeface="Artegra Sans Condensed"/>
              </a:rPr>
              <a:t> = 555,2 млн рублей</a:t>
            </a:r>
            <a:endParaRPr lang="ru-RU" dirty="0">
              <a:latin typeface="Artegra Sans Condensed"/>
            </a:endParaRPr>
          </a:p>
          <a:p>
            <a:pPr>
              <a:defRPr/>
            </a:pPr>
            <a:endParaRPr lang="en-US" sz="1400" dirty="0">
              <a:latin typeface="Gotham Pro" panose="02000503040000020004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320684" y="4107302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Рынки сбыта</a:t>
            </a:r>
            <a:endParaRPr lang="ru-RU" sz="28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8" name="Rectangle 5"/>
          <p:cNvSpPr/>
          <p:nvPr/>
        </p:nvSpPr>
        <p:spPr bwMode="auto">
          <a:xfrm>
            <a:off x="245608" y="4659162"/>
            <a:ext cx="11764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Artegra Sans Condensed"/>
              </a:rPr>
              <a:t>Преимущества для инвестора – наличие спроса на жилье для граждан на рынке муниципального образования. Выкуп жилья администрацией МО </a:t>
            </a:r>
            <a:r>
              <a:rPr lang="ru-RU" dirty="0" err="1" smtClean="0">
                <a:latin typeface="Artegra Sans Condensed"/>
              </a:rPr>
              <a:t>Ногликский</a:t>
            </a:r>
            <a:r>
              <a:rPr lang="ru-RU" dirty="0" smtClean="0">
                <a:latin typeface="Artegra Sans Condensed"/>
              </a:rPr>
              <a:t> муниципальный округ Сахалинской области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207005" y="5281255"/>
            <a:ext cx="588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Дополнительная информация</a:t>
            </a:r>
            <a:endParaRPr lang="ru-RU" sz="28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42" name="Rectangle 5"/>
          <p:cNvSpPr/>
          <p:nvPr/>
        </p:nvSpPr>
        <p:spPr bwMode="auto">
          <a:xfrm>
            <a:off x="245608" y="5855382"/>
            <a:ext cx="10585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Artegra Sans Condensed"/>
              </a:rPr>
              <a:t>Место </a:t>
            </a:r>
            <a:r>
              <a:rPr lang="ru-RU" dirty="0">
                <a:latin typeface="Artegra Sans Condensed"/>
              </a:rPr>
              <a:t>расположения проекта – </a:t>
            </a:r>
            <a:r>
              <a:rPr lang="ru-RU" dirty="0" smtClean="0">
                <a:latin typeface="Artegra Sans Condensed"/>
              </a:rPr>
              <a:t>с. Вал, ул. Школьная, </a:t>
            </a:r>
            <a:r>
              <a:rPr lang="ru-RU" dirty="0" err="1" smtClean="0">
                <a:latin typeface="Artegra Sans Condensed"/>
              </a:rPr>
              <a:t>Ногликского</a:t>
            </a:r>
            <a:r>
              <a:rPr lang="ru-RU" dirty="0" smtClean="0">
                <a:latin typeface="Artegra Sans Condensed"/>
              </a:rPr>
              <a:t> </a:t>
            </a:r>
            <a:r>
              <a:rPr lang="ru-RU" dirty="0">
                <a:latin typeface="Artegra Sans Condensed"/>
              </a:rPr>
              <a:t>района Сахалинской области. Транспортная доступность: наличие </a:t>
            </a:r>
            <a:r>
              <a:rPr lang="ru-RU" dirty="0" smtClean="0">
                <a:latin typeface="Artegra Sans Condensed"/>
              </a:rPr>
              <a:t>автомобильного вида транспорта.</a:t>
            </a: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0737" y="98930"/>
            <a:ext cx="819150" cy="860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93948" y="370932"/>
            <a:ext cx="5615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многоквартирного дома, с. Вал</a:t>
            </a:r>
            <a:endParaRPr lang="ru-RU" b="1" dirty="0">
              <a:solidFill>
                <a:srgbClr val="0000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>
              <a:defRPr/>
            </a:pPr>
            <a:endParaRPr lang="ru-RU" b="1" dirty="0">
              <a:solidFill>
                <a:srgbClr val="0000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4848" y="939041"/>
            <a:ext cx="12192000" cy="235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223237" y="1064395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Земельные участки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13" name="Rectangle 5"/>
          <p:cNvSpPr/>
          <p:nvPr/>
        </p:nvSpPr>
        <p:spPr bwMode="auto">
          <a:xfrm>
            <a:off x="238328" y="1586547"/>
            <a:ext cx="61856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Кадастровый номер- 65:22:0000003:1544, 65:22:0000003:1390</a:t>
            </a:r>
          </a:p>
          <a:p>
            <a:pPr>
              <a:defRPr/>
            </a:pP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1533" y="159565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16" name="Rectangle 5"/>
          <p:cNvSpPr/>
          <p:nvPr/>
        </p:nvSpPr>
        <p:spPr bwMode="auto">
          <a:xfrm>
            <a:off x="253368" y="1882093"/>
            <a:ext cx="6126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Общая площадь з/участков –  2</a:t>
            </a:r>
            <a:r>
              <a:rPr lang="ru-RU" sz="1600" dirty="0" smtClean="0">
                <a:cs typeface="Gotham Pro" panose="02000503040000020004" pitchFamily="2" charset="0"/>
              </a:rPr>
              <a:t>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га.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237550" y="2201032"/>
            <a:ext cx="47327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Категория земель –земли населенных пунктов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8" name="Rectangle 5"/>
          <p:cNvSpPr/>
          <p:nvPr/>
        </p:nvSpPr>
        <p:spPr bwMode="auto">
          <a:xfrm>
            <a:off x="203158" y="2485552"/>
            <a:ext cx="6371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Вид разрешенного использования – м</a:t>
            </a:r>
            <a:r>
              <a:rPr lang="ru-RU" sz="1600" dirty="0" smtClean="0"/>
              <a:t>алоэтажная </a:t>
            </a:r>
            <a:r>
              <a:rPr lang="ru-RU" sz="1600" dirty="0"/>
              <a:t>многоквартирная жилая </a:t>
            </a:r>
            <a:r>
              <a:rPr lang="ru-RU" sz="1600" dirty="0" smtClean="0"/>
              <a:t>застройка</a:t>
            </a:r>
            <a:endParaRPr lang="ru-RU" sz="1600" dirty="0">
              <a:solidFill>
                <a:srgbClr val="C0000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03158" y="4471303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Инфраструктура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0" name="Rectangle 5"/>
          <p:cNvSpPr/>
          <p:nvPr/>
        </p:nvSpPr>
        <p:spPr bwMode="auto">
          <a:xfrm>
            <a:off x="238328" y="4880745"/>
            <a:ext cx="3822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Электроснабжение – присутствует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1" name="Rectangle 5"/>
          <p:cNvSpPr/>
          <p:nvPr/>
        </p:nvSpPr>
        <p:spPr bwMode="auto">
          <a:xfrm>
            <a:off x="253368" y="5194635"/>
            <a:ext cx="3822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Газоснабжение – присутствует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2" name="Rectangle 5"/>
          <p:cNvSpPr/>
          <p:nvPr/>
        </p:nvSpPr>
        <p:spPr bwMode="auto">
          <a:xfrm>
            <a:off x="215004" y="5502412"/>
            <a:ext cx="3861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Водоснабжение – присутствует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203158" y="5796608"/>
            <a:ext cx="3884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Водоотведение – присутствует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Rectangle 5"/>
          <p:cNvSpPr/>
          <p:nvPr/>
        </p:nvSpPr>
        <p:spPr bwMode="auto">
          <a:xfrm>
            <a:off x="174715" y="6044578"/>
            <a:ext cx="6312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Наличие подъездных путей – Ориентировочное расстояние до трассы федерального значения А-393 – 0,5 км.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2" name="Rectangle 5"/>
          <p:cNvSpPr/>
          <p:nvPr/>
        </p:nvSpPr>
        <p:spPr bwMode="auto">
          <a:xfrm>
            <a:off x="188440" y="3051159"/>
            <a:ext cx="6312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Механизм предоставления земельного участка – аренда</a:t>
            </a:r>
            <a:r>
              <a:rPr lang="ru-RU" sz="1600" dirty="0" smtClean="0">
                <a:cs typeface="Gotham Pro" panose="02000503040000020004" pitchFamily="2" charset="0"/>
              </a:rPr>
              <a:t>,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через проведение аукциона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004" y="3622899"/>
            <a:ext cx="781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Минимальный и максимальный срок аренды – от 1 до 10 лет</a:t>
            </a:r>
            <a:endParaRPr lang="ru-RU" sz="1600" dirty="0">
              <a:solidFill>
                <a:srgbClr val="C0000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715" y="3929002"/>
            <a:ext cx="4245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Форма собственности – неразграниченная  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28608" t="4808" r="17829" b="7680"/>
          <a:stretch/>
        </p:blipFill>
        <p:spPr>
          <a:xfrm>
            <a:off x="6514495" y="1016118"/>
            <a:ext cx="5392900" cy="54571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0737" y="86161"/>
            <a:ext cx="819150" cy="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3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932CB-5393-2549-A620-5A2080163E54}" type="slidenum">
              <a:rPr lang="ru-RU" smtClean="0"/>
              <a:t>4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auto">
          <a:xfrm>
            <a:off x="367672" y="313487"/>
            <a:ext cx="7360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многоквартирного дома, с. Вал</a:t>
            </a:r>
            <a:endParaRPr lang="ru-RU" b="1" dirty="0">
              <a:solidFill>
                <a:srgbClr val="0000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>
              <a:defRPr/>
            </a:pP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051" y="959354"/>
            <a:ext cx="12192000" cy="23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67672" y="1144020"/>
            <a:ext cx="283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Меры поддержки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E3F4F255-6403-F938-2E36-0FB6BB251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8677162" y="952996"/>
            <a:ext cx="150104" cy="917304"/>
          </a:xfrm>
          <a:prstGeom prst="rect">
            <a:avLst/>
          </a:prstGeom>
        </p:spPr>
      </p:pic>
      <p:sp>
        <p:nvSpPr>
          <p:cNvPr id="99" name="Rectangle 5"/>
          <p:cNvSpPr/>
          <p:nvPr/>
        </p:nvSpPr>
        <p:spPr bwMode="auto">
          <a:xfrm>
            <a:off x="-127143" y="1605685"/>
            <a:ext cx="6405856" cy="195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lvl="1">
              <a:lnSpc>
                <a:spcPts val="2940"/>
              </a:lnSpc>
            </a:pPr>
            <a:r>
              <a:rPr lang="ru-RU" dirty="0" smtClean="0">
                <a:latin typeface="Artegra Sans Condensed" panose="020B0604020202020204" charset="0"/>
              </a:rPr>
              <a:t>    Возмещение затрат </a:t>
            </a:r>
          </a:p>
          <a:p>
            <a:pPr marL="226695" lvl="1">
              <a:lnSpc>
                <a:spcPts val="2940"/>
              </a:lnSpc>
            </a:pPr>
            <a:r>
              <a:rPr lang="ru-RU" dirty="0">
                <a:latin typeface="Artegra Sans Condensed" panose="020B0604020202020204" charset="0"/>
              </a:rPr>
              <a:t> </a:t>
            </a:r>
            <a:r>
              <a:rPr lang="ru-RU" dirty="0" smtClean="0">
                <a:latin typeface="Artegra Sans Condensed" panose="020B0604020202020204" charset="0"/>
              </a:rPr>
              <a:t>   </a:t>
            </a:r>
            <a:r>
              <a:rPr lang="ru-RU" u="sng" dirty="0" smtClean="0">
                <a:latin typeface="Artegra Sans Condensed" panose="020B0604020202020204" charset="0"/>
              </a:rPr>
              <a:t>на </a:t>
            </a:r>
            <a:r>
              <a:rPr lang="ru-RU" u="sng" dirty="0">
                <a:latin typeface="Artegra Sans Condensed" panose="020B0604020202020204" charset="0"/>
              </a:rPr>
              <a:t>муниципальном уровне: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ru-RU" dirty="0">
                <a:latin typeface="Artegra Sans Condensed" panose="020B0604020202020204" charset="0"/>
              </a:rPr>
              <a:t>на уплату лизинговых платежей (не более 5 </a:t>
            </a:r>
            <a:r>
              <a:rPr lang="ru-RU" dirty="0" smtClean="0">
                <a:latin typeface="Artegra Sans Condensed" panose="020B0604020202020204" charset="0"/>
              </a:rPr>
              <a:t>млн руб.)</a:t>
            </a:r>
            <a:endParaRPr lang="ru-RU" dirty="0">
              <a:latin typeface="Artegra Sans Condensed" panose="020B0604020202020204" charset="0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ru-RU" dirty="0">
                <a:latin typeface="Artegra Sans Condensed" panose="020B0604020202020204" charset="0"/>
              </a:rPr>
              <a:t>на оборудование (90%, но не более 2 </a:t>
            </a:r>
            <a:r>
              <a:rPr lang="ru-RU" dirty="0" smtClean="0">
                <a:latin typeface="Artegra Sans Condensed" panose="020B0604020202020204" charset="0"/>
              </a:rPr>
              <a:t>млн руб.)</a:t>
            </a:r>
            <a:endParaRPr lang="ru-RU" dirty="0">
              <a:latin typeface="Artegra Sans Condensed" panose="020B0604020202020204" charset="0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ru-RU" dirty="0">
                <a:latin typeface="Artegra Sans Condensed" panose="020B0604020202020204" charset="0"/>
              </a:rPr>
              <a:t>на  уплату процентов по </a:t>
            </a:r>
            <a:r>
              <a:rPr lang="ru-RU" dirty="0" smtClean="0">
                <a:latin typeface="Artegra Sans Condensed" panose="020B0604020202020204" charset="0"/>
              </a:rPr>
              <a:t>кредитам</a:t>
            </a:r>
            <a:endParaRPr lang="ru-RU" dirty="0">
              <a:latin typeface="Artegra Sans Condensed" panose="020B0604020202020204" charset="0"/>
            </a:endParaRP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60" y="2212895"/>
            <a:ext cx="5660210" cy="359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0737" y="99394"/>
            <a:ext cx="819150" cy="860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7672" y="3727910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Контакты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26842" y="4227907"/>
            <a:ext cx="473302" cy="473302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14977" y="4849258"/>
            <a:ext cx="477964" cy="376289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6842" y="5339137"/>
            <a:ext cx="489404" cy="4894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9711" y="4149087"/>
            <a:ext cx="220284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</a:pPr>
            <a:r>
              <a:rPr lang="en-US" dirty="0">
                <a:latin typeface="Artegra Sans Condensed" panose="020B0604020202020204" charset="0"/>
              </a:rPr>
              <a:t>www.nogliki-adm.ru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6246" y="4651400"/>
            <a:ext cx="341471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</a:pPr>
            <a:r>
              <a:rPr lang="en-US" dirty="0">
                <a:latin typeface="Artegra Sans Condensed" panose="020B0604020202020204" charset="0"/>
              </a:rPr>
              <a:t>E-mail: nogliki@sakhalin.gov.ru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82075" y="5268368"/>
            <a:ext cx="441980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ru-RU" dirty="0">
                <a:latin typeface="Artegra Sans Condensed" panose="020B0604020202020204" charset="0"/>
              </a:rPr>
              <a:t>Т</a:t>
            </a:r>
            <a:r>
              <a:rPr lang="en-US" dirty="0" err="1">
                <a:latin typeface="Artegra Sans Condensed" panose="020B0604020202020204" charset="0"/>
              </a:rPr>
              <a:t>ел</a:t>
            </a:r>
            <a:r>
              <a:rPr lang="ru-RU" dirty="0">
                <a:latin typeface="Artegra Sans Condensed" panose="020B0604020202020204" charset="0"/>
              </a:rPr>
              <a:t>.</a:t>
            </a:r>
            <a:r>
              <a:rPr lang="en-US" dirty="0">
                <a:latin typeface="Artegra Sans Condensed" panose="020B0604020202020204" charset="0"/>
              </a:rPr>
              <a:t>: +742444 9-18-24, +742444</a:t>
            </a:r>
            <a:r>
              <a:rPr lang="ru-RU" dirty="0">
                <a:latin typeface="Artegra Sans Condensed" panose="020B0604020202020204" charset="0"/>
              </a:rPr>
              <a:t> </a:t>
            </a:r>
            <a:r>
              <a:rPr lang="en-US" dirty="0">
                <a:latin typeface="Artegra Sans Condensed" panose="020B0604020202020204" charset="0"/>
              </a:rPr>
              <a:t>9-11-69</a:t>
            </a:r>
          </a:p>
        </p:txBody>
      </p:sp>
    </p:spTree>
    <p:extLst>
      <p:ext uri="{BB962C8B-B14F-4D97-AF65-F5344CB8AC3E}">
        <p14:creationId xmlns:p14="http://schemas.microsoft.com/office/powerpoint/2010/main" val="2355372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2055</TotalTime>
  <Words>316</Words>
  <Application>Microsoft Office PowerPoint</Application>
  <DocSecurity>0</DocSecurity>
  <PresentationFormat>Широкоэкранный</PresentationFormat>
  <Paragraphs>42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Artegra Sans Condensed</vt:lpstr>
      <vt:lpstr>Calibri</vt:lpstr>
      <vt:lpstr>Calibri Light</vt:lpstr>
      <vt:lpstr>Gotham Pro</vt:lpstr>
      <vt:lpstr>Gotham Pro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Елена Г. Визнер</cp:lastModifiedBy>
  <cp:revision>93</cp:revision>
  <dcterms:created xsi:type="dcterms:W3CDTF">2024-05-13T08:47:00Z</dcterms:created>
  <dcterms:modified xsi:type="dcterms:W3CDTF">2026-04-03T01:18:07Z</dcterms:modified>
  <cp:category/>
  <dc:identifier/>
  <cp:contentStatus/>
  <dc:language/>
  <cp:version/>
</cp:coreProperties>
</file>