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70" r:id="rId3"/>
    <p:sldId id="264" r:id="rId4"/>
    <p:sldId id="269" r:id="rId5"/>
  </p:sldIdLst>
  <p:sldSz cx="12192000" cy="6858000"/>
  <p:notesSz cx="9940925" cy="6808788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6699FF"/>
    <a:srgbClr val="CCCCFF"/>
    <a:srgbClr val="99CCFF"/>
    <a:srgbClr val="0070C0"/>
    <a:srgbClr val="00ADFF"/>
    <a:srgbClr val="A3FFF6"/>
    <a:srgbClr val="8B98E5"/>
    <a:srgbClr val="BEC5F0"/>
    <a:srgbClr val="85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87441" autoAdjust="0"/>
  </p:normalViewPr>
  <p:slideViewPr>
    <p:cSldViewPr snapToGrid="0" snapToObjects="1">
      <p:cViewPr varScale="1">
        <p:scale>
          <a:sx n="100" d="100"/>
          <a:sy n="100" d="100"/>
        </p:scale>
        <p:origin x="816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2016"/>
          </a:xfrm>
          <a:prstGeom prst="rect">
            <a:avLst/>
          </a:prstGeom>
        </p:spPr>
        <p:txBody>
          <a:bodyPr vert="horz" lIns="80394" tIns="40197" rIns="80394" bIns="40197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602" y="0"/>
            <a:ext cx="4307734" cy="342016"/>
          </a:xfrm>
          <a:prstGeom prst="rect">
            <a:avLst/>
          </a:prstGeom>
        </p:spPr>
        <p:txBody>
          <a:bodyPr vert="horz" lIns="80394" tIns="40197" rIns="80394" bIns="40197" rtlCol="0"/>
          <a:lstStyle>
            <a:lvl1pPr algn="r">
              <a:defRPr sz="1100"/>
            </a:lvl1pPr>
          </a:lstStyle>
          <a:p>
            <a:fld id="{B73B900F-7B01-4506-811D-2A881C9533D3}" type="datetimeFigureOut">
              <a:rPr lang="ru-RU" smtClean="0"/>
              <a:t>04.09.2026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394" tIns="40197" rIns="80394" bIns="401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30"/>
            <a:ext cx="7952740" cy="2680960"/>
          </a:xfrm>
          <a:prstGeom prst="rect">
            <a:avLst/>
          </a:prstGeom>
        </p:spPr>
        <p:txBody>
          <a:bodyPr vert="horz" lIns="80394" tIns="40197" rIns="80394" bIns="4019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6773"/>
            <a:ext cx="4307734" cy="342015"/>
          </a:xfrm>
          <a:prstGeom prst="rect">
            <a:avLst/>
          </a:prstGeom>
        </p:spPr>
        <p:txBody>
          <a:bodyPr vert="horz" lIns="80394" tIns="40197" rIns="80394" bIns="40197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602" y="6466773"/>
            <a:ext cx="4307734" cy="342015"/>
          </a:xfrm>
          <a:prstGeom prst="rect">
            <a:avLst/>
          </a:prstGeom>
        </p:spPr>
        <p:txBody>
          <a:bodyPr vert="horz" lIns="80394" tIns="40197" rIns="80394" bIns="40197" rtlCol="0" anchor="b"/>
          <a:lstStyle>
            <a:lvl1pPr algn="r">
              <a:defRPr sz="1100"/>
            </a:lvl1pPr>
          </a:lstStyle>
          <a:p>
            <a:fld id="{1D380BD3-6491-454F-A6BD-ACFF67915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8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636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4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04.09.2026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04.09.2026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04.09.2026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04.09.2026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04.09.2026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svg"/><Relationship Id="rId3" Type="http://schemas.openxmlformats.org/officeDocument/2006/relationships/image" Target="../media/image4.png"/><Relationship Id="rId7" Type="http://schemas.openxmlformats.org/officeDocument/2006/relationships/image" Target="../media/image36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.svg"/><Relationship Id="rId6" Type="http://schemas.openxmlformats.org/officeDocument/2006/relationships/image" Target="../media/image8.svg"/><Relationship Id="rId10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jpeg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 bwMode="auto">
          <a:xfrm>
            <a:off x="3955988" y="6361330"/>
            <a:ext cx="7764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373429" y="3728585"/>
            <a:ext cx="5417771" cy="1195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Строительство завода по переработке авторезины</a:t>
            </a:r>
            <a:endParaRPr lang="ru-RU" sz="32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20" y="554890"/>
            <a:ext cx="6829425" cy="602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48577" y="2358294"/>
            <a:ext cx="64007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 dirty="0" smtClean="0">
                <a:solidFill>
                  <a:srgbClr val="0000CC"/>
                </a:solidFill>
                <a:latin typeface="Arial Black" panose="020B0A04020102020204" pitchFamily="34" charset="0"/>
                <a:cs typeface="Gotham Pro" panose="02000503040000020004" pitchFamily="2" charset="0"/>
              </a:rPr>
              <a:t>Строительство                    склада </a:t>
            </a:r>
            <a:endParaRPr lang="ru-RU" sz="3200" b="1" dirty="0">
              <a:solidFill>
                <a:srgbClr val="0000CC"/>
              </a:solidFill>
              <a:latin typeface="Arial Black" panose="020B0A04020102020204" pitchFamily="34" charset="0"/>
              <a:cs typeface="Gotham Pro" panose="02000503040000020004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44976" y="6176664"/>
            <a:ext cx="7715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</a:t>
            </a:r>
            <a:r>
              <a:rPr lang="ru-RU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202</a:t>
            </a:r>
            <a:r>
              <a:rPr lang="en-US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6</a:t>
            </a:r>
            <a:endParaRPr lang="ru-RU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075" y="23862"/>
            <a:ext cx="575896" cy="63182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3429" y="-20650"/>
            <a:ext cx="10913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          Муниципальное </a:t>
            </a: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образование </a:t>
            </a:r>
            <a:r>
              <a:rPr lang="ru-RU" sz="2000" b="1" dirty="0" err="1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Ногликский</a:t>
            </a: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 муниципальный округ Сахалинской области</a:t>
            </a:r>
            <a:endParaRPr lang="ru-RU" sz="20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205192" y="1765836"/>
            <a:ext cx="4297894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7"/>
              </a:lnSpc>
              <a:spcBef>
                <a:spcPct val="0"/>
              </a:spcBef>
            </a:pPr>
            <a:r>
              <a:rPr lang="en-US" sz="1597" dirty="0">
                <a:solidFill>
                  <a:srgbClr val="000000"/>
                </a:solidFill>
                <a:latin typeface="Intro" panose="02000000000000000000" charset="0"/>
              </a:rPr>
              <a:t>ПАРАМЕТРЫ ПРОЕКТА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3637" y="2263745"/>
            <a:ext cx="6302888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30"/>
              </a:lnSpc>
            </a:pPr>
            <a:r>
              <a:rPr lang="ru-RU" sz="1467" dirty="0" smtClean="0">
                <a:latin typeface="Gotham Pro Black"/>
              </a:rPr>
              <a:t>Строительство объекта коммунально-складского хозяйства . Предоставление услуг по хранению/ размещению оборудования, строй. материалов, товаров. </a:t>
            </a:r>
            <a:endParaRPr lang="en-US" sz="1467" dirty="0">
              <a:latin typeface="Gotham Pro Black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42048" y="3492271"/>
            <a:ext cx="4261038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7"/>
              </a:lnSpc>
              <a:spcBef>
                <a:spcPct val="0"/>
              </a:spcBef>
            </a:pPr>
            <a:r>
              <a:rPr lang="en-US" sz="1597" dirty="0">
                <a:solidFill>
                  <a:srgbClr val="000000"/>
                </a:solidFill>
                <a:latin typeface="Intro"/>
              </a:rPr>
              <a:t>ПРЕИМУЩЕСТВА </a:t>
            </a:r>
            <a:r>
              <a:rPr lang="ru-RU" sz="1597" dirty="0">
                <a:solidFill>
                  <a:srgbClr val="000000"/>
                </a:solidFill>
                <a:latin typeface="Intro"/>
              </a:rPr>
              <a:t>ДЛЯ </a:t>
            </a:r>
            <a:r>
              <a:rPr lang="en-US" sz="1597" dirty="0">
                <a:solidFill>
                  <a:srgbClr val="000000"/>
                </a:solidFill>
                <a:latin typeface="Intro"/>
              </a:rPr>
              <a:t>ИНВЕСТОРА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0737" y="3856598"/>
            <a:ext cx="628578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30"/>
              </a:lnSpc>
            </a:pPr>
            <a:r>
              <a:rPr lang="ru-RU" sz="1467" dirty="0" smtClean="0">
                <a:latin typeface="Gotham Pro Black"/>
              </a:rPr>
              <a:t>Наличие у бизнеса высокого спроса на услуги складских помещений. </a:t>
            </a:r>
            <a:endParaRPr lang="en-US" sz="1467" dirty="0">
              <a:solidFill>
                <a:srgbClr val="47A5AD"/>
              </a:solidFill>
              <a:latin typeface="Artegra Sans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140870" y="6339422"/>
            <a:ext cx="270742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FFFFFF"/>
                </a:solidFill>
                <a:latin typeface="Intro"/>
              </a:rPr>
              <a:t>картинка по теме </a:t>
            </a:r>
          </a:p>
        </p:txBody>
      </p:sp>
      <p:pic>
        <p:nvPicPr>
          <p:cNvPr id="15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325" y="1399206"/>
            <a:ext cx="5286373" cy="5286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2048" y="85642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склада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29212" y="11777"/>
            <a:ext cx="638173" cy="728452"/>
          </a:xfrm>
          <a:prstGeom prst="rect">
            <a:avLst/>
          </a:prstGeom>
        </p:spPr>
      </p:pic>
      <p:pic>
        <p:nvPicPr>
          <p:cNvPr id="17" name="Pictur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5323" y="670754"/>
            <a:ext cx="12192000" cy="23537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52400" y="4705902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latin typeface="Artegra Sans Condensed" panose="020B0604020202020204" charset="0"/>
              </a:rPr>
              <a:t>Место расположения </a:t>
            </a:r>
            <a:r>
              <a:rPr lang="ru-RU" sz="1600" dirty="0">
                <a:latin typeface="Artegra Sans Condensed" panose="020B0604020202020204" charset="0"/>
              </a:rPr>
              <a:t>–                                                          </a:t>
            </a:r>
            <a:r>
              <a:rPr lang="ru-RU" sz="1600" dirty="0" err="1">
                <a:latin typeface="Artegra Sans Condensed" panose="020B0604020202020204" charset="0"/>
              </a:rPr>
              <a:t>пгт</a:t>
            </a:r>
            <a:r>
              <a:rPr lang="ru-RU" sz="1600" dirty="0">
                <a:latin typeface="Artegra Sans Condensed" panose="020B0604020202020204" charset="0"/>
              </a:rPr>
              <a:t>. Ноглики, </a:t>
            </a:r>
            <a:r>
              <a:rPr lang="ru-RU" sz="1600" dirty="0" err="1">
                <a:latin typeface="Artegra Sans Condensed" panose="020B0604020202020204" charset="0"/>
              </a:rPr>
              <a:t>ул</a:t>
            </a:r>
            <a:r>
              <a:rPr lang="ru-RU" sz="1600" dirty="0">
                <a:latin typeface="Artegra Sans Condensed" panose="020B0604020202020204" charset="0"/>
              </a:rPr>
              <a:t> Придорожная, з/у 11/2, </a:t>
            </a:r>
            <a:r>
              <a:rPr lang="ru-RU" sz="1600" dirty="0" err="1">
                <a:latin typeface="Artegra Sans Condensed" panose="020B0604020202020204" charset="0"/>
              </a:rPr>
              <a:t>Ногликского</a:t>
            </a:r>
            <a:r>
              <a:rPr lang="ru-RU" sz="1600" dirty="0">
                <a:latin typeface="Artegra Sans Condensed" panose="020B0604020202020204" charset="0"/>
              </a:rPr>
              <a:t> района Сахалинской области.                                                                Транспортная доступность: наличие ж/д, авиа,                 автомобильного видов транспорта</a:t>
            </a:r>
            <a:endParaRPr lang="ru-RU" sz="1600" dirty="0">
              <a:latin typeface="Artegra Sans Condensed" panose="020B0604020202020204" charset="0"/>
              <a:cs typeface="Gotham Pro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75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02525" y="-86450"/>
            <a:ext cx="1002479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склада</a:t>
            </a:r>
            <a:endParaRPr lang="ru-RU" sz="2000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556825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55584" y="982891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3" name="Rectangle 5"/>
          <p:cNvSpPr/>
          <p:nvPr/>
        </p:nvSpPr>
        <p:spPr bwMode="auto">
          <a:xfrm>
            <a:off x="155584" y="1370178"/>
            <a:ext cx="4732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Кадастровый номер – </a:t>
            </a:r>
            <a:r>
              <a:rPr lang="ru-RU" dirty="0"/>
              <a:t>65:22:0000015:1696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151533" y="1595650"/>
            <a:ext cx="26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214993" y="1750342"/>
            <a:ext cx="216304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 –  </a:t>
            </a:r>
            <a:r>
              <a:rPr lang="ru-RU" sz="1500" dirty="0" smtClean="0">
                <a:cs typeface="Gotham Pro" panose="02000503040000020004" pitchFamily="2" charset="0"/>
              </a:rPr>
              <a:t>0,62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га.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193637" y="2106911"/>
            <a:ext cx="47327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 –земли населенных пунктов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193637" y="2482005"/>
            <a:ext cx="59888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 –склады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90567" y="4130713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151533" y="4726307"/>
            <a:ext cx="55849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отсутствует/подключение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155584" y="5183401"/>
            <a:ext cx="539283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отсутствует/ 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111029" y="5678472"/>
            <a:ext cx="539914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отсутствует/подключение возможно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96030" y="6092839"/>
            <a:ext cx="572218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 – Ориентировочное расстояние                 до  трассы федерального значения А-393 – 0,02 км.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87227" y="2898251"/>
            <a:ext cx="473279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 – аренда</a:t>
            </a:r>
            <a:r>
              <a:rPr lang="ru-RU" sz="1500" dirty="0" smtClean="0">
                <a:cs typeface="Gotham Pro" panose="02000503040000020004" pitchFamily="2" charset="0"/>
              </a:rPr>
              <a:t>, </a:t>
            </a:r>
            <a:r>
              <a:rPr lang="ru-RU" sz="15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через проведение аукциона</a:t>
            </a:r>
            <a:endParaRPr lang="ru-RU" sz="15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82400" y="0"/>
            <a:ext cx="609600" cy="5906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925" y="1177614"/>
            <a:ext cx="6943725" cy="543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sp>
        <p:nvSpPr>
          <p:cNvPr id="6" name="Rectangle 5"/>
          <p:cNvSpPr/>
          <p:nvPr/>
        </p:nvSpPr>
        <p:spPr bwMode="auto">
          <a:xfrm>
            <a:off x="364451" y="-75937"/>
            <a:ext cx="765740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Строительство </a:t>
            </a:r>
            <a:r>
              <a:rPr lang="ru-RU" sz="2000" b="1" dirty="0" smtClean="0">
                <a:solidFill>
                  <a:srgbClr val="0000CC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склада</a:t>
            </a:r>
            <a:endParaRPr lang="ru-RU" sz="2000" b="1" dirty="0">
              <a:solidFill>
                <a:srgbClr val="0000CC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60679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82918" y="1105763"/>
            <a:ext cx="25875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2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2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126" name="Рисунок 125">
            <a:extLst>
              <a:ext uri="{FF2B5EF4-FFF2-40B4-BE49-F238E27FC236}">
                <a16:creationId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99" name="Rectangle 5"/>
          <p:cNvSpPr/>
          <p:nvPr/>
        </p:nvSpPr>
        <p:spPr bwMode="auto">
          <a:xfrm>
            <a:off x="114300" y="1441684"/>
            <a:ext cx="6442143" cy="1538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ru-RU" dirty="0" smtClean="0">
                <a:latin typeface="Artegra Sans Condensed" panose="020B0604020202020204" charset="0"/>
              </a:rPr>
              <a:t>     </a:t>
            </a:r>
            <a:r>
              <a:rPr lang="en-US" dirty="0" err="1" smtClean="0">
                <a:latin typeface="Artegra Sans Condensed" panose="020B0604020202020204" charset="0"/>
              </a:rPr>
              <a:t>Возмещение</a:t>
            </a:r>
            <a:r>
              <a:rPr lang="en-US" dirty="0" smtClean="0">
                <a:latin typeface="Artegra Sans Condensed" panose="020B0604020202020204" charset="0"/>
              </a:rPr>
              <a:t> </a:t>
            </a:r>
            <a:r>
              <a:rPr lang="en-US" dirty="0" err="1" smtClean="0">
                <a:latin typeface="Artegra Sans Condensed" panose="020B0604020202020204" charset="0"/>
              </a:rPr>
              <a:t>затрат</a:t>
            </a:r>
            <a:r>
              <a:rPr lang="ru-RU" dirty="0" smtClean="0">
                <a:latin typeface="Artegra Sans Condensed" panose="020B0604020202020204" charset="0"/>
              </a:rPr>
              <a:t> </a:t>
            </a:r>
            <a:r>
              <a:rPr lang="ru-RU" u="sng" dirty="0" smtClean="0">
                <a:latin typeface="Artegra Sans Condensed" panose="020B0604020202020204" charset="0"/>
              </a:rPr>
              <a:t>на </a:t>
            </a:r>
            <a:r>
              <a:rPr lang="ru-RU" u="sng" dirty="0">
                <a:latin typeface="Artegra Sans Condensed" panose="020B0604020202020204" charset="0"/>
              </a:rPr>
              <a:t>муниципальном уровне: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уплату лизинговых платежей (не более 5 </a:t>
            </a:r>
            <a:r>
              <a:rPr lang="ru-RU" dirty="0" smtClean="0">
                <a:latin typeface="Artegra Sans Condensed" panose="020B0604020202020204" charset="0"/>
              </a:rPr>
              <a:t>млн руб.)</a:t>
            </a:r>
            <a:endParaRPr lang="ru-RU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оборудование (90%, но не более 2 </a:t>
            </a:r>
            <a:r>
              <a:rPr lang="ru-RU" dirty="0" smtClean="0">
                <a:latin typeface="Artegra Sans Condensed" panose="020B0604020202020204" charset="0"/>
              </a:rPr>
              <a:t>млн руб.)</a:t>
            </a:r>
            <a:endParaRPr lang="ru-RU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dirty="0">
                <a:latin typeface="Artegra Sans Condensed" panose="020B0604020202020204" charset="0"/>
              </a:rPr>
              <a:t>на  уплату процентов по </a:t>
            </a:r>
            <a:r>
              <a:rPr lang="ru-RU" dirty="0" smtClean="0">
                <a:latin typeface="Artegra Sans Condensed" panose="020B0604020202020204" charset="0"/>
              </a:rPr>
              <a:t>кредитам</a:t>
            </a:r>
            <a:endParaRPr lang="ru-RU" dirty="0">
              <a:latin typeface="Artegra Sans Condensed" panose="020B060402020202020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91924" y="0"/>
            <a:ext cx="600075" cy="585565"/>
          </a:xfrm>
          <a:prstGeom prst="rect">
            <a:avLst/>
          </a:prstGeom>
        </p:spPr>
      </p:pic>
      <p:pic>
        <p:nvPicPr>
          <p:cNvPr id="11" name="Picture 4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4650" y="1344299"/>
            <a:ext cx="5286373" cy="4692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11157" y="4699712"/>
            <a:ext cx="5921046" cy="548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200"/>
              </a:lnSpc>
            </a:pPr>
            <a:r>
              <a:rPr lang="en-US" dirty="0">
                <a:latin typeface="Artegra Sans Condensed" panose="020B0604020202020204" charset="0"/>
              </a:rPr>
              <a:t>E-mail: nogliki@sakhalin.gov.ru</a:t>
            </a:r>
          </a:p>
        </p:txBody>
      </p:sp>
      <p:pic>
        <p:nvPicPr>
          <p:cNvPr id="12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01385" y="4475182"/>
            <a:ext cx="359612" cy="359612"/>
          </a:xfrm>
          <a:prstGeom prst="rect">
            <a:avLst/>
          </a:prstGeom>
        </p:spPr>
      </p:pic>
      <p:pic>
        <p:nvPicPr>
          <p:cNvPr id="13" name="Picture 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364451" y="4965467"/>
            <a:ext cx="396546" cy="283113"/>
          </a:xfrm>
          <a:prstGeom prst="rect">
            <a:avLst/>
          </a:prstGeom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64451" y="5362146"/>
            <a:ext cx="396546" cy="39654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1157" y="4283588"/>
            <a:ext cx="2198038" cy="5488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200"/>
              </a:lnSpc>
            </a:pPr>
            <a:r>
              <a:rPr lang="en-US" dirty="0">
                <a:latin typeface="Artegra Sans Condensed" panose="020B0604020202020204" charset="0"/>
              </a:rPr>
              <a:t>www.nogliki-adm.ru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84426" y="5127750"/>
            <a:ext cx="3586238" cy="5429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4200"/>
              </a:lnSpc>
            </a:pPr>
            <a:r>
              <a:rPr lang="ru-RU" sz="1600" dirty="0" smtClean="0">
                <a:latin typeface="Artegra Sans Condensed" panose="020B0604020202020204" charset="0"/>
              </a:rPr>
              <a:t>8 (42444) 9-18-24, 8 (42444) 9-11-69</a:t>
            </a:r>
            <a:endParaRPr lang="en-US" sz="1600" dirty="0">
              <a:latin typeface="Artegra Sans Condensed" panose="020B060402020202020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01385" y="3802320"/>
            <a:ext cx="1394934" cy="5547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20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Контакты</a:t>
            </a:r>
            <a:endParaRPr lang="en-US" sz="2000" dirty="0">
              <a:solidFill>
                <a:srgbClr val="000000"/>
              </a:solidFill>
              <a:latin typeface="Gotham Pro Black" panose="0200090304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235537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1897</TotalTime>
  <Words>209</Words>
  <Application>Microsoft Office PowerPoint</Application>
  <DocSecurity>0</DocSecurity>
  <PresentationFormat>Широкоэкранный</PresentationFormat>
  <Paragraphs>37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Artegra Sans Condensed</vt:lpstr>
      <vt:lpstr>Calibri</vt:lpstr>
      <vt:lpstr>Calibri Light</vt:lpstr>
      <vt:lpstr>Gotham Pro</vt:lpstr>
      <vt:lpstr>Gotham Pro Black</vt:lpstr>
      <vt:lpstr>Intro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Елена Г. Визнер</cp:lastModifiedBy>
  <cp:revision>89</cp:revision>
  <cp:lastPrinted>2026-09-03T05:02:06Z</cp:lastPrinted>
  <dcterms:created xsi:type="dcterms:W3CDTF">2024-05-13T08:47:00Z</dcterms:created>
  <dcterms:modified xsi:type="dcterms:W3CDTF">2026-09-04T03:49:54Z</dcterms:modified>
  <cp:category/>
  <dc:identifier/>
  <cp:contentStatus/>
  <dc:language/>
  <cp:version/>
</cp:coreProperties>
</file>