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9" r:id="rId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0C0"/>
    <a:srgbClr val="00ADFF"/>
    <a:srgbClr val="A3FFF6"/>
    <a:srgbClr val="8B98E5"/>
    <a:srgbClr val="BEC5F0"/>
    <a:srgbClr val="85D6FF"/>
    <a:srgbClr val="00FFE4"/>
    <a:srgbClr val="18236B"/>
    <a:srgbClr val="0C1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7441" autoAdjust="0"/>
  </p:normalViewPr>
  <p:slideViewPr>
    <p:cSldViewPr snapToGrid="0" snapToObjects="1">
      <p:cViewPr varScale="1">
        <p:scale>
          <a:sx n="100" d="100"/>
          <a:sy n="100" d="100"/>
        </p:scale>
        <p:origin x="81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B900F-7B01-4506-811D-2A881C9533D3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0BD3-6491-454F-A6BD-ACFF6791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0BD3-6491-454F-A6BD-ACFF679150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4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587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D3D16D-EB99-8B4B-A8D6-1D9D26FCB5D7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58183D-6B02-FC48-8981-62AD49847714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926F72-A288-F54E-B3F7-E9F477DE4FAA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39CEFD-2B95-7F49-9867-4C093E22C439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5187D9-0076-1741-8020-61E412D2E716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180222-B6D6-D542-ADCF-2E3BF15B2B3D}" type="datetime1">
              <a:rPr lang="ru-RU"/>
              <a:t>03.04.2026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8C65D1-A9B8-6047-BA08-C8B7B4D47D24}" type="datetime1">
              <a:rPr lang="ru-RU"/>
              <a:t>03.04.2026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49C535-779A-DB4A-A449-C30643317331}" type="datetime1">
              <a:rPr lang="ru-RU"/>
              <a:t>03.04.2026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6A6F3F-D5F0-004F-A17A-2DD0C86A9ECB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650CE6-50D3-C74D-AC01-5B1D3A179572}" type="datetime1">
              <a:rPr lang="ru-RU"/>
              <a:t>03.04.2026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B08E91-986D-7842-B9F9-E55844B7FC96}" type="datetime1">
              <a:rPr lang="ru-RU"/>
              <a:t>03.04.2026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932CB-5393-2549-A620-5A2080163E5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svg"/><Relationship Id="rId3" Type="http://schemas.openxmlformats.org/officeDocument/2006/relationships/image" Target="../media/image4.png"/><Relationship Id="rId7" Type="http://schemas.openxmlformats.org/officeDocument/2006/relationships/image" Target="../media/image36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svg"/><Relationship Id="rId6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3955988" y="6361330"/>
            <a:ext cx="776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14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73429" y="3728585"/>
            <a:ext cx="5417771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Строительство завода по переработке авторезины</a:t>
            </a:r>
            <a:endParaRPr lang="ru-RU" sz="3200" b="1" dirty="0">
              <a:solidFill>
                <a:schemeClr val="bg1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01" y="310523"/>
            <a:ext cx="11242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объекта коммунально-складского хозяйства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1100" y="6153400"/>
            <a:ext cx="1038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Муниципальное образование </a:t>
            </a:r>
            <a:r>
              <a:rPr lang="ru-RU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Ногликский</a:t>
            </a:r>
            <a: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муниципальный округ Сахалинской области, 202</a:t>
            </a:r>
            <a:r>
              <a:rPr lang="en-US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</a:t>
            </a:r>
            <a:endParaRPr lang="ru-RU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50" y="15876"/>
            <a:ext cx="819150" cy="86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19864" y="370932"/>
            <a:ext cx="100247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</a:t>
            </a:r>
            <a:r>
              <a:rPr lang="ru-RU" sz="2000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объекта коммунально-складского хозяйства</a:t>
            </a: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848" y="974845"/>
            <a:ext cx="12192000" cy="235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55584" y="982891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Земельный участок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3" name="Rectangle 5"/>
          <p:cNvSpPr/>
          <p:nvPr/>
        </p:nvSpPr>
        <p:spPr bwMode="auto">
          <a:xfrm>
            <a:off x="155584" y="1341613"/>
            <a:ext cx="4732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Кадастровый номер – 65:22:0000015:1278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1533" y="159565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otham Pro Black" panose="02000903040000020004" pitchFamily="2" charset="0"/>
                <a:cs typeface="Gotham Pro Black" panose="02000903040000020004" pitchFamily="2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151532" y="1645352"/>
            <a:ext cx="21630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Площадь –  </a:t>
            </a:r>
            <a:r>
              <a:rPr lang="ru-RU" sz="1500" dirty="0" smtClean="0">
                <a:cs typeface="Gotham Pro" panose="02000503040000020004" pitchFamily="2" charset="0"/>
              </a:rPr>
              <a:t>1,55 </a:t>
            </a: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га.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119864" y="1963268"/>
            <a:ext cx="47327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Категория земель –земли населенных пунктов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115813" y="2301822"/>
            <a:ext cx="59888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Вид разрешенного использования – под склады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7834" y="3255072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Инфраструктура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151533" y="3704183"/>
            <a:ext cx="55849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Электроснабжение – отсутствует/подключение возможно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134886" y="3983911"/>
            <a:ext cx="53824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Газоснабжение – отсутствует/ подключение возможно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157834" y="4367024"/>
            <a:ext cx="53928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Водоснабжение – отсутствует/ подключение возможно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168179" y="4709672"/>
            <a:ext cx="53991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Водоотведение – отсутствует/подключение возможно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168178" y="5015583"/>
            <a:ext cx="57221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Наличие подъездных путей – Ориентировочное расстояние до трассы федерального значения А-393 – 0,6 км.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Rectangle 5"/>
          <p:cNvSpPr/>
          <p:nvPr/>
        </p:nvSpPr>
        <p:spPr bwMode="auto">
          <a:xfrm>
            <a:off x="114848" y="2633789"/>
            <a:ext cx="47327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Механизм предоставления земельного участка – аренда</a:t>
            </a:r>
            <a:r>
              <a:rPr lang="ru-RU" sz="1500" dirty="0" smtClean="0">
                <a:cs typeface="Gotham Pro" panose="02000503040000020004" pitchFamily="2" charset="0"/>
              </a:rPr>
              <a:t>, </a:t>
            </a:r>
            <a:r>
              <a:rPr lang="ru-RU" sz="1500" dirty="0" smtClean="0">
                <a:latin typeface="Gotham Pro" panose="02000503040000020004" pitchFamily="2" charset="0"/>
                <a:cs typeface="Gotham Pro" panose="02000503040000020004" pitchFamily="2" charset="0"/>
              </a:rPr>
              <a:t>через проведение аукциона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2850" y="98459"/>
            <a:ext cx="819150" cy="860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848" y="5562471"/>
            <a:ext cx="56382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>
                <a:latin typeface="Artegra Sans Condensed"/>
              </a:rPr>
              <a:t>Место расположения </a:t>
            </a:r>
            <a:r>
              <a:rPr lang="ru-RU" sz="1500" dirty="0" smtClean="0">
                <a:latin typeface="Artegra Sans Condensed"/>
              </a:rPr>
              <a:t>– </a:t>
            </a:r>
            <a:r>
              <a:rPr lang="ru-RU" sz="1500" dirty="0" err="1">
                <a:latin typeface="Artegra Sans Condensed"/>
              </a:rPr>
              <a:t>пгт</a:t>
            </a:r>
            <a:r>
              <a:rPr lang="ru-RU" sz="1500" dirty="0">
                <a:latin typeface="Artegra Sans Condensed"/>
              </a:rPr>
              <a:t>. Ноглики, </a:t>
            </a:r>
            <a:r>
              <a:rPr lang="ru-RU" sz="1500" dirty="0" smtClean="0">
                <a:latin typeface="Artegra Sans Condensed"/>
              </a:rPr>
              <a:t>ул. Гаражная, </a:t>
            </a:r>
            <a:r>
              <a:rPr lang="ru-RU" sz="1500" dirty="0" err="1" smtClean="0">
                <a:latin typeface="Artegra Sans Condensed"/>
              </a:rPr>
              <a:t>Ногликского</a:t>
            </a:r>
            <a:r>
              <a:rPr lang="ru-RU" sz="1500" dirty="0" smtClean="0">
                <a:latin typeface="Artegra Sans Condensed"/>
              </a:rPr>
              <a:t> </a:t>
            </a:r>
            <a:r>
              <a:rPr lang="ru-RU" sz="1500" dirty="0">
                <a:latin typeface="Artegra Sans Condensed"/>
              </a:rPr>
              <a:t>района Сахалинской области. Транспортная доступность: наличие ж/д, авиа, автомобильного видов </a:t>
            </a:r>
            <a:r>
              <a:rPr lang="ru-RU" sz="1500" dirty="0" smtClean="0">
                <a:latin typeface="Artegra Sans Condensed"/>
              </a:rPr>
              <a:t>транспорта</a:t>
            </a:r>
            <a:endParaRPr lang="ru-RU" sz="15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099" y="1035427"/>
            <a:ext cx="6391275" cy="54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932CB-5393-2549-A620-5A2080163E54}" type="slidenum">
              <a:rPr lang="ru-RU" smtClean="0"/>
              <a:t>3</a:t>
            </a:fld>
            <a:endParaRPr lang="ru-RU"/>
          </a:p>
        </p:txBody>
      </p:sp>
      <p:sp>
        <p:nvSpPr>
          <p:cNvPr id="6" name="Rectangle 5"/>
          <p:cNvSpPr/>
          <p:nvPr/>
        </p:nvSpPr>
        <p:spPr bwMode="auto">
          <a:xfrm>
            <a:off x="526210" y="313486"/>
            <a:ext cx="76574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C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Строительство объекта коммунально-складского хозяйства</a:t>
            </a:r>
          </a:p>
          <a:p>
            <a:pPr>
              <a:defRPr/>
            </a:pPr>
            <a:endParaRPr lang="ru-RU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051" y="959354"/>
            <a:ext cx="12192000" cy="23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26210" y="1187530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Меры поддержки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E3F4F255-6403-F938-2E36-0FB6BB25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8677162" y="952996"/>
            <a:ext cx="150104" cy="917304"/>
          </a:xfrm>
          <a:prstGeom prst="rect">
            <a:avLst/>
          </a:prstGeom>
        </p:spPr>
      </p:pic>
      <p:sp>
        <p:nvSpPr>
          <p:cNvPr id="99" name="Rectangle 5"/>
          <p:cNvSpPr/>
          <p:nvPr/>
        </p:nvSpPr>
        <p:spPr bwMode="auto">
          <a:xfrm>
            <a:off x="-228600" y="1689830"/>
            <a:ext cx="6785043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dirty="0" smtClean="0">
                <a:latin typeface="Artegra Sans Condensed" panose="020B0604020202020204" charset="0"/>
              </a:rPr>
              <a:t>     </a:t>
            </a:r>
            <a:r>
              <a:rPr lang="en-US" dirty="0" err="1" smtClean="0">
                <a:latin typeface="Artegra Sans Condensed" panose="020B0604020202020204" charset="0"/>
              </a:rPr>
              <a:t>Возмещение</a:t>
            </a:r>
            <a:r>
              <a:rPr lang="en-US" dirty="0" smtClean="0">
                <a:latin typeface="Artegra Sans Condensed" panose="020B0604020202020204" charset="0"/>
              </a:rPr>
              <a:t> </a:t>
            </a:r>
            <a:r>
              <a:rPr lang="en-US" dirty="0" err="1" smtClean="0">
                <a:latin typeface="Artegra Sans Condensed" panose="020B0604020202020204" charset="0"/>
              </a:rPr>
              <a:t>затрат</a:t>
            </a:r>
            <a:endParaRPr lang="ru-RU" dirty="0" smtClean="0">
              <a:latin typeface="Artegra Sans Condensed" panose="020B0604020202020204" charset="0"/>
            </a:endParaRPr>
          </a:p>
          <a:p>
            <a:pPr marL="226695" lvl="1">
              <a:lnSpc>
                <a:spcPts val="2940"/>
              </a:lnSpc>
            </a:pPr>
            <a:r>
              <a:rPr lang="ru-RU" u="sng" dirty="0" smtClean="0">
                <a:latin typeface="Artegra Sans Condensed" panose="020B0604020202020204" charset="0"/>
              </a:rPr>
              <a:t>на </a:t>
            </a:r>
            <a:r>
              <a:rPr lang="ru-RU" u="sng" dirty="0">
                <a:latin typeface="Artegra Sans Condensed" panose="020B0604020202020204" charset="0"/>
              </a:rPr>
              <a:t>муниципальном уровне: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dirty="0">
                <a:latin typeface="Artegra Sans Condensed" panose="020B0604020202020204" charset="0"/>
              </a:rPr>
              <a:t>на уплату лизинговых платежей (не более 5 </a:t>
            </a:r>
            <a:r>
              <a:rPr lang="ru-RU" dirty="0" smtClean="0">
                <a:latin typeface="Artegra Sans Condensed" panose="020B0604020202020204" charset="0"/>
              </a:rPr>
              <a:t>млн руб.)</a:t>
            </a:r>
            <a:endParaRPr lang="ru-RU" dirty="0"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dirty="0">
                <a:latin typeface="Artegra Sans Condensed" panose="020B0604020202020204" charset="0"/>
              </a:rPr>
              <a:t>на оборудование (90%, но не более 2 </a:t>
            </a:r>
            <a:r>
              <a:rPr lang="ru-RU" dirty="0" smtClean="0">
                <a:latin typeface="Artegra Sans Condensed" panose="020B0604020202020204" charset="0"/>
              </a:rPr>
              <a:t>млн руб.)</a:t>
            </a:r>
            <a:endParaRPr lang="ru-RU" dirty="0">
              <a:latin typeface="Artegra Sans Condensed" panose="020B0604020202020204" charset="0"/>
            </a:endParaRP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ru-RU" dirty="0">
                <a:latin typeface="Artegra Sans Condensed" panose="020B0604020202020204" charset="0"/>
              </a:rPr>
              <a:t>на  уплату процентов по </a:t>
            </a:r>
            <a:r>
              <a:rPr lang="ru-RU" dirty="0" smtClean="0">
                <a:latin typeface="Artegra Sans Condensed" panose="020B0604020202020204" charset="0"/>
              </a:rPr>
              <a:t>кредитам</a:t>
            </a:r>
            <a:endParaRPr lang="ru-RU" dirty="0">
              <a:latin typeface="Artegra Sans Condensed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2850" y="54467"/>
            <a:ext cx="819150" cy="860424"/>
          </a:xfrm>
          <a:prstGeom prst="rect">
            <a:avLst/>
          </a:prstGeom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44299"/>
            <a:ext cx="5781673" cy="46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210" y="3669860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Gotham Pro Black" panose="02000903040000020004" pitchFamily="2" charset="0"/>
                <a:cs typeface="Gotham Pro Black" panose="02000903040000020004" pitchFamily="2" charset="0"/>
              </a:rPr>
              <a:t>Контакты</a:t>
            </a:r>
            <a:endParaRPr lang="ru-RU" sz="2400" b="1" dirty="0">
              <a:latin typeface="Gotham Pro Black" panose="02000903040000020004" pitchFamily="2" charset="0"/>
              <a:cs typeface="Gotham Pro Black" panose="02000903040000020004" pitchFamily="2" charset="0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6842" y="4227907"/>
            <a:ext cx="473302" cy="473302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14977" y="4849258"/>
            <a:ext cx="477964" cy="376289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26842" y="5339137"/>
            <a:ext cx="489404" cy="489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9158" y="4196953"/>
            <a:ext cx="220284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latin typeface="Artegra Sans Condensed" panose="020B0604020202020204" charset="0"/>
              </a:rPr>
              <a:t>www.nogliki-adm.ru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955" y="4782091"/>
            <a:ext cx="34147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en-US" dirty="0">
                <a:latin typeface="Artegra Sans Condensed" panose="020B0604020202020204" charset="0"/>
              </a:rPr>
              <a:t>E-mail: nogliki@sakhalin.gov.ru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955" y="5280891"/>
            <a:ext cx="4419800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ru-RU" dirty="0">
                <a:latin typeface="Artegra Sans Condensed" panose="020B0604020202020204" charset="0"/>
              </a:rPr>
              <a:t>Т</a:t>
            </a:r>
            <a:r>
              <a:rPr lang="en-US" dirty="0" err="1">
                <a:latin typeface="Artegra Sans Condensed" panose="020B0604020202020204" charset="0"/>
              </a:rPr>
              <a:t>ел</a:t>
            </a:r>
            <a:r>
              <a:rPr lang="ru-RU" dirty="0">
                <a:latin typeface="Artegra Sans Condensed" panose="020B0604020202020204" charset="0"/>
              </a:rPr>
              <a:t>.</a:t>
            </a:r>
            <a:r>
              <a:rPr lang="en-US" dirty="0">
                <a:latin typeface="Artegra Sans Condensed" panose="020B0604020202020204" charset="0"/>
              </a:rPr>
              <a:t>: +742444 9-18-24, +742444</a:t>
            </a:r>
            <a:r>
              <a:rPr lang="ru-RU" dirty="0">
                <a:latin typeface="Artegra Sans Condensed" panose="020B0604020202020204" charset="0"/>
              </a:rPr>
              <a:t> </a:t>
            </a:r>
            <a:r>
              <a:rPr lang="en-US" dirty="0">
                <a:latin typeface="Artegra Sans Condensed" panose="020B0604020202020204" charset="0"/>
              </a:rPr>
              <a:t>9-11-69</a:t>
            </a:r>
          </a:p>
        </p:txBody>
      </p:sp>
    </p:spTree>
    <p:extLst>
      <p:ext uri="{BB962C8B-B14F-4D97-AF65-F5344CB8AC3E}">
        <p14:creationId xmlns:p14="http://schemas.microsoft.com/office/powerpoint/2010/main" val="23553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180</Words>
  <Application>Microsoft Office PowerPoint</Application>
  <DocSecurity>0</DocSecurity>
  <PresentationFormat>Широкоэкранный</PresentationFormat>
  <Paragraphs>32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Artegra Sans Condensed</vt:lpstr>
      <vt:lpstr>Calibri</vt:lpstr>
      <vt:lpstr>Calibri Light</vt:lpstr>
      <vt:lpstr>Gotham Pro</vt:lpstr>
      <vt:lpstr>Gotham Pro Black</vt:lpstr>
      <vt:lpstr>Office Theme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Елена Г. Визнер</cp:lastModifiedBy>
  <cp:revision>75</cp:revision>
  <dcterms:created xsi:type="dcterms:W3CDTF">2024-05-13T08:47:00Z</dcterms:created>
  <dcterms:modified xsi:type="dcterms:W3CDTF">2026-04-03T00:20:14Z</dcterms:modified>
  <cp:category/>
  <dc:identifier/>
  <cp:contentStatus/>
  <dc:language/>
  <cp:version/>
</cp:coreProperties>
</file>