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theme/themeOverride5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59" r:id="rId5"/>
    <p:sldId id="262" r:id="rId6"/>
    <p:sldId id="266" r:id="rId7"/>
    <p:sldId id="272" r:id="rId8"/>
    <p:sldId id="275" r:id="rId9"/>
  </p:sldIdLst>
  <p:sldSz cx="9144000" cy="6858000" type="screen4x3"/>
  <p:notesSz cx="6815138" cy="9931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  <a:srgbClr val="99FF99"/>
    <a:srgbClr val="CCFF99"/>
    <a:srgbClr val="00FFCC"/>
    <a:srgbClr val="339966"/>
    <a:srgbClr val="99FFCC"/>
    <a:srgbClr val="CC99FF"/>
    <a:srgbClr val="CC66FF"/>
    <a:srgbClr val="CC6600"/>
    <a:srgbClr val="3399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94677" autoAdjust="0"/>
  </p:normalViewPr>
  <p:slideViewPr>
    <p:cSldViewPr>
      <p:cViewPr varScale="1">
        <p:scale>
          <a:sx n="99" d="100"/>
          <a:sy n="99" d="100"/>
        </p:scale>
        <p:origin x="-31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Office_Excel1.xlsx"/><Relationship Id="rId1" Type="http://schemas.openxmlformats.org/officeDocument/2006/relationships/image" Target="../media/image5.png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_____Microsoft_Office_Excel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_____Microsoft_Office_Excel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package" Target="../embeddings/_____Microsoft_Office_Excel5.xlsx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package" Target="../embeddings/_____Microsoft_Office_Excel6.xlsx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Relationship Id="rId5" Type="http://schemas.openxmlformats.org/officeDocument/2006/relationships/chartUserShapes" Target="../drawings/drawing7.xml"/><Relationship Id="rId4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package" Target="../embeddings/_____Microsoft_Office_Excel8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noFill/>
      </c:spPr>
    </c:floor>
    <c:plotArea>
      <c:layout>
        <c:manualLayout>
          <c:layoutTarget val="inner"/>
          <c:xMode val="edge"/>
          <c:yMode val="edge"/>
          <c:x val="0"/>
          <c:y val="0"/>
          <c:w val="1"/>
          <c:h val="0.90054470309919377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2012 год</c:v>
                </c:pt>
              </c:strCache>
            </c:strRef>
          </c:tx>
          <c:spPr>
            <a:gradFill flip="none" rotWithShape="1">
              <a:gsLst>
                <a:gs pos="0">
                  <a:srgbClr val="99CC00">
                    <a:shade val="30000"/>
                    <a:satMod val="115000"/>
                  </a:srgbClr>
                </a:gs>
                <a:gs pos="50000">
                  <a:srgbClr val="99CC00">
                    <a:shade val="67500"/>
                    <a:satMod val="115000"/>
                  </a:srgbClr>
                </a:gs>
                <a:gs pos="100000">
                  <a:srgbClr val="99CC00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scene3d>
              <a:camera prst="orthographicFront"/>
              <a:lightRig rig="threePt" dir="t"/>
            </a:scene3d>
            <a:sp3d>
              <a:bevelT prst="angle"/>
            </a:sp3d>
          </c:spPr>
          <c:dLbls>
            <c:dLbl>
              <c:idx val="0"/>
              <c:layout>
                <c:manualLayout>
                  <c:x val="-4.0057274423247247E-2"/>
                  <c:y val="-2.9181915429023864E-2"/>
                </c:manualLayout>
              </c:layout>
              <c:showVal val="1"/>
            </c:dLbl>
            <c:dLbl>
              <c:idx val="1"/>
              <c:layout>
                <c:manualLayout>
                  <c:x val="-3.4124950052047673E-2"/>
                  <c:y val="-1.9571044529098903E-2"/>
                </c:manualLayout>
              </c:layout>
              <c:showVal val="1"/>
            </c:dLbl>
            <c:dLbl>
              <c:idx val="2"/>
              <c:layout>
                <c:manualLayout>
                  <c:x val="1.9753725841522383E-3"/>
                  <c:y val="6.3283530294931736E-2"/>
                </c:manualLayout>
              </c:layout>
              <c:showVal val="1"/>
            </c:dLbl>
            <c:txPr>
              <a:bodyPr/>
              <a:lstStyle/>
              <a:p>
                <a:pPr>
                  <a:defRPr b="1" i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 (профицит)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1105.4000000000001</c:v>
                </c:pt>
                <c:pt idx="1">
                  <c:v>1215.3</c:v>
                </c:pt>
                <c:pt idx="2">
                  <c:v>-109.89999999999986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2013 год</c:v>
                </c:pt>
              </c:strCache>
            </c:strRef>
          </c:tx>
          <c:spPr>
            <a:gradFill flip="none" rotWithShape="1">
              <a:gsLst>
                <a:gs pos="0">
                  <a:srgbClr val="6666FF">
                    <a:shade val="30000"/>
                    <a:satMod val="115000"/>
                  </a:srgbClr>
                </a:gs>
                <a:gs pos="50000">
                  <a:srgbClr val="6666FF">
                    <a:shade val="67500"/>
                    <a:satMod val="115000"/>
                  </a:srgbClr>
                </a:gs>
                <a:gs pos="100000">
                  <a:srgbClr val="6666FF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scene3d>
              <a:camera prst="orthographicFront"/>
              <a:lightRig rig="threePt" dir="t"/>
            </a:scene3d>
            <a:sp3d>
              <a:bevelT prst="angle"/>
            </a:sp3d>
          </c:spPr>
          <c:dLbls>
            <c:dLbl>
              <c:idx val="0"/>
              <c:layout>
                <c:manualLayout>
                  <c:x val="-6.2826623552358268E-2"/>
                  <c:y val="-2.1681772152417648E-3"/>
                </c:manualLayout>
              </c:layout>
              <c:showVal val="1"/>
            </c:dLbl>
            <c:dLbl>
              <c:idx val="1"/>
              <c:layout>
                <c:manualLayout>
                  <c:x val="-3.049350740404E-3"/>
                  <c:y val="-2.3087861493191995E-2"/>
                </c:manualLayout>
              </c:layout>
              <c:showVal val="1"/>
            </c:dLbl>
            <c:dLbl>
              <c:idx val="2"/>
              <c:layout>
                <c:manualLayout>
                  <c:x val="4.1666666666666692E-2"/>
                  <c:y val="-1.4462136626955245E-2"/>
                </c:manualLayout>
              </c:layout>
              <c:showVal val="1"/>
            </c:dLbl>
            <c:txPr>
              <a:bodyPr/>
              <a:lstStyle/>
              <a:p>
                <a:pPr>
                  <a:defRPr b="1" i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 (профицит)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1708.7</c:v>
                </c:pt>
                <c:pt idx="1">
                  <c:v>1686.8</c:v>
                </c:pt>
                <c:pt idx="2">
                  <c:v>21.900000000000087</c:v>
                </c:pt>
              </c:numCache>
            </c:numRef>
          </c:val>
        </c:ser>
        <c:shape val="box"/>
        <c:axId val="63177472"/>
        <c:axId val="63179008"/>
        <c:axId val="0"/>
      </c:bar3DChart>
      <c:catAx>
        <c:axId val="63177472"/>
        <c:scaling>
          <c:orientation val="minMax"/>
        </c:scaling>
        <c:axPos val="b"/>
        <c:tickLblPos val="nextTo"/>
        <c:txPr>
          <a:bodyPr/>
          <a:lstStyle/>
          <a:p>
            <a:pPr>
              <a:defRPr b="0"/>
            </a:pPr>
            <a:endParaRPr lang="ru-RU"/>
          </a:p>
        </c:txPr>
        <c:crossAx val="63179008"/>
        <c:crosses val="autoZero"/>
        <c:auto val="1"/>
        <c:lblAlgn val="ctr"/>
        <c:lblOffset val="100"/>
      </c:catAx>
      <c:valAx>
        <c:axId val="63179008"/>
        <c:scaling>
          <c:orientation val="minMax"/>
        </c:scaling>
        <c:delete val="1"/>
        <c:axPos val="l"/>
        <c:majorGridlines>
          <c:spPr>
            <a:ln>
              <a:solidFill>
                <a:prstClr val="white"/>
              </a:solidFill>
            </a:ln>
          </c:spPr>
        </c:majorGridlines>
        <c:numFmt formatCode="#,##0" sourceLinked="1"/>
        <c:tickLblPos val="none"/>
        <c:crossAx val="63177472"/>
        <c:crosses val="autoZero"/>
        <c:crossBetween val="between"/>
      </c:valAx>
      <c:spPr>
        <a:blipFill>
          <a:blip xmlns:r="http://schemas.openxmlformats.org/officeDocument/2006/relationships" r:embed="rId1"/>
          <a:stretch>
            <a:fillRect/>
          </a:stretch>
        </a:blipFill>
      </c:spPr>
    </c:plotArea>
    <c:legend>
      <c:legendPos val="b"/>
      <c:legendEntry>
        <c:idx val="0"/>
        <c:txPr>
          <a:bodyPr/>
          <a:lstStyle/>
          <a:p>
            <a:pPr>
              <a:defRPr sz="2000">
                <a:solidFill>
                  <a:srgbClr val="990033"/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 b="0">
                <a:solidFill>
                  <a:srgbClr val="990033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61929167498650772"/>
          <c:y val="1.3671799973566283E-2"/>
          <c:w val="0.37460886829605444"/>
          <c:h val="7.8550956855090753E-2"/>
        </c:manualLayout>
      </c:layout>
      <c:spPr>
        <a:solidFill>
          <a:schemeClr val="accent3">
            <a:lumMod val="20000"/>
            <a:lumOff val="80000"/>
          </a:schemeClr>
        </a:solidFill>
      </c:spPr>
      <c:txPr>
        <a:bodyPr/>
        <a:lstStyle/>
        <a:p>
          <a:pPr>
            <a:defRPr>
              <a:solidFill>
                <a:srgbClr val="990033"/>
              </a:solidFill>
            </a:defRPr>
          </a:pPr>
          <a:endParaRPr lang="ru-RU"/>
        </a:p>
      </c:txPr>
    </c:legend>
    <c:plotVisOnly val="1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4805650871476532E-2"/>
          <c:y val="3.5752030731943392E-2"/>
          <c:w val="0.79454688792673556"/>
          <c:h val="0.9642479692680566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3"/>
          <c:dPt>
            <c:idx val="0"/>
            <c:explosion val="0"/>
          </c:dPt>
          <c:dPt>
            <c:idx val="2"/>
            <c:explosion val="22"/>
            <c:spPr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-0.1535788000621599"/>
                  <c:y val="9.0691278751205098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>
                        <a:solidFill>
                          <a:schemeClr val="bg1"/>
                        </a:solidFill>
                      </a:rPr>
                      <a:t>ФБ - </a:t>
                    </a:r>
                    <a:r>
                      <a:rPr lang="en-US" sz="1400" b="1" dirty="0" smtClean="0">
                        <a:solidFill>
                          <a:schemeClr val="bg1"/>
                        </a:solidFill>
                      </a:rPr>
                      <a:t>526;</a:t>
                    </a:r>
                    <a:endParaRPr lang="ru-RU" sz="1400" b="1" dirty="0" smtClean="0">
                      <a:solidFill>
                        <a:schemeClr val="bg1"/>
                      </a:solidFill>
                    </a:endParaRPr>
                  </a:p>
                  <a:p>
                    <a:r>
                      <a:rPr lang="en-US" sz="1400" b="1" dirty="0" smtClean="0">
                        <a:solidFill>
                          <a:schemeClr val="bg1"/>
                        </a:solidFill>
                      </a:rPr>
                      <a:t> 23</a:t>
                    </a:r>
                    <a:r>
                      <a:rPr lang="en-US" sz="1400" b="1" dirty="0">
                        <a:solidFill>
                          <a:schemeClr val="bg1"/>
                        </a:solidFill>
                      </a:rPr>
                      <a:t>%</a:t>
                    </a:r>
                  </a:p>
                </c:rich>
              </c:tx>
              <c:showVal val="1"/>
              <c:showPercent val="1"/>
            </c:dLbl>
            <c:dLbl>
              <c:idx val="1"/>
              <c:layout>
                <c:manualLayout>
                  <c:x val="0.14641823800997586"/>
                  <c:y val="-0.2575917478892788"/>
                </c:manualLayout>
              </c:layout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ОБ - </a:t>
                    </a:r>
                    <a:r>
                      <a:rPr lang="en-US" smtClean="0">
                        <a:solidFill>
                          <a:schemeClr val="bg1"/>
                        </a:solidFill>
                      </a:rPr>
                      <a:t>1400</a:t>
                    </a:r>
                    <a:r>
                      <a:rPr lang="en-US">
                        <a:solidFill>
                          <a:schemeClr val="bg1"/>
                        </a:solidFill>
                      </a:rPr>
                      <a:t>; 60%</a:t>
                    </a:r>
                  </a:p>
                </c:rich>
              </c:tx>
              <c:showVal val="1"/>
              <c:showPercent val="1"/>
            </c:dLbl>
            <c:dLbl>
              <c:idx val="2"/>
              <c:layout>
                <c:manualLayout>
                  <c:x val="0.14871129764494384"/>
                  <c:y val="9.6272292057448444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>
                        <a:solidFill>
                          <a:schemeClr val="bg1"/>
                        </a:solidFill>
                      </a:rPr>
                      <a:t>МБ - </a:t>
                    </a:r>
                    <a:r>
                      <a:rPr lang="en-US" sz="1400" b="1" dirty="0" smtClean="0">
                        <a:solidFill>
                          <a:schemeClr val="bg1"/>
                        </a:solidFill>
                      </a:rPr>
                      <a:t>405;</a:t>
                    </a:r>
                    <a:endParaRPr lang="ru-RU" sz="1400" b="1" dirty="0" smtClean="0">
                      <a:solidFill>
                        <a:schemeClr val="bg1"/>
                      </a:solidFill>
                    </a:endParaRPr>
                  </a:p>
                  <a:p>
                    <a:r>
                      <a:rPr lang="en-US" sz="1400" b="1" dirty="0" smtClean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en-US" sz="1400" b="1" dirty="0">
                        <a:solidFill>
                          <a:schemeClr val="bg1"/>
                        </a:solidFill>
                      </a:rPr>
                      <a:t>17%</a:t>
                    </a:r>
                  </a:p>
                </c:rich>
              </c:tx>
              <c:showVal val="1"/>
              <c:showPercent val="1"/>
            </c:dLbl>
            <c:spPr>
              <a:noFill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Федеральный бюджет</c:v>
                </c:pt>
                <c:pt idx="1">
                  <c:v>Областной бюджет Сахалинской области</c:v>
                </c:pt>
                <c:pt idx="2">
                  <c:v>Бюджет муниципального образования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525.59999999999991</c:v>
                </c:pt>
                <c:pt idx="1">
                  <c:v>1399.9</c:v>
                </c:pt>
                <c:pt idx="2">
                  <c:v>405</c:v>
                </c:pt>
              </c:numCache>
            </c:numRef>
          </c:val>
        </c:ser>
        <c:dLbls>
          <c:showVal val="1"/>
        </c:dLbls>
      </c:pie3DChart>
      <c:spPr>
        <a:noFill/>
      </c:spPr>
    </c:plotArea>
    <c:plotVisOnly val="1"/>
  </c:chart>
  <c:spPr>
    <a:noFill/>
  </c:spPr>
  <c:txPr>
    <a:bodyPr/>
    <a:lstStyle/>
    <a:p>
      <a:pPr>
        <a:defRPr sz="1800"/>
      </a:pPr>
      <a:endParaRPr lang="ru-RU"/>
    </a:p>
  </c:txPr>
  <c:externalData r:id="rId2"/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0717265320977819E-4"/>
          <c:y val="1.8272109182119203E-2"/>
          <c:w val="0.75755620258125933"/>
          <c:h val="0.9784357123081939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3"/>
          <c:dPt>
            <c:idx val="0"/>
            <c:explosion val="15"/>
          </c:dPt>
          <c:dPt>
            <c:idx val="2"/>
            <c:explosion val="22"/>
            <c:spPr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-0.127404382621496"/>
                  <c:y val="0.11173472403248898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bg1"/>
                        </a:solidFill>
                      </a:defRPr>
                    </a:pPr>
                    <a:r>
                      <a:rPr lang="ru-RU" sz="1400" b="1" dirty="0" smtClean="0">
                        <a:solidFill>
                          <a:schemeClr val="bg1"/>
                        </a:solidFill>
                      </a:rPr>
                      <a:t>ФБ - </a:t>
                    </a:r>
                    <a:r>
                      <a:rPr lang="en-US" sz="1400" b="1" dirty="0" smtClean="0">
                        <a:solidFill>
                          <a:schemeClr val="bg1"/>
                        </a:solidFill>
                      </a:rPr>
                      <a:t>313</a:t>
                    </a:r>
                    <a:r>
                      <a:rPr lang="en-US" sz="1400" b="1" dirty="0">
                        <a:solidFill>
                          <a:schemeClr val="bg1"/>
                        </a:solidFill>
                      </a:rPr>
                      <a:t>; </a:t>
                    </a:r>
                    <a:endParaRPr lang="ru-RU" sz="1400" b="1" dirty="0" smtClean="0">
                      <a:solidFill>
                        <a:schemeClr val="bg1"/>
                      </a:solidFill>
                    </a:endParaRPr>
                  </a:p>
                  <a:p>
                    <a:pPr>
                      <a:defRPr sz="1400" b="1">
                        <a:solidFill>
                          <a:schemeClr val="bg1"/>
                        </a:solidFill>
                      </a:defRPr>
                    </a:pPr>
                    <a:r>
                      <a:rPr lang="en-US" sz="1400" b="1" dirty="0" smtClean="0">
                        <a:solidFill>
                          <a:schemeClr val="bg1"/>
                        </a:solidFill>
                      </a:rPr>
                      <a:t>17</a:t>
                    </a:r>
                    <a:r>
                      <a:rPr lang="en-US" sz="1400" b="1" dirty="0">
                        <a:solidFill>
                          <a:schemeClr val="bg1"/>
                        </a:solidFill>
                      </a:rPr>
                      <a:t>%</a:t>
                    </a:r>
                  </a:p>
                </c:rich>
              </c:tx>
              <c:spPr>
                <a:noFill/>
              </c:spPr>
              <c:showVal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bg1"/>
                        </a:solidFill>
                      </a:defRPr>
                    </a:pPr>
                    <a:r>
                      <a:rPr lang="ru-RU" sz="1400" b="1" dirty="0" smtClean="0">
                        <a:solidFill>
                          <a:schemeClr val="bg1"/>
                        </a:solidFill>
                      </a:rPr>
                      <a:t>ОБ - </a:t>
                    </a:r>
                    <a:r>
                      <a:rPr lang="en-US" sz="1400" b="1" dirty="0" smtClean="0">
                        <a:solidFill>
                          <a:schemeClr val="bg1"/>
                        </a:solidFill>
                      </a:rPr>
                      <a:t>1180;</a:t>
                    </a:r>
                    <a:r>
                      <a:rPr lang="ru-RU" sz="1400" b="1" baseline="0" dirty="0" smtClean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en-US" sz="1400" b="1" dirty="0" smtClean="0">
                        <a:solidFill>
                          <a:schemeClr val="bg1"/>
                        </a:solidFill>
                      </a:rPr>
                      <a:t>62</a:t>
                    </a:r>
                    <a:r>
                      <a:rPr lang="en-US" sz="1400" b="1" dirty="0">
                        <a:solidFill>
                          <a:schemeClr val="bg1"/>
                        </a:solidFill>
                      </a:rPr>
                      <a:t>%</a:t>
                    </a:r>
                  </a:p>
                </c:rich>
              </c:tx>
              <c:spPr>
                <a:noFill/>
              </c:spPr>
              <c:showVal val="1"/>
              <c:showPercent val="1"/>
            </c:dLbl>
            <c:dLbl>
              <c:idx val="2"/>
              <c:layout>
                <c:manualLayout>
                  <c:x val="0.16484264077141841"/>
                  <c:y val="8.7650234807503433E-2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bg1"/>
                        </a:solidFill>
                      </a:defRPr>
                    </a:pPr>
                    <a:r>
                      <a:rPr lang="ru-RU" sz="1400" b="1" dirty="0" smtClean="0">
                        <a:solidFill>
                          <a:schemeClr val="bg1"/>
                        </a:solidFill>
                      </a:rPr>
                      <a:t>МБ - </a:t>
                    </a:r>
                    <a:r>
                      <a:rPr lang="en-US" sz="1400" b="1" dirty="0" smtClean="0">
                        <a:solidFill>
                          <a:schemeClr val="bg1"/>
                        </a:solidFill>
                      </a:rPr>
                      <a:t>401</a:t>
                    </a:r>
                    <a:r>
                      <a:rPr lang="en-US" sz="1400" b="1" dirty="0">
                        <a:solidFill>
                          <a:schemeClr val="bg1"/>
                        </a:solidFill>
                      </a:rPr>
                      <a:t>; </a:t>
                    </a:r>
                    <a:endParaRPr lang="ru-RU" sz="1400" b="1" dirty="0" smtClean="0">
                      <a:solidFill>
                        <a:schemeClr val="bg1"/>
                      </a:solidFill>
                    </a:endParaRPr>
                  </a:p>
                  <a:p>
                    <a:pPr>
                      <a:defRPr sz="1400" b="1">
                        <a:solidFill>
                          <a:schemeClr val="bg1"/>
                        </a:solidFill>
                      </a:defRPr>
                    </a:pPr>
                    <a:r>
                      <a:rPr lang="en-US" sz="1400" b="1" dirty="0" smtClean="0">
                        <a:solidFill>
                          <a:schemeClr val="bg1"/>
                        </a:solidFill>
                      </a:rPr>
                      <a:t>21</a:t>
                    </a:r>
                    <a:r>
                      <a:rPr lang="en-US" sz="1400" b="1" dirty="0">
                        <a:solidFill>
                          <a:schemeClr val="bg1"/>
                        </a:solidFill>
                      </a:rPr>
                      <a:t>%</a:t>
                    </a:r>
                  </a:p>
                </c:rich>
              </c:tx>
              <c:spPr>
                <a:noFill/>
              </c:spPr>
              <c:showVal val="1"/>
              <c:showPercent val="1"/>
            </c:dLbl>
            <c:spPr>
              <a:noFill/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Федеральный бюджет</c:v>
                </c:pt>
                <c:pt idx="1">
                  <c:v>Областной бюджет Сахалинской области</c:v>
                </c:pt>
                <c:pt idx="2">
                  <c:v>Бюджет муниципального образования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 formatCode="0">
                  <c:v>312.5</c:v>
                </c:pt>
                <c:pt idx="1">
                  <c:v>1179.5</c:v>
                </c:pt>
                <c:pt idx="2" formatCode="0">
                  <c:v>400.8</c:v>
                </c:pt>
              </c:numCache>
            </c:numRef>
          </c:val>
        </c:ser>
        <c:dLbls>
          <c:showVal val="1"/>
        </c:dLbls>
      </c:pie3DChart>
      <c:spPr>
        <a:noFill/>
      </c:spPr>
    </c:plotArea>
    <c:plotVisOnly val="1"/>
  </c:chart>
  <c:spPr>
    <a:noFill/>
  </c:spPr>
  <c:txPr>
    <a:bodyPr/>
    <a:lstStyle/>
    <a:p>
      <a:pPr>
        <a:defRPr sz="1800"/>
      </a:pPr>
      <a:endParaRPr lang="ru-RU"/>
    </a:p>
  </c:txPr>
  <c:externalData r:id="rId2"/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0"/>
          <c:y val="1.4462136626955261E-2"/>
          <c:w val="0.65272052171184469"/>
          <c:h val="0.85374965054582186"/>
        </c:manualLayout>
      </c:layout>
      <c:bar3D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строительство</c:v>
                </c:pt>
              </c:strCache>
            </c:strRef>
          </c:tx>
          <c:spPr>
            <a:solidFill>
              <a:srgbClr val="70BDD2"/>
            </a:solidFill>
          </c:spPr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2012 год</c:v>
                </c:pt>
                <c:pt idx="1">
                  <c:v>2013 год</c:v>
                </c:pt>
              </c:strCache>
            </c:strRef>
          </c:cat>
          <c:val>
            <c:numRef>
              <c:f>Лист1!$B$2:$B$3</c:f>
              <c:numCache>
                <c:formatCode>0</c:formatCode>
                <c:ptCount val="2"/>
                <c:pt idx="0">
                  <c:v>113.7</c:v>
                </c:pt>
                <c:pt idx="1">
                  <c:v>101.8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добыча сырой нефти и природного газа</c:v>
                </c:pt>
              </c:strCache>
            </c:strRef>
          </c:tx>
          <c:spPr>
            <a:solidFill>
              <a:srgbClr val="CC66FF"/>
            </a:solidFill>
          </c:spPr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2012 год</c:v>
                </c:pt>
                <c:pt idx="1">
                  <c:v>2013 год</c:v>
                </c:pt>
              </c:strCache>
            </c:strRef>
          </c:cat>
          <c:val>
            <c:numRef>
              <c:f>Лист1!$C$2:$C$3</c:f>
              <c:numCache>
                <c:formatCode>0</c:formatCode>
                <c:ptCount val="2"/>
                <c:pt idx="0">
                  <c:v>84.1</c:v>
                </c:pt>
                <c:pt idx="1">
                  <c:v>87.6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транспорт</c:v>
                </c:pt>
              </c:strCache>
            </c:strRef>
          </c:tx>
          <c:spPr>
            <a:solidFill>
              <a:srgbClr val="00CC99"/>
            </a:solidFill>
          </c:spPr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2012 год</c:v>
                </c:pt>
                <c:pt idx="1">
                  <c:v>2013 год</c:v>
                </c:pt>
              </c:strCache>
            </c:strRef>
          </c:cat>
          <c:val>
            <c:numRef>
              <c:f>Лист1!$D$2:$D$3</c:f>
              <c:numCache>
                <c:formatCode>0</c:formatCode>
                <c:ptCount val="2"/>
                <c:pt idx="0">
                  <c:v>29.099999999999987</c:v>
                </c:pt>
                <c:pt idx="1">
                  <c:v>34.300000000000004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(иностранные граждане)</c:v>
                </c:pt>
              </c:strCache>
            </c:strRef>
          </c:tx>
          <c:spPr>
            <a:solidFill>
              <a:srgbClr val="6699FF"/>
            </a:solidFill>
          </c:spPr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2012 год</c:v>
                </c:pt>
                <c:pt idx="1">
                  <c:v>2013 год</c:v>
                </c:pt>
              </c:strCache>
            </c:strRef>
          </c:cat>
          <c:val>
            <c:numRef>
              <c:f>Лист1!$E$2:$E$3</c:f>
              <c:numCache>
                <c:formatCode>0</c:formatCode>
                <c:ptCount val="2"/>
                <c:pt idx="0">
                  <c:v>59.9</c:v>
                </c:pt>
                <c:pt idx="1">
                  <c:v>55.2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госуправление, образование, здравоохранение, культура, спорт и др.</c:v>
                </c:pt>
              </c:strCache>
            </c:strRef>
          </c:tx>
          <c:spPr>
            <a:solidFill>
              <a:srgbClr val="FFC000"/>
            </a:solidFill>
          </c:spPr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2012 год</c:v>
                </c:pt>
                <c:pt idx="1">
                  <c:v>2013 год</c:v>
                </c:pt>
              </c:strCache>
            </c:strRef>
          </c:cat>
          <c:val>
            <c:numRef>
              <c:f>Лист1!$F$2:$F$3</c:f>
              <c:numCache>
                <c:formatCode>0</c:formatCode>
                <c:ptCount val="2"/>
                <c:pt idx="0">
                  <c:v>29.7</c:v>
                </c:pt>
                <c:pt idx="1">
                  <c:v>33.9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деятельность гостиниц и ресторанов</c:v>
                </c:pt>
              </c:strCache>
            </c:strRef>
          </c:tx>
          <c:spPr>
            <a:solidFill>
              <a:srgbClr val="33CC33"/>
            </a:solidFill>
          </c:spPr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2012 год</c:v>
                </c:pt>
                <c:pt idx="1">
                  <c:v>2013 год</c:v>
                </c:pt>
              </c:strCache>
            </c:strRef>
          </c:cat>
          <c:val>
            <c:numRef>
              <c:f>Лист1!$G$2:$G$3</c:f>
              <c:numCache>
                <c:formatCode>0</c:formatCode>
                <c:ptCount val="2"/>
                <c:pt idx="0">
                  <c:v>6.1</c:v>
                </c:pt>
                <c:pt idx="1">
                  <c:v>3.7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оптовая и розничная торговля, торговля а/т средствами, их обслуживание</c:v>
                </c:pt>
              </c:strCache>
            </c:strRef>
          </c:tx>
          <c:dLbls>
            <c:dLbl>
              <c:idx val="1"/>
              <c:layout>
                <c:manualLayout>
                  <c:x val="2.8337055238585557E-2"/>
                  <c:y val="0"/>
                </c:manualLayout>
              </c:layout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2012 год</c:v>
                </c:pt>
                <c:pt idx="1">
                  <c:v>2013 год</c:v>
                </c:pt>
              </c:strCache>
            </c:strRef>
          </c:cat>
          <c:val>
            <c:numRef>
              <c:f>Лист1!$H$2:$H$3</c:f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предоставление прочих услуг</c:v>
                </c:pt>
              </c:strCache>
            </c:strRef>
          </c:tx>
          <c:spPr>
            <a:solidFill>
              <a:srgbClr val="FF7C80"/>
            </a:solidFill>
          </c:spPr>
          <c:dPt>
            <c:idx val="0"/>
            <c:spPr>
              <a:solidFill>
                <a:srgbClr val="FF9999"/>
              </a:solidFill>
            </c:spPr>
          </c:dPt>
          <c:dPt>
            <c:idx val="1"/>
            <c:spPr>
              <a:solidFill>
                <a:srgbClr val="FF9999"/>
              </a:solidFill>
            </c:spPr>
          </c:dPt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2012 год</c:v>
                </c:pt>
                <c:pt idx="1">
                  <c:v>2013 год</c:v>
                </c:pt>
              </c:strCache>
            </c:strRef>
          </c:cat>
          <c:val>
            <c:numRef>
              <c:f>Лист1!$I$2:$I$3</c:f>
              <c:numCache>
                <c:formatCode>0</c:formatCode>
                <c:ptCount val="2"/>
                <c:pt idx="0">
                  <c:v>25.2</c:v>
                </c:pt>
                <c:pt idx="1">
                  <c:v>28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остальные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2012 год</c:v>
                </c:pt>
                <c:pt idx="1">
                  <c:v>2013 год</c:v>
                </c:pt>
              </c:strCache>
            </c:strRef>
          </c:cat>
          <c:val>
            <c:numRef>
              <c:f>Лист1!$J$2:$J$3</c:f>
              <c:numCache>
                <c:formatCode>0</c:formatCode>
                <c:ptCount val="2"/>
                <c:pt idx="0">
                  <c:v>42.8</c:v>
                </c:pt>
                <c:pt idx="1">
                  <c:v>41.4</c:v>
                </c:pt>
              </c:numCache>
            </c:numRef>
          </c:val>
        </c:ser>
        <c:shape val="cylinder"/>
        <c:axId val="94224768"/>
        <c:axId val="94226304"/>
        <c:axId val="0"/>
      </c:bar3DChart>
      <c:catAx>
        <c:axId val="9422476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94226304"/>
        <c:crosses val="autoZero"/>
        <c:auto val="1"/>
        <c:lblAlgn val="ctr"/>
        <c:lblOffset val="100"/>
      </c:catAx>
      <c:valAx>
        <c:axId val="94226304"/>
        <c:scaling>
          <c:orientation val="minMax"/>
          <c:max val="1"/>
          <c:min val="0"/>
        </c:scaling>
        <c:delete val="1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0%" sourceLinked="0"/>
        <c:tickLblPos val="none"/>
        <c:crossAx val="94224768"/>
        <c:crosses val="autoZero"/>
        <c:crossBetween val="between"/>
        <c:majorUnit val="0.1"/>
      </c:valAx>
      <c:spPr>
        <a:solidFill>
          <a:schemeClr val="bg1"/>
        </a:solidFill>
      </c:spPr>
    </c:plotArea>
    <c:legend>
      <c:legendPos val="r"/>
      <c:layout>
        <c:manualLayout>
          <c:xMode val="edge"/>
          <c:yMode val="edge"/>
          <c:x val="0.60276932768017732"/>
          <c:y val="9.5589882135558267E-4"/>
          <c:w val="0.38648008913783466"/>
          <c:h val="0.78804610291441535"/>
        </c:manualLayout>
      </c:layout>
      <c:spPr>
        <a:solidFill>
          <a:schemeClr val="bg1"/>
        </a:solidFill>
      </c:spPr>
      <c:txPr>
        <a:bodyPr/>
        <a:lstStyle/>
        <a:p>
          <a:pPr>
            <a:defRPr sz="1400"/>
          </a:pPr>
          <a:endParaRPr lang="ru-RU"/>
        </a:p>
      </c:txPr>
    </c:legend>
    <c:plotVisOnly val="1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view3D>
      <c:rAngAx val="1"/>
    </c:view3D>
    <c:floor>
      <c:spPr>
        <a:solidFill>
          <a:schemeClr val="bg1"/>
        </a:solidFill>
      </c:spPr>
    </c:floor>
    <c:sideWall>
      <c:spPr>
        <a:noFill/>
        <a:scene3d>
          <a:camera prst="orthographicFront"/>
          <a:lightRig rig="threePt" dir="t"/>
        </a:scene3d>
        <a:sp3d>
          <a:bevelT w="139700" h="139700" prst="divot"/>
        </a:sp3d>
      </c:spPr>
    </c:sideWall>
    <c:backWall>
      <c:spPr>
        <a:noFill/>
        <a:ln w="25400">
          <a:noFill/>
        </a:ln>
        <a:scene3d>
          <a:camera prst="orthographicFront"/>
          <a:lightRig rig="threePt" dir="t"/>
        </a:scene3d>
        <a:sp3d>
          <a:bevelT w="139700" h="139700" prst="divot"/>
        </a:sp3d>
      </c:spPr>
    </c:backWall>
    <c:plotArea>
      <c:layout>
        <c:manualLayout>
          <c:layoutTarget val="inner"/>
          <c:xMode val="edge"/>
          <c:yMode val="edge"/>
          <c:x val="2.1339791766359474E-3"/>
          <c:y val="1.7148559919502515E-3"/>
          <c:w val="0.97572257558776432"/>
          <c:h val="0.7949882007980010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prst="slope"/>
            </a:sp3d>
          </c:spPr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2012 год</c:v>
                </c:pt>
                <c:pt idx="1">
                  <c:v>2013 год</c:v>
                </c:pt>
              </c:strCache>
            </c:strRef>
          </c:cat>
          <c:val>
            <c:numRef>
              <c:f>Лист1!$B$2:$B$3</c:f>
              <c:numCache>
                <c:formatCode>0</c:formatCode>
                <c:ptCount val="2"/>
                <c:pt idx="0">
                  <c:v>404.8</c:v>
                </c:pt>
                <c:pt idx="1">
                  <c:v>400.7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неналоговое доходы</c:v>
                </c:pt>
              </c:strCache>
            </c:strRef>
          </c:tx>
          <c:spPr>
            <a:solidFill>
              <a:srgbClr val="4F81BD">
                <a:lumMod val="75000"/>
              </a:srgbClr>
            </a:solidFill>
            <a:scene3d>
              <a:camera prst="orthographicFront"/>
              <a:lightRig rig="threePt" dir="t"/>
            </a:scene3d>
            <a:sp3d>
              <a:bevelT prst="slope"/>
            </a:sp3d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2012 год</c:v>
                </c:pt>
                <c:pt idx="1">
                  <c:v>2013 год</c:v>
                </c:pt>
              </c:strCache>
            </c:strRef>
          </c:cat>
          <c:val>
            <c:numRef>
              <c:f>Лист1!$C$2:$C$3</c:f>
              <c:numCache>
                <c:formatCode>0</c:formatCode>
                <c:ptCount val="2"/>
                <c:pt idx="0">
                  <c:v>78</c:v>
                </c:pt>
                <c:pt idx="1">
                  <c:v>79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безвозмездные поступления из ОБ</c:v>
                </c:pt>
              </c:strCache>
            </c:strRef>
          </c:tx>
          <c:spPr>
            <a:solidFill>
              <a:srgbClr val="9BBB59">
                <a:lumMod val="60000"/>
                <a:lumOff val="40000"/>
              </a:srgbClr>
            </a:solidFill>
            <a:scene3d>
              <a:camera prst="orthographicFront"/>
              <a:lightRig rig="threePt" dir="t"/>
            </a:scene3d>
            <a:sp3d>
              <a:bevelT prst="slope"/>
            </a:sp3d>
          </c:spPr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2012 год</c:v>
                </c:pt>
                <c:pt idx="1">
                  <c:v>2013 год</c:v>
                </c:pt>
              </c:strCache>
            </c:strRef>
          </c:cat>
          <c:val>
            <c:numRef>
              <c:f>Лист1!$D$2:$D$3</c:f>
              <c:numCache>
                <c:formatCode>0</c:formatCode>
                <c:ptCount val="2"/>
                <c:pt idx="0">
                  <c:v>570.6</c:v>
                </c:pt>
                <c:pt idx="1">
                  <c:v>1078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безвозмездные поступления</c:v>
                </c:pt>
              </c:strCache>
            </c:strRef>
          </c:tx>
          <c:spPr>
            <a:solidFill>
              <a:srgbClr val="339966"/>
            </a:solidFill>
            <a:scene3d>
              <a:camera prst="orthographicFront"/>
              <a:lightRig rig="threePt" dir="t"/>
            </a:scene3d>
            <a:sp3d>
              <a:bevelT prst="slope"/>
            </a:sp3d>
          </c:spPr>
          <c:dLbls>
            <c:dLbl>
              <c:idx val="0"/>
              <c:layout>
                <c:manualLayout>
                  <c:x val="2.8641619306251601E-2"/>
                  <c:y val="-1.702307060173942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2012 год</c:v>
                </c:pt>
                <c:pt idx="1">
                  <c:v>2013 год</c:v>
                </c:pt>
              </c:strCache>
            </c:strRef>
          </c:cat>
          <c:val>
            <c:numRef>
              <c:f>Лист1!$E$2:$E$3</c:f>
              <c:numCache>
                <c:formatCode>0</c:formatCode>
                <c:ptCount val="2"/>
                <c:pt idx="0">
                  <c:v>52</c:v>
                </c:pt>
                <c:pt idx="1">
                  <c:v>151</c:v>
                </c:pt>
              </c:numCache>
            </c:numRef>
          </c:val>
        </c:ser>
        <c:shape val="box"/>
        <c:axId val="91773952"/>
        <c:axId val="91792128"/>
        <c:axId val="0"/>
      </c:bar3DChart>
      <c:catAx>
        <c:axId val="91773952"/>
        <c:scaling>
          <c:orientation val="minMax"/>
        </c:scaling>
        <c:axPos val="b"/>
        <c:tickLblPos val="nextTo"/>
        <c:spPr>
          <a:solidFill>
            <a:schemeClr val="accent5">
              <a:lumMod val="75000"/>
            </a:schemeClr>
          </a:solidFill>
        </c:spPr>
        <c:txPr>
          <a:bodyPr/>
          <a:lstStyle/>
          <a:p>
            <a:pPr>
              <a:defRPr sz="1800" b="1" u="none">
                <a:solidFill>
                  <a:schemeClr val="bg1"/>
                </a:solidFill>
              </a:defRPr>
            </a:pPr>
            <a:endParaRPr lang="ru-RU"/>
          </a:p>
        </c:txPr>
        <c:crossAx val="91792128"/>
        <c:crosses val="autoZero"/>
        <c:auto val="1"/>
        <c:lblAlgn val="ctr"/>
        <c:lblOffset val="100"/>
      </c:catAx>
      <c:valAx>
        <c:axId val="91792128"/>
        <c:scaling>
          <c:orientation val="minMax"/>
        </c:scaling>
        <c:delete val="1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0" sourceLinked="1"/>
        <c:tickLblPos val="none"/>
        <c:crossAx val="917739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58681901047888"/>
          <c:w val="0.99759854659413993"/>
          <c:h val="0.12458618991704859"/>
        </c:manualLayout>
      </c:layout>
      <c:spPr>
        <a:ln>
          <a:prstDash val="sysDot"/>
        </a:ln>
      </c:spPr>
      <c:txPr>
        <a:bodyPr/>
        <a:lstStyle/>
        <a:p>
          <a:pPr>
            <a:defRPr sz="1400" b="0" i="1" u="sng"/>
          </a:pPr>
          <a:endParaRPr lang="ru-RU"/>
        </a:p>
      </c:txPr>
    </c:legend>
    <c:plotVisOnly val="1"/>
  </c:chart>
  <c:spPr>
    <a:solidFill>
      <a:schemeClr val="bg1">
        <a:lumMod val="95000"/>
      </a:schemeClr>
    </a:solidFill>
  </c:spPr>
  <c:txPr>
    <a:bodyPr/>
    <a:lstStyle/>
    <a:p>
      <a:pPr>
        <a:defRPr sz="1800"/>
      </a:pPr>
      <a:endParaRPr lang="ru-RU"/>
    </a:p>
  </c:txPr>
  <c:externalData r:id="rId2"/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4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0"/>
          <c:y val="8.9689960204204028E-2"/>
          <c:w val="1"/>
          <c:h val="0.8975600342122412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39700" h="139700" prst="divot"/>
              <a:contourClr>
                <a:srgbClr val="000000"/>
              </a:contourClr>
            </a:sp3d>
          </c:spPr>
          <c:explosion val="17"/>
          <c:dPt>
            <c:idx val="1"/>
            <c:explosion val="12"/>
          </c:dPt>
          <c:dPt>
            <c:idx val="3"/>
            <c:explosion val="39"/>
            <c:spPr>
              <a:solidFill>
                <a:srgbClr val="FF00FF"/>
              </a:solidFill>
              <a:scene3d>
                <a:camera prst="orthographicFront"/>
                <a:lightRig rig="threePt" dir="t"/>
              </a:scene3d>
              <a:sp3d>
                <a:bevelT w="139700" h="139700" prst="divot"/>
                <a:contourClr>
                  <a:srgbClr val="000000"/>
                </a:contourClr>
              </a:sp3d>
            </c:spPr>
          </c:dPt>
          <c:dPt>
            <c:idx val="4"/>
            <c:explosion val="33"/>
            <c:spPr>
              <a:solidFill>
                <a:srgbClr val="99CCFF"/>
              </a:solidFill>
              <a:scene3d>
                <a:camera prst="orthographicFront"/>
                <a:lightRig rig="threePt" dir="t"/>
              </a:scene3d>
              <a:sp3d>
                <a:bevelT w="139700" h="139700" prst="divot"/>
                <a:contourClr>
                  <a:srgbClr val="000000"/>
                </a:contourClr>
              </a:sp3d>
            </c:spPr>
          </c:dPt>
          <c:dPt>
            <c:idx val="5"/>
            <c:explosion val="6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 w="139700" h="139700" prst="divot"/>
                <a:contourClr>
                  <a:srgbClr val="000000"/>
                </a:contourClr>
              </a:sp3d>
            </c:spPr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-0.16013997263472332"/>
                  <c:y val="-0.29358505853697903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НДФЛ - </a:t>
                    </a:r>
                    <a:r>
                      <a:rPr lang="ru-RU" sz="1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384; </a:t>
                    </a:r>
                    <a:r>
                      <a:rPr lang="ru-RU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81</a:t>
                    </a:r>
                    <a:r>
                      <a:rPr lang="ru-RU" sz="1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</a:p>
                </c:rich>
              </c:tx>
              <c:spPr/>
              <c:dLblPos val="bestFit"/>
              <c:showLegendKey val="1"/>
              <c:showVal val="1"/>
              <c:showCatName val="1"/>
              <c:showPercent val="1"/>
            </c:dLbl>
            <c:dLbl>
              <c:idx val="2"/>
              <c:layout>
                <c:manualLayout>
                  <c:x val="0"/>
                  <c:y val="0.1249937831735624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Налоги</a:t>
                    </a:r>
                  </a:p>
                  <a:p>
                    <a:r>
                      <a:rPr lang="ru-RU" dirty="0" smtClean="0"/>
                      <a:t> </a:t>
                    </a:r>
                    <a:r>
                      <a:rPr lang="ru-RU" dirty="0"/>
                      <a:t>на СД</a:t>
                    </a:r>
                    <a:r>
                      <a:rPr lang="ru-RU" dirty="0" smtClean="0"/>
                      <a:t>;</a:t>
                    </a:r>
                  </a:p>
                  <a:p>
                    <a:r>
                      <a:rPr lang="ru-RU" dirty="0" smtClean="0"/>
                      <a:t> </a:t>
                    </a:r>
                    <a:r>
                      <a:rPr lang="ru-RU" dirty="0"/>
                      <a:t>14</a:t>
                    </a:r>
                  </a:p>
                </c:rich>
              </c:tx>
              <c:dLblPos val="bestFit"/>
              <c:showLegendKey val="1"/>
              <c:showVal val="1"/>
              <c:showCatName val="1"/>
            </c:dLbl>
            <c:dLbl>
              <c:idx val="3"/>
              <c:layout>
                <c:manualLayout>
                  <c:x val="0"/>
                  <c:y val="-0.1109159238039402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налоги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на </a:t>
                    </a:r>
                    <a:r>
                      <a:rPr lang="ru-RU" dirty="0" err="1" smtClean="0"/>
                      <a:t>имущ-во</a:t>
                    </a:r>
                    <a:r>
                      <a:rPr lang="ru-RU" dirty="0"/>
                      <a:t>; 2</a:t>
                    </a:r>
                  </a:p>
                </c:rich>
              </c:tx>
              <c:dLblPos val="bestFit"/>
              <c:showLegendKey val="1"/>
              <c:showVal val="1"/>
              <c:showCatName val="1"/>
            </c:dLbl>
            <c:dLbl>
              <c:idx val="4"/>
              <c:layout>
                <c:manualLayout>
                  <c:x val="0.19919659493835698"/>
                  <c:y val="0.1691472490337157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доходы</a:t>
                    </a:r>
                  </a:p>
                  <a:p>
                    <a:r>
                      <a:rPr lang="ru-RU" dirty="0" smtClean="0"/>
                      <a:t> </a:t>
                    </a:r>
                    <a:r>
                      <a:rPr lang="ru-RU" dirty="0"/>
                      <a:t>от аренды муниц. </a:t>
                    </a:r>
                    <a:r>
                      <a:rPr lang="ru-RU" dirty="0" smtClean="0"/>
                      <a:t>собств. </a:t>
                    </a:r>
                    <a:r>
                      <a:rPr lang="ru-RU" dirty="0"/>
                      <a:t>62</a:t>
                    </a:r>
                    <a:r>
                      <a:rPr lang="ru-RU" dirty="0" smtClean="0"/>
                      <a:t>;</a:t>
                    </a:r>
                  </a:p>
                  <a:p>
                    <a:r>
                      <a:rPr lang="ru-RU" dirty="0" smtClean="0"/>
                      <a:t> </a:t>
                    </a:r>
                    <a:r>
                      <a:rPr lang="ru-RU" dirty="0"/>
                      <a:t>13%</a:t>
                    </a:r>
                  </a:p>
                </c:rich>
              </c:tx>
              <c:dLblPos val="bestFit"/>
              <c:showVal val="1"/>
              <c:showCatName val="1"/>
              <c:showPercent val="1"/>
            </c:dLbl>
            <c:dLbl>
              <c:idx val="5"/>
              <c:layout>
                <c:manualLayout>
                  <c:x val="0.26701119896618081"/>
                  <c:y val="8.1317736646997832E-3"/>
                </c:manualLayout>
              </c:layout>
              <c:dLblPos val="bestFit"/>
              <c:showLegendKey val="1"/>
              <c:showVal val="1"/>
              <c:showCatName val="1"/>
            </c:dLbl>
            <c:dLbl>
              <c:idx val="6"/>
              <c:layout>
                <c:manualLayout>
                  <c:x val="0.33304170516158532"/>
                  <c:y val="9.8216091031539526E-2"/>
                </c:manualLayout>
              </c:layout>
              <c:dLblPos val="bestFit"/>
              <c:showLegendKey val="1"/>
              <c:showVal val="1"/>
              <c:showCatName val="1"/>
            </c:dLbl>
            <c:dLbl>
              <c:idx val="7"/>
              <c:layout>
                <c:manualLayout>
                  <c:x val="0.16700770990543071"/>
                  <c:y val="-1.3168632110931748E-2"/>
                </c:manualLayout>
              </c:layout>
              <c:dLblPos val="bestFit"/>
              <c:showLegendKey val="1"/>
              <c:showVal val="1"/>
              <c:showCatName val="1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1"/>
            <c:showVal val="1"/>
            <c:showCatName val="1"/>
            <c:showLeaderLines val="1"/>
          </c:dLbls>
          <c:cat>
            <c:strRef>
              <c:f>Лист1!$A$2:$A$7</c:f>
              <c:strCache>
                <c:ptCount val="6"/>
                <c:pt idx="1">
                  <c:v>НДФЛ</c:v>
                </c:pt>
                <c:pt idx="2">
                  <c:v>налоги на СД</c:v>
                </c:pt>
                <c:pt idx="3">
                  <c:v>налоги на имущество</c:v>
                </c:pt>
                <c:pt idx="4">
                  <c:v>доходы от аренды муниц. им-ва</c:v>
                </c:pt>
                <c:pt idx="5">
                  <c:v>остальные налоги</c:v>
                </c:pt>
              </c:strCache>
            </c:strRef>
          </c:cat>
          <c:val>
            <c:numRef>
              <c:f>Лист1!$B$2:$B$7</c:f>
              <c:numCache>
                <c:formatCode>0</c:formatCode>
                <c:ptCount val="6"/>
                <c:pt idx="1">
                  <c:v>383.8</c:v>
                </c:pt>
                <c:pt idx="2">
                  <c:v>13.6</c:v>
                </c:pt>
                <c:pt idx="3">
                  <c:v>1.7</c:v>
                </c:pt>
                <c:pt idx="4">
                  <c:v>62</c:v>
                </c:pt>
                <c:pt idx="5">
                  <c:v>13</c:v>
                </c:pt>
              </c:numCache>
            </c:numRef>
          </c:val>
        </c:ser>
        <c:dLbls>
          <c:showCatName val="1"/>
          <c:showPercent val="1"/>
        </c:dLbls>
      </c:pie3DChart>
      <c:spPr>
        <a:scene3d>
          <a:camera prst="orthographicFront"/>
          <a:lightRig rig="threePt" dir="t"/>
        </a:scene3d>
        <a:sp3d>
          <a:bevelT w="152400" h="50800" prst="softRound"/>
        </a:sp3d>
      </c:spPr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2"/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sideWall>
      <c:spPr>
        <a:noFill/>
        <a:ln w="38100"/>
      </c:spPr>
    </c:sideWall>
    <c:backWall>
      <c:spPr>
        <a:noFill/>
        <a:ln w="38100"/>
      </c:spPr>
    </c:backWall>
    <c:plotArea>
      <c:layout>
        <c:manualLayout>
          <c:layoutTarget val="inner"/>
          <c:xMode val="edge"/>
          <c:yMode val="edge"/>
          <c:x val="0.10923374781195572"/>
          <c:y val="2.3672430794690632E-4"/>
          <c:w val="0.8902680902458906"/>
          <c:h val="0.8704574760837458"/>
        </c:manualLayout>
      </c:layout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на ОТ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dLbls>
            <c:dLbl>
              <c:idx val="0"/>
              <c:layout>
                <c:manualLayout>
                  <c:x val="-9.4814151198708528E-3"/>
                  <c:y val="-1.7344052048544226E-2"/>
                </c:manualLayout>
              </c:layout>
              <c:showVal val="1"/>
            </c:dLbl>
            <c:dLbl>
              <c:idx val="1"/>
              <c:layout>
                <c:manualLayout>
                  <c:x val="4.7407075599354221E-3"/>
                  <c:y val="-1.7344052048544206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2012 год</c:v>
                </c:pt>
                <c:pt idx="1">
                  <c:v>2013 год</c:v>
                </c:pt>
              </c:strCache>
            </c:strRef>
          </c:cat>
          <c:val>
            <c:numRef>
              <c:f>Лист1!$B$2:$B$3</c:f>
              <c:numCache>
                <c:formatCode>0</c:formatCode>
                <c:ptCount val="2"/>
                <c:pt idx="0">
                  <c:v>420.4</c:v>
                </c:pt>
                <c:pt idx="1">
                  <c:v>484.6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 на инвестиции</c:v>
                </c:pt>
              </c:strCache>
            </c:strRef>
          </c:tx>
          <c:spPr>
            <a:blipFill>
              <a:blip xmlns:r="http://schemas.openxmlformats.org/officeDocument/2006/relationships" r:embed="rId2"/>
              <a:tile tx="0" ty="0" sx="100000" sy="100000" flip="none" algn="tl"/>
            </a:blipFill>
          </c:spPr>
          <c:dLbls>
            <c:dLbl>
              <c:idx val="0"/>
              <c:layout>
                <c:manualLayout>
                  <c:x val="-1.4754446779222318E-2"/>
                  <c:y val="-1.0370592439887421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-1.7858290592965717E-2"/>
                  <c:y val="-1.9259130078742547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2012 год</c:v>
                </c:pt>
                <c:pt idx="1">
                  <c:v>2013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0">
                  <c:v>337.9</c:v>
                </c:pt>
                <c:pt idx="1">
                  <c:v>677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остальные расходы</c:v>
                </c:pt>
              </c:strCache>
            </c:strRef>
          </c:tx>
          <c:spPr>
            <a:blipFill>
              <a:blip xmlns:r="http://schemas.openxmlformats.org/officeDocument/2006/relationships" r:embed="rId3"/>
              <a:tile tx="0" ty="0" sx="100000" sy="100000" flip="none" algn="tl"/>
            </a:blipFill>
          </c:spPr>
          <c:dLbls>
            <c:dLbl>
              <c:idx val="0"/>
              <c:layout>
                <c:manualLayout>
                  <c:x val="-1.7527263865958424E-2"/>
                  <c:y val="-7.4073577225933175E-3"/>
                </c:manualLayout>
              </c:layout>
              <c:showVal val="1"/>
            </c:dLbl>
            <c:dLbl>
              <c:idx val="1"/>
              <c:layout>
                <c:manualLayout>
                  <c:x val="-1.0015579351976243E-2"/>
                  <c:y val="-2.2222073167779983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2012 год</c:v>
                </c:pt>
                <c:pt idx="1">
                  <c:v>2013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457</c:v>
                </c:pt>
                <c:pt idx="1">
                  <c:v>525</c:v>
                </c:pt>
              </c:numCache>
            </c:numRef>
          </c:val>
        </c:ser>
        <c:shape val="cylinder"/>
        <c:axId val="94842240"/>
        <c:axId val="99353728"/>
        <c:axId val="0"/>
      </c:bar3DChart>
      <c:catAx>
        <c:axId val="94842240"/>
        <c:scaling>
          <c:orientation val="minMax"/>
        </c:scaling>
        <c:axPos val="l"/>
        <c:tickLblPos val="nextTo"/>
        <c:spPr>
          <a:solidFill>
            <a:prstClr val="white"/>
          </a:solidFill>
        </c:spPr>
        <c:txPr>
          <a:bodyPr/>
          <a:lstStyle/>
          <a:p>
            <a:pPr>
              <a:defRPr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9353728"/>
        <c:crosses val="autoZero"/>
        <c:auto val="1"/>
        <c:lblAlgn val="ctr"/>
        <c:lblOffset val="100"/>
      </c:catAx>
      <c:valAx>
        <c:axId val="99353728"/>
        <c:scaling>
          <c:orientation val="minMax"/>
        </c:scaling>
        <c:delete val="1"/>
        <c:axPos val="b"/>
        <c:majorGridlines>
          <c:spPr>
            <a:ln>
              <a:solidFill>
                <a:schemeClr val="bg1"/>
              </a:solidFill>
            </a:ln>
          </c:spPr>
        </c:majorGridlines>
        <c:numFmt formatCode="0" sourceLinked="1"/>
        <c:tickLblPos val="none"/>
        <c:crossAx val="94842240"/>
        <c:crosses val="autoZero"/>
        <c:crossBetween val="between"/>
      </c:valAx>
      <c:spPr>
        <a:scene3d>
          <a:camera prst="orthographicFront"/>
          <a:lightRig rig="threePt" dir="t"/>
        </a:scene3d>
        <a:sp3d>
          <a:bevelT prst="angle"/>
        </a:sp3d>
      </c:spPr>
    </c:plotArea>
    <c:legend>
      <c:legendPos val="b"/>
      <c:layout>
        <c:manualLayout>
          <c:xMode val="edge"/>
          <c:yMode val="edge"/>
          <c:x val="0"/>
          <c:y val="0.87158177473514653"/>
          <c:w val="0.99893963996752433"/>
          <c:h val="0.11930131105047075"/>
        </c:manualLayout>
      </c:layout>
      <c:spPr>
        <a:noFill/>
      </c:spPr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spPr>
    <a:solidFill>
      <a:schemeClr val="bg1">
        <a:lumMod val="95000"/>
      </a:schemeClr>
    </a:solidFill>
    <a:ln>
      <a:prstDash val="sysDash"/>
    </a:ln>
  </c:spPr>
  <c:txPr>
    <a:bodyPr/>
    <a:lstStyle/>
    <a:p>
      <a:pPr>
        <a:defRPr sz="1800"/>
      </a:pPr>
      <a:endParaRPr lang="ru-RU"/>
    </a:p>
  </c:txPr>
  <c:externalData r:id="rId4"/>
  <c:userShapes r:id="rId5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"/>
          <c:y val="0"/>
          <c:w val="1"/>
          <c:h val="0.90054470309919421"/>
        </c:manualLayout>
      </c:layout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tx>
          <c:spPr>
            <a:gradFill flip="none" rotWithShape="1">
              <a:gsLst>
                <a:gs pos="0">
                  <a:srgbClr val="CCFF66">
                    <a:shade val="30000"/>
                    <a:satMod val="115000"/>
                  </a:srgbClr>
                </a:gs>
                <a:gs pos="50000">
                  <a:srgbClr val="CCFF66">
                    <a:shade val="67500"/>
                    <a:satMod val="115000"/>
                  </a:srgbClr>
                </a:gs>
                <a:gs pos="100000">
                  <a:srgbClr val="CCFF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 w="47625" cap="flat" cmpd="dbl" algn="ctr">
              <a:solidFill>
                <a:sysClr val="window" lastClr="FFFFFF"/>
              </a:solidFill>
              <a:prstDash val="solid"/>
            </a:ln>
            <a:effectLst>
              <a:outerShdw blurRad="38100" dist="30000" dir="5400000" rotWithShape="0">
                <a:srgbClr val="000000">
                  <a:alpha val="45000"/>
                </a:srgbClr>
              </a:outerShdw>
            </a:effectLst>
          </c:spPr>
          <c:dLbls>
            <c:dLbl>
              <c:idx val="0"/>
              <c:layout>
                <c:manualLayout>
                  <c:x val="-1.9733330684220663E-2"/>
                  <c:y val="9.5184602299163243E-2"/>
                </c:manualLayout>
              </c:layout>
              <c:dLblPos val="outEnd"/>
              <c:showLegendKey val="1"/>
              <c:showVal val="1"/>
            </c:dLbl>
            <c:dLbl>
              <c:idx val="1"/>
              <c:layout>
                <c:manualLayout>
                  <c:x val="-2.0071544104565374E-2"/>
                  <c:y val="0.10788292612041878"/>
                </c:manualLayout>
              </c:layout>
              <c:dLblPos val="outEnd"/>
              <c:showLegendKey val="1"/>
              <c:showVal val="1"/>
            </c:dLbl>
            <c:dLbl>
              <c:idx val="2"/>
              <c:layout>
                <c:manualLayout>
                  <c:x val="-2.0071544104565374E-2"/>
                  <c:y val="9.730098960270539E-2"/>
                </c:manualLayout>
              </c:layout>
              <c:dLblPos val="outEnd"/>
              <c:showLegendKey val="1"/>
              <c:showVal val="1"/>
            </c:dLbl>
            <c:dLbl>
              <c:idx val="3"/>
              <c:layout>
                <c:manualLayout>
                  <c:x val="-2.0071544104565412E-2"/>
                  <c:y val="8.0369891174365007E-2"/>
                </c:manualLayout>
              </c:layout>
              <c:dLblPos val="outEnd"/>
              <c:showLegendKey val="1"/>
              <c:showVal val="1"/>
            </c:dLbl>
            <c:dLblPos val="inEnd"/>
            <c:showLegendKey val="1"/>
            <c:showVal val="1"/>
          </c:dLbls>
          <c:cat>
            <c:strRef>
              <c:f>Лист1!$B$1:$E$1</c:f>
              <c:strCache>
                <c:ptCount val="4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1709</c:v>
                </c:pt>
                <c:pt idx="1">
                  <c:v>2029.8</c:v>
                </c:pt>
                <c:pt idx="2">
                  <c:v>2196.1</c:v>
                </c:pt>
                <c:pt idx="3">
                  <c:v>2217.8000000000002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расходы</c:v>
                </c:pt>
              </c:strCache>
            </c:strRef>
          </c:tx>
          <c:spPr>
            <a:gradFill flip="none" rotWithShape="1">
              <a:gsLst>
                <a:gs pos="0">
                  <a:srgbClr val="000099">
                    <a:shade val="30000"/>
                    <a:satMod val="115000"/>
                  </a:srgbClr>
                </a:gs>
                <a:gs pos="50000">
                  <a:srgbClr val="000099">
                    <a:shade val="67500"/>
                    <a:satMod val="115000"/>
                  </a:srgbClr>
                </a:gs>
                <a:gs pos="100000">
                  <a:srgbClr val="0000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 w="47625" cap="flat" cmpd="dbl" algn="ctr">
              <a:solidFill>
                <a:sysClr val="window" lastClr="FFFFFF"/>
              </a:solidFill>
              <a:prstDash val="solid"/>
            </a:ln>
            <a:effectLst>
              <a:outerShdw blurRad="38100" dist="30000" dir="5400000" rotWithShape="0">
                <a:srgbClr val="000000">
                  <a:alpha val="45000"/>
                </a:srgbClr>
              </a:outerShdw>
            </a:effectLst>
          </c:spPr>
          <c:dLbls>
            <c:showLegendKey val="1"/>
            <c:showVal val="1"/>
          </c:dLbls>
          <c:cat>
            <c:strRef>
              <c:f>Лист1!$B$1:$E$1</c:f>
              <c:strCache>
                <c:ptCount val="4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Лист1!$B$3:$E$3</c:f>
              <c:numCache>
                <c:formatCode>#,##0</c:formatCode>
                <c:ptCount val="4"/>
                <c:pt idx="0">
                  <c:v>1687</c:v>
                </c:pt>
                <c:pt idx="1">
                  <c:v>2085</c:v>
                </c:pt>
                <c:pt idx="2">
                  <c:v>2251.1</c:v>
                </c:pt>
                <c:pt idx="3">
                  <c:v>2276.1999999999998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дефицит (профицит)</c:v>
                </c:pt>
              </c:strCache>
            </c:strRef>
          </c:tx>
          <c:spPr>
            <a:solidFill>
              <a:srgbClr val="F01E78"/>
            </a:solidFill>
            <a:ln w="47625" cap="flat" cmpd="dbl" algn="ctr">
              <a:solidFill>
                <a:sysClr val="window" lastClr="FFFFFF"/>
              </a:solidFill>
              <a:prstDash val="solid"/>
            </a:ln>
            <a:effectLst>
              <a:outerShdw blurRad="38100" dist="30000" dir="5400000" rotWithShape="0">
                <a:srgbClr val="000000">
                  <a:alpha val="45000"/>
                </a:srgbClr>
              </a:outerShdw>
            </a:effectLst>
          </c:spPr>
          <c:dLbls>
            <c:dLbl>
              <c:idx val="1"/>
              <c:layout>
                <c:manualLayout>
                  <c:x val="3.343673151273064E-2"/>
                  <c:y val="1.2255715578876916E-2"/>
                </c:manualLayout>
              </c:layout>
              <c:showVal val="1"/>
            </c:dLbl>
            <c:dLbl>
              <c:idx val="2"/>
              <c:layout>
                <c:manualLayout>
                  <c:x val="2.5710654580692122E-2"/>
                  <c:y val="1.2255715578876916E-2"/>
                </c:manualLayout>
              </c:layout>
              <c:showVal val="1"/>
            </c:dLbl>
            <c:dLbl>
              <c:idx val="3"/>
              <c:layout>
                <c:manualLayout>
                  <c:x val="3.2974679600357285E-2"/>
                  <c:y val="1.0581936517713001E-2"/>
                </c:manualLayout>
              </c:layout>
              <c:showVal val="1"/>
            </c:dLbl>
            <c:txPr>
              <a:bodyPr/>
              <a:lstStyle/>
              <a:p>
                <a:pPr>
                  <a:defRPr i="0"/>
                </a:pPr>
                <a:endParaRPr lang="ru-RU"/>
              </a:p>
            </c:txPr>
            <c:showVal val="1"/>
          </c:dLbls>
          <c:cat>
            <c:strRef>
              <c:f>Лист1!$B$1:$E$1</c:f>
              <c:strCache>
                <c:ptCount val="4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Лист1!$B$4:$E$4</c:f>
              <c:numCache>
                <c:formatCode>#,##0</c:formatCode>
                <c:ptCount val="4"/>
                <c:pt idx="0">
                  <c:v>22</c:v>
                </c:pt>
                <c:pt idx="1">
                  <c:v>-55.200000000000053</c:v>
                </c:pt>
                <c:pt idx="2">
                  <c:v>-55</c:v>
                </c:pt>
                <c:pt idx="3">
                  <c:v>-58.399999999999636</c:v>
                </c:pt>
              </c:numCache>
            </c:numRef>
          </c:val>
        </c:ser>
        <c:axId val="101291904"/>
        <c:axId val="101293440"/>
      </c:barChart>
      <c:catAx>
        <c:axId val="101291904"/>
        <c:scaling>
          <c:orientation val="minMax"/>
        </c:scaling>
        <c:axPos val="b"/>
        <c:tickLblPos val="nextTo"/>
        <c:txPr>
          <a:bodyPr/>
          <a:lstStyle/>
          <a:p>
            <a:pPr>
              <a:defRPr b="0"/>
            </a:pPr>
            <a:endParaRPr lang="ru-RU"/>
          </a:p>
        </c:txPr>
        <c:crossAx val="101293440"/>
        <c:crosses val="autoZero"/>
        <c:auto val="1"/>
        <c:lblAlgn val="ctr"/>
        <c:lblOffset val="100"/>
      </c:catAx>
      <c:valAx>
        <c:axId val="101293440"/>
        <c:scaling>
          <c:orientation val="minMax"/>
        </c:scaling>
        <c:delete val="1"/>
        <c:axPos val="l"/>
        <c:majorGridlines>
          <c:spPr>
            <a:ln>
              <a:solidFill>
                <a:prstClr val="white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c:spPr>
        </c:majorGridlines>
        <c:numFmt formatCode="#,##0" sourceLinked="1"/>
        <c:tickLblPos val="none"/>
        <c:crossAx val="101291904"/>
        <c:crosses val="autoZero"/>
        <c:crossBetween val="between"/>
      </c:valAx>
      <c:spPr>
        <a:noFill/>
      </c:spPr>
    </c:plotArea>
    <c:legend>
      <c:legendPos val="b"/>
      <c:legendEntry>
        <c:idx val="0"/>
        <c:txPr>
          <a:bodyPr/>
          <a:lstStyle/>
          <a:p>
            <a:pPr>
              <a:defRPr sz="2000">
                <a:solidFill>
                  <a:schemeClr val="accent2">
                    <a:lumMod val="50000"/>
                  </a:schemeClr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 b="0">
                <a:solidFill>
                  <a:schemeClr val="accent2">
                    <a:lumMod val="50000"/>
                  </a:schemeClr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7.849520639005356E-3"/>
          <c:y val="0.9061813840573042"/>
          <c:w val="0.97405737483974431"/>
          <c:h val="6.3853071394575911E-2"/>
        </c:manualLayout>
      </c:layout>
      <c:spPr>
        <a:solidFill>
          <a:schemeClr val="accent3">
            <a:lumMod val="20000"/>
            <a:lumOff val="80000"/>
          </a:schemeClr>
        </a:solidFill>
      </c:spPr>
      <c:txPr>
        <a:bodyPr/>
        <a:lstStyle/>
        <a:p>
          <a:pPr>
            <a:defRPr>
              <a:solidFill>
                <a:schemeClr val="accent2">
                  <a:lumMod val="50000"/>
                </a:schemeClr>
              </a:solidFill>
            </a:defRPr>
          </a:pPr>
          <a:endParaRPr lang="ru-RU"/>
        </a:p>
      </c:txPr>
    </c:legend>
    <c:plotVisOnly val="1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2"/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FA29BB-66CB-43ED-87E4-E12F1EFEE993}" type="doc">
      <dgm:prSet loTypeId="urn:microsoft.com/office/officeart/2005/8/layout/radial2" loCatId="relationship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AF130A0B-3015-433E-B251-AB919BF5805A}">
      <dgm:prSet phldrT="[Текст]" custT="1"/>
      <dgm:spPr>
        <a:solidFill>
          <a:schemeClr val="accent2">
            <a:lumMod val="75000"/>
          </a:schemeClr>
        </a:solidFill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endParaRPr lang="ru-RU" sz="1600" dirty="0" smtClean="0"/>
        </a:p>
        <a:p>
          <a:r>
            <a:rPr lang="ru-RU" sz="1800" dirty="0" smtClean="0"/>
            <a:t>Инвестиции</a:t>
          </a:r>
        </a:p>
        <a:p>
          <a:r>
            <a:rPr lang="ru-RU" sz="1800" dirty="0" smtClean="0"/>
            <a:t>677 млн. руб.</a:t>
          </a:r>
        </a:p>
        <a:p>
          <a:endParaRPr lang="ru-RU" sz="1600" dirty="0"/>
        </a:p>
      </dgm:t>
    </dgm:pt>
    <dgm:pt modelId="{623C2D26-D11A-4911-BDB2-A8A220A104E5}" type="parTrans" cxnId="{796F4C7F-7292-4028-A990-22E9CE41A9F5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7BF44333-6979-4A96-BC17-C841D142BADC}" type="sibTrans" cxnId="{796F4C7F-7292-4028-A990-22E9CE41A9F5}">
      <dgm:prSet/>
      <dgm:spPr/>
      <dgm:t>
        <a:bodyPr/>
        <a:lstStyle/>
        <a:p>
          <a:endParaRPr lang="ru-RU"/>
        </a:p>
      </dgm:t>
    </dgm:pt>
    <dgm:pt modelId="{5B74105A-3453-4F3C-A1F9-8E1071DAA6CC}">
      <dgm:prSet phldrT="[Текст]" custT="1"/>
      <dgm:spPr>
        <a:solidFill>
          <a:schemeClr val="accent3">
            <a:lumMod val="50000"/>
          </a:schemeClr>
        </a:solidFill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ru-RU" sz="1800" dirty="0" smtClean="0"/>
            <a:t>Другие программные мероприятия  </a:t>
          </a:r>
        </a:p>
        <a:p>
          <a:r>
            <a:rPr lang="ru-RU" sz="1800" dirty="0" smtClean="0"/>
            <a:t>126 млн. руб.</a:t>
          </a:r>
          <a:endParaRPr lang="ru-RU" sz="1800" dirty="0"/>
        </a:p>
      </dgm:t>
    </dgm:pt>
    <dgm:pt modelId="{B8F385A6-DE64-4EF5-A0C9-EAFF026C1F20}" type="sibTrans" cxnId="{79CAA2AD-223B-40E1-97DD-1868098E88C7}">
      <dgm:prSet/>
      <dgm:spPr/>
      <dgm:t>
        <a:bodyPr/>
        <a:lstStyle/>
        <a:p>
          <a:endParaRPr lang="ru-RU"/>
        </a:p>
      </dgm:t>
    </dgm:pt>
    <dgm:pt modelId="{2FC01511-60B5-4620-AC52-945BCB83F669}" type="parTrans" cxnId="{79CAA2AD-223B-40E1-97DD-1868098E88C7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5CDD6591-CADE-4754-8C2D-9C91B6374D2B}" type="pres">
      <dgm:prSet presAssocID="{04FA29BB-66CB-43ED-87E4-E12F1EFEE993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D03CDF-6784-4214-B27A-C03392A94E61}" type="pres">
      <dgm:prSet presAssocID="{04FA29BB-66CB-43ED-87E4-E12F1EFEE993}" presName="cycle" presStyleCnt="0"/>
      <dgm:spPr/>
    </dgm:pt>
    <dgm:pt modelId="{8475DD78-D961-4B9F-84B5-CB998E847AA3}" type="pres">
      <dgm:prSet presAssocID="{04FA29BB-66CB-43ED-87E4-E12F1EFEE993}" presName="centerShape" presStyleCnt="0"/>
      <dgm:spPr/>
    </dgm:pt>
    <dgm:pt modelId="{4D16396B-405F-46A5-BA55-77F02F15804E}" type="pres">
      <dgm:prSet presAssocID="{04FA29BB-66CB-43ED-87E4-E12F1EFEE993}" presName="connSite" presStyleLbl="node1" presStyleIdx="0" presStyleCnt="3"/>
      <dgm:spPr/>
    </dgm:pt>
    <dgm:pt modelId="{8B27E021-6F33-4C7B-AABE-2CB576CA0B45}" type="pres">
      <dgm:prSet presAssocID="{04FA29BB-66CB-43ED-87E4-E12F1EFEE993}" presName="visible" presStyleLbl="node1" presStyleIdx="0" presStyleCnt="3" custScaleX="445286" custScaleY="407086" custLinFactX="166369" custLinFactY="-173885" custLinFactNeighborX="200000" custLinFactNeighborY="-200000"/>
      <dgm:spPr>
        <a:solidFill>
          <a:schemeClr val="accent1">
            <a:lumMod val="75000"/>
          </a:schemeClr>
        </a:solidFill>
        <a:effectLst>
          <a:glow rad="1016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endParaRPr lang="ru-RU"/>
        </a:p>
      </dgm:t>
    </dgm:pt>
    <dgm:pt modelId="{7E60581B-CC3C-4EB8-A0CD-4DC3EE996308}" type="pres">
      <dgm:prSet presAssocID="{623C2D26-D11A-4911-BDB2-A8A220A104E5}" presName="Name25" presStyleLbl="parChTrans1D1" presStyleIdx="0" presStyleCnt="2"/>
      <dgm:spPr/>
      <dgm:t>
        <a:bodyPr/>
        <a:lstStyle/>
        <a:p>
          <a:endParaRPr lang="ru-RU"/>
        </a:p>
      </dgm:t>
    </dgm:pt>
    <dgm:pt modelId="{A94A5CE6-B432-49C2-A46D-89F41CDA5F15}" type="pres">
      <dgm:prSet presAssocID="{AF130A0B-3015-433E-B251-AB919BF5805A}" presName="node" presStyleCnt="0"/>
      <dgm:spPr/>
    </dgm:pt>
    <dgm:pt modelId="{9D8DE167-7D89-42D0-BCBC-5684D9102931}" type="pres">
      <dgm:prSet presAssocID="{AF130A0B-3015-433E-B251-AB919BF5805A}" presName="parentNode" presStyleLbl="node1" presStyleIdx="1" presStyleCnt="3" custScaleX="709365" custScaleY="457144" custLinFactY="100000" custLinFactNeighborX="12350" custLinFactNeighborY="19864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A8E8C2-856B-45D7-8053-CE4BA12195B0}" type="pres">
      <dgm:prSet presAssocID="{AF130A0B-3015-433E-B251-AB919BF5805A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4D7AAD-D3C3-4354-8747-D90566AE4F44}" type="pres">
      <dgm:prSet presAssocID="{2FC01511-60B5-4620-AC52-945BCB83F669}" presName="Name25" presStyleLbl="parChTrans1D1" presStyleIdx="1" presStyleCnt="2"/>
      <dgm:spPr/>
      <dgm:t>
        <a:bodyPr/>
        <a:lstStyle/>
        <a:p>
          <a:endParaRPr lang="ru-RU"/>
        </a:p>
      </dgm:t>
    </dgm:pt>
    <dgm:pt modelId="{BA6C2286-BB23-48F4-8127-3362C0883E83}" type="pres">
      <dgm:prSet presAssocID="{5B74105A-3453-4F3C-A1F9-8E1071DAA6CC}" presName="node" presStyleCnt="0"/>
      <dgm:spPr/>
    </dgm:pt>
    <dgm:pt modelId="{B726A4D1-0796-44A8-81FE-2F109804A458}" type="pres">
      <dgm:prSet presAssocID="{5B74105A-3453-4F3C-A1F9-8E1071DAA6CC}" presName="parentNode" presStyleLbl="node1" presStyleIdx="2" presStyleCnt="3" custScaleX="687011" custScaleY="430898" custLinFactY="100000" custLinFactNeighborX="-88197" custLinFactNeighborY="16537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B7D335-B09D-4EA2-AAE4-15E58B289DDC}" type="pres">
      <dgm:prSet presAssocID="{5B74105A-3453-4F3C-A1F9-8E1071DAA6CC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2B99E3-E43D-44E9-9BE2-F3A719EFC793}" type="presOf" srcId="{623C2D26-D11A-4911-BDB2-A8A220A104E5}" destId="{7E60581B-CC3C-4EB8-A0CD-4DC3EE996308}" srcOrd="0" destOrd="0" presId="urn:microsoft.com/office/officeart/2005/8/layout/radial2"/>
    <dgm:cxn modelId="{B66E539B-7268-4D6B-94F8-409D55CE3D87}" type="presOf" srcId="{AF130A0B-3015-433E-B251-AB919BF5805A}" destId="{9D8DE167-7D89-42D0-BCBC-5684D9102931}" srcOrd="0" destOrd="0" presId="urn:microsoft.com/office/officeart/2005/8/layout/radial2"/>
    <dgm:cxn modelId="{7E77A170-4B85-44FD-87E5-147E8D7A14E4}" type="presOf" srcId="{5B74105A-3453-4F3C-A1F9-8E1071DAA6CC}" destId="{B726A4D1-0796-44A8-81FE-2F109804A458}" srcOrd="0" destOrd="0" presId="urn:microsoft.com/office/officeart/2005/8/layout/radial2"/>
    <dgm:cxn modelId="{72B93666-88B5-4836-BD1A-1540D1515B5A}" type="presOf" srcId="{2FC01511-60B5-4620-AC52-945BCB83F669}" destId="{154D7AAD-D3C3-4354-8747-D90566AE4F44}" srcOrd="0" destOrd="0" presId="urn:microsoft.com/office/officeart/2005/8/layout/radial2"/>
    <dgm:cxn modelId="{79CAA2AD-223B-40E1-97DD-1868098E88C7}" srcId="{04FA29BB-66CB-43ED-87E4-E12F1EFEE993}" destId="{5B74105A-3453-4F3C-A1F9-8E1071DAA6CC}" srcOrd="1" destOrd="0" parTransId="{2FC01511-60B5-4620-AC52-945BCB83F669}" sibTransId="{B8F385A6-DE64-4EF5-A0C9-EAFF026C1F20}"/>
    <dgm:cxn modelId="{695565BC-D325-4C65-9F5A-99B07B6E204D}" type="presOf" srcId="{04FA29BB-66CB-43ED-87E4-E12F1EFEE993}" destId="{5CDD6591-CADE-4754-8C2D-9C91B6374D2B}" srcOrd="0" destOrd="0" presId="urn:microsoft.com/office/officeart/2005/8/layout/radial2"/>
    <dgm:cxn modelId="{796F4C7F-7292-4028-A990-22E9CE41A9F5}" srcId="{04FA29BB-66CB-43ED-87E4-E12F1EFEE993}" destId="{AF130A0B-3015-433E-B251-AB919BF5805A}" srcOrd="0" destOrd="0" parTransId="{623C2D26-D11A-4911-BDB2-A8A220A104E5}" sibTransId="{7BF44333-6979-4A96-BC17-C841D142BADC}"/>
    <dgm:cxn modelId="{48A2039F-5A03-487C-A4A4-452E2A6A7F3E}" type="presParOf" srcId="{5CDD6591-CADE-4754-8C2D-9C91B6374D2B}" destId="{41D03CDF-6784-4214-B27A-C03392A94E61}" srcOrd="0" destOrd="0" presId="urn:microsoft.com/office/officeart/2005/8/layout/radial2"/>
    <dgm:cxn modelId="{0BE7FB9F-AC93-4E73-896D-F9F8D1039902}" type="presParOf" srcId="{41D03CDF-6784-4214-B27A-C03392A94E61}" destId="{8475DD78-D961-4B9F-84B5-CB998E847AA3}" srcOrd="0" destOrd="0" presId="urn:microsoft.com/office/officeart/2005/8/layout/radial2"/>
    <dgm:cxn modelId="{B2DEB5B5-9060-4676-B944-EDE29DF98206}" type="presParOf" srcId="{8475DD78-D961-4B9F-84B5-CB998E847AA3}" destId="{4D16396B-405F-46A5-BA55-77F02F15804E}" srcOrd="0" destOrd="0" presId="urn:microsoft.com/office/officeart/2005/8/layout/radial2"/>
    <dgm:cxn modelId="{4EDF1E76-05CB-4251-BB97-F4215C1248A9}" type="presParOf" srcId="{8475DD78-D961-4B9F-84B5-CB998E847AA3}" destId="{8B27E021-6F33-4C7B-AABE-2CB576CA0B45}" srcOrd="1" destOrd="0" presId="urn:microsoft.com/office/officeart/2005/8/layout/radial2"/>
    <dgm:cxn modelId="{288F95B3-7B62-4769-BDCC-B8F10D386650}" type="presParOf" srcId="{41D03CDF-6784-4214-B27A-C03392A94E61}" destId="{7E60581B-CC3C-4EB8-A0CD-4DC3EE996308}" srcOrd="1" destOrd="0" presId="urn:microsoft.com/office/officeart/2005/8/layout/radial2"/>
    <dgm:cxn modelId="{51A9F8BB-8F87-47E9-BD4F-D49BF686F7C0}" type="presParOf" srcId="{41D03CDF-6784-4214-B27A-C03392A94E61}" destId="{A94A5CE6-B432-49C2-A46D-89F41CDA5F15}" srcOrd="2" destOrd="0" presId="urn:microsoft.com/office/officeart/2005/8/layout/radial2"/>
    <dgm:cxn modelId="{6E84A619-2DEF-4DFD-B2DA-D127EE69163F}" type="presParOf" srcId="{A94A5CE6-B432-49C2-A46D-89F41CDA5F15}" destId="{9D8DE167-7D89-42D0-BCBC-5684D9102931}" srcOrd="0" destOrd="0" presId="urn:microsoft.com/office/officeart/2005/8/layout/radial2"/>
    <dgm:cxn modelId="{25D5ED2E-F2BE-469B-9641-CC574CE68835}" type="presParOf" srcId="{A94A5CE6-B432-49C2-A46D-89F41CDA5F15}" destId="{00A8E8C2-856B-45D7-8053-CE4BA12195B0}" srcOrd="1" destOrd="0" presId="urn:microsoft.com/office/officeart/2005/8/layout/radial2"/>
    <dgm:cxn modelId="{2098A67E-2765-4C41-B1DE-D411937AADDA}" type="presParOf" srcId="{41D03CDF-6784-4214-B27A-C03392A94E61}" destId="{154D7AAD-D3C3-4354-8747-D90566AE4F44}" srcOrd="3" destOrd="0" presId="urn:microsoft.com/office/officeart/2005/8/layout/radial2"/>
    <dgm:cxn modelId="{4B556CEC-35DE-4CE5-91A7-73C823534503}" type="presParOf" srcId="{41D03CDF-6784-4214-B27A-C03392A94E61}" destId="{BA6C2286-BB23-48F4-8127-3362C0883E83}" srcOrd="4" destOrd="0" presId="urn:microsoft.com/office/officeart/2005/8/layout/radial2"/>
    <dgm:cxn modelId="{649B9750-5C89-47BC-AEA7-89D85F0DFC05}" type="presParOf" srcId="{BA6C2286-BB23-48F4-8127-3362C0883E83}" destId="{B726A4D1-0796-44A8-81FE-2F109804A458}" srcOrd="0" destOrd="0" presId="urn:microsoft.com/office/officeart/2005/8/layout/radial2"/>
    <dgm:cxn modelId="{1E4453B9-4749-43A2-A615-047B51DC370E}" type="presParOf" srcId="{BA6C2286-BB23-48F4-8127-3362C0883E83}" destId="{39B7D335-B09D-4EA2-AAE4-15E58B289DDC}" srcOrd="1" destOrd="0" presId="urn:microsoft.com/office/officeart/2005/8/layout/radial2"/>
  </dgm:cxnLst>
  <dgm:bg>
    <a:solidFill>
      <a:schemeClr val="accent3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54D7AAD-D3C3-4354-8747-D90566AE4F44}">
      <dsp:nvSpPr>
        <dsp:cNvPr id="0" name=""/>
        <dsp:cNvSpPr/>
      </dsp:nvSpPr>
      <dsp:spPr>
        <a:xfrm rot="2550156">
          <a:off x="58632" y="3840075"/>
          <a:ext cx="1638070" cy="28168"/>
        </a:xfrm>
        <a:custGeom>
          <a:avLst/>
          <a:gdLst/>
          <a:ahLst/>
          <a:cxnLst/>
          <a:rect l="0" t="0" r="0" b="0"/>
          <a:pathLst>
            <a:path>
              <a:moveTo>
                <a:pt x="0" y="14084"/>
              </a:moveTo>
              <a:lnTo>
                <a:pt x="1638070" y="14084"/>
              </a:lnTo>
            </a:path>
          </a:pathLst>
        </a:custGeom>
        <a:noFill/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60581B-CC3C-4EB8-A0CD-4DC3EE996308}">
      <dsp:nvSpPr>
        <dsp:cNvPr id="0" name=""/>
        <dsp:cNvSpPr/>
      </dsp:nvSpPr>
      <dsp:spPr>
        <a:xfrm rot="21547372">
          <a:off x="273779" y="3104258"/>
          <a:ext cx="974748" cy="28168"/>
        </a:xfrm>
        <a:custGeom>
          <a:avLst/>
          <a:gdLst/>
          <a:ahLst/>
          <a:cxnLst/>
          <a:rect l="0" t="0" r="0" b="0"/>
          <a:pathLst>
            <a:path>
              <a:moveTo>
                <a:pt x="0" y="14084"/>
              </a:moveTo>
              <a:lnTo>
                <a:pt x="974748" y="14084"/>
              </a:lnTo>
            </a:path>
          </a:pathLst>
        </a:custGeom>
        <a:noFill/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27E021-6F33-4C7B-AABE-2CB576CA0B45}">
      <dsp:nvSpPr>
        <dsp:cNvPr id="0" name=""/>
        <dsp:cNvSpPr/>
      </dsp:nvSpPr>
      <dsp:spPr>
        <a:xfrm>
          <a:off x="857290" y="30043"/>
          <a:ext cx="2389525" cy="2184534"/>
        </a:xfrm>
        <a:prstGeom prst="ellipse">
          <a:avLst/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8DE167-7D89-42D0-BCBC-5684D9102931}">
      <dsp:nvSpPr>
        <dsp:cNvPr id="0" name=""/>
        <dsp:cNvSpPr/>
      </dsp:nvSpPr>
      <dsp:spPr>
        <a:xfrm>
          <a:off x="1248149" y="2357455"/>
          <a:ext cx="2283987" cy="1471895"/>
        </a:xfrm>
        <a:prstGeom prst="ellipse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Инвестиции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677 млн. руб.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1248149" y="2357455"/>
        <a:ext cx="2283987" cy="1471895"/>
      </dsp:txXfrm>
    </dsp:sp>
    <dsp:sp modelId="{B726A4D1-0796-44A8-81FE-2F109804A458}">
      <dsp:nvSpPr>
        <dsp:cNvPr id="0" name=""/>
        <dsp:cNvSpPr/>
      </dsp:nvSpPr>
      <dsp:spPr>
        <a:xfrm>
          <a:off x="1000163" y="4286281"/>
          <a:ext cx="2212012" cy="1387389"/>
        </a:xfrm>
        <a:prstGeom prst="ellipse">
          <a:avLst/>
        </a:prstGeom>
        <a:solidFill>
          <a:schemeClr val="accent3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Другие программные мероприятия 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126 млн. руб.</a:t>
          </a:r>
          <a:endParaRPr lang="ru-RU" sz="1800" kern="1200" dirty="0"/>
        </a:p>
      </dsp:txBody>
      <dsp:txXfrm>
        <a:off x="1000163" y="4286281"/>
        <a:ext cx="2212012" cy="13873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0.43449</cdr:x>
      <cdr:y>0.34696</cdr:y>
    </cdr:from>
    <cdr:to>
      <cdr:x>0.5112</cdr:x>
      <cdr:y>0.57729</cdr:y>
    </cdr:to>
    <cdr:sp macro="" textlink="">
      <cdr:nvSpPr>
        <cdr:cNvPr id="4" name="Стрелка вверх 3"/>
        <cdr:cNvSpPr/>
      </cdr:nvSpPr>
      <cdr:spPr>
        <a:xfrm xmlns:a="http://schemas.openxmlformats.org/drawingml/2006/main" rot="2525598">
          <a:off x="3724703" y="2131577"/>
          <a:ext cx="657606" cy="1415118"/>
        </a:xfrm>
        <a:prstGeom xmlns:a="http://schemas.openxmlformats.org/drawingml/2006/main" prst="upArrow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800" dirty="0" smtClean="0"/>
            <a:t>+ ( 472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0.4347</cdr:x>
      <cdr:y>0.40616</cdr:y>
    </cdr:from>
    <cdr:to>
      <cdr:x>0.47923</cdr:x>
      <cdr:y>0.57901</cdr:y>
    </cdr:to>
    <cdr:sp macro="" textlink="">
      <cdr:nvSpPr>
        <cdr:cNvPr id="5" name="TextBox 4"/>
        <cdr:cNvSpPr txBox="1"/>
      </cdr:nvSpPr>
      <cdr:spPr>
        <a:xfrm xmlns:a="http://schemas.openxmlformats.org/drawingml/2006/main" rot="18693120">
          <a:off x="3386387" y="2835402"/>
          <a:ext cx="1061954" cy="381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 smtClean="0">
              <a:solidFill>
                <a:srgbClr val="990033"/>
              </a:solidFill>
            </a:rPr>
            <a:t>+ 472 (39 %)</a:t>
          </a:r>
          <a:endParaRPr lang="ru-RU" sz="1800" dirty="0">
            <a:solidFill>
              <a:srgbClr val="990033"/>
            </a:solidFill>
          </a:endParaRPr>
        </a:p>
      </cdr:txBody>
    </cdr:sp>
  </cdr:relSizeAnchor>
  <cdr:relSizeAnchor xmlns:cdr="http://schemas.openxmlformats.org/drawingml/2006/chartDrawing">
    <cdr:from>
      <cdr:x>0.13836</cdr:x>
      <cdr:y>0.32922</cdr:y>
    </cdr:from>
    <cdr:to>
      <cdr:x>0.21485</cdr:x>
      <cdr:y>0.58475</cdr:y>
    </cdr:to>
    <cdr:sp macro="" textlink="">
      <cdr:nvSpPr>
        <cdr:cNvPr id="6" name="Стрелка вверх 5"/>
        <cdr:cNvSpPr/>
      </cdr:nvSpPr>
      <cdr:spPr>
        <a:xfrm xmlns:a="http://schemas.openxmlformats.org/drawingml/2006/main" rot="2643576">
          <a:off x="1186084" y="2022631"/>
          <a:ext cx="655769" cy="1569877"/>
        </a:xfrm>
        <a:prstGeom xmlns:a="http://schemas.openxmlformats.org/drawingml/2006/main" prst="upArrow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sz="18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0.14277</cdr:x>
      <cdr:y>0.3941</cdr:y>
    </cdr:from>
    <cdr:to>
      <cdr:x>0.18443</cdr:x>
      <cdr:y>0.55613</cdr:y>
    </cdr:to>
    <cdr:sp macro="" textlink="">
      <cdr:nvSpPr>
        <cdr:cNvPr id="7" name="TextBox 6"/>
        <cdr:cNvSpPr txBox="1"/>
      </cdr:nvSpPr>
      <cdr:spPr>
        <a:xfrm xmlns:a="http://schemas.openxmlformats.org/drawingml/2006/main" rot="18723035">
          <a:off x="904753" y="2740352"/>
          <a:ext cx="995449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 smtClean="0">
              <a:solidFill>
                <a:srgbClr val="990033"/>
              </a:solidFill>
            </a:rPr>
            <a:t>+ 604 (55 %)</a:t>
          </a:r>
          <a:endParaRPr lang="ru-RU" sz="1800" dirty="0">
            <a:solidFill>
              <a:srgbClr val="990033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0.38462</cdr:x>
      <cdr:y>0.49333</cdr:y>
    </cdr:from>
    <cdr:to>
      <cdr:x>0.49164</cdr:x>
      <cdr:y>0.664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286148" y="264320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0.38462</cdr:x>
      <cdr:y>0.49333</cdr:y>
    </cdr:from>
    <cdr:to>
      <cdr:x>0.49164</cdr:x>
      <cdr:y>0.664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3286148" y="264320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0.38462</cdr:x>
      <cdr:y>0.49333</cdr:y>
    </cdr:from>
    <cdr:to>
      <cdr:x>0.49164</cdr:x>
      <cdr:y>0.664</cdr:y>
    </cdr:to>
    <cdr:sp macro="" textlink="">
      <cdr:nvSpPr>
        <cdr:cNvPr id="4" name="TextBox 2"/>
        <cdr:cNvSpPr txBox="1"/>
      </cdr:nvSpPr>
      <cdr:spPr>
        <a:xfrm xmlns:a="http://schemas.openxmlformats.org/drawingml/2006/main">
          <a:off x="3286148" y="264320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0.38462</cdr:x>
      <cdr:y>0.49333</cdr:y>
    </cdr:from>
    <cdr:to>
      <cdr:x>0.49164</cdr:x>
      <cdr:y>0.664</cdr:y>
    </cdr:to>
    <cdr:sp macro="" textlink="">
      <cdr:nvSpPr>
        <cdr:cNvPr id="5" name="TextBox 2"/>
        <cdr:cNvSpPr txBox="1"/>
      </cdr:nvSpPr>
      <cdr:spPr>
        <a:xfrm xmlns:a="http://schemas.openxmlformats.org/drawingml/2006/main">
          <a:off x="3286148" y="264320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0.21127</cdr:x>
      <cdr:y>0.05085</cdr:y>
    </cdr:from>
    <cdr:to>
      <cdr:x>0.37537</cdr:x>
      <cdr:y>0.15799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071570" y="214314"/>
          <a:ext cx="832331" cy="4515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u="sng" dirty="0" smtClean="0"/>
            <a:t>2012 год – всего 2 331 млн. рублей</a:t>
          </a:r>
          <a:endParaRPr lang="ru-RU" sz="1800" b="1" u="sng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0.38462</cdr:x>
      <cdr:y>0.49333</cdr:y>
    </cdr:from>
    <cdr:to>
      <cdr:x>0.49164</cdr:x>
      <cdr:y>0.664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286148" y="264320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0.38462</cdr:x>
      <cdr:y>0.49333</cdr:y>
    </cdr:from>
    <cdr:to>
      <cdr:x>0.49164</cdr:x>
      <cdr:y>0.664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3286148" y="264320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0.38462</cdr:x>
      <cdr:y>0.49333</cdr:y>
    </cdr:from>
    <cdr:to>
      <cdr:x>0.49164</cdr:x>
      <cdr:y>0.664</cdr:y>
    </cdr:to>
    <cdr:sp macro="" textlink="">
      <cdr:nvSpPr>
        <cdr:cNvPr id="4" name="TextBox 2"/>
        <cdr:cNvSpPr txBox="1"/>
      </cdr:nvSpPr>
      <cdr:spPr>
        <a:xfrm xmlns:a="http://schemas.openxmlformats.org/drawingml/2006/main">
          <a:off x="3286148" y="264320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0.01429</cdr:x>
      <cdr:y>0.05556</cdr:y>
    </cdr:from>
    <cdr:to>
      <cdr:x>0.12131</cdr:x>
      <cdr:y>0.17407</cdr:y>
    </cdr:to>
    <cdr:sp macro="" textlink="">
      <cdr:nvSpPr>
        <cdr:cNvPr id="5" name="TextBox 2"/>
        <cdr:cNvSpPr txBox="1"/>
      </cdr:nvSpPr>
      <cdr:spPr>
        <a:xfrm xmlns:a="http://schemas.openxmlformats.org/drawingml/2006/main">
          <a:off x="71438" y="214314"/>
          <a:ext cx="53517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l"/>
          <a:r>
            <a:rPr lang="ru-RU" sz="1800" b="1" u="sng" dirty="0" smtClean="0"/>
            <a:t>2013 год – всего 1 893 млн. рублей</a:t>
          </a:r>
          <a:endParaRPr lang="ru-RU" sz="1800" b="1" u="sng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0.35235</cdr:x>
      <cdr:y>0.075</cdr:y>
    </cdr:from>
    <cdr:to>
      <cdr:x>0.40444</cdr:x>
      <cdr:y>0.825</cdr:y>
    </cdr:to>
    <cdr:sp macro="" textlink="">
      <cdr:nvSpPr>
        <cdr:cNvPr id="2" name="Левая фигурная скобка 1"/>
        <cdr:cNvSpPr/>
      </cdr:nvSpPr>
      <cdr:spPr>
        <a:xfrm xmlns:a="http://schemas.openxmlformats.org/drawingml/2006/main">
          <a:off x="3000396" y="428628"/>
          <a:ext cx="443565" cy="4286280"/>
        </a:xfrm>
        <a:prstGeom xmlns:a="http://schemas.openxmlformats.org/drawingml/2006/main" prst="leftBrace">
          <a:avLst/>
        </a:prstGeom>
        <a:ln xmlns:a="http://schemas.openxmlformats.org/drawingml/2006/main" w="1905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0.08389</cdr:x>
      <cdr:y>0.075</cdr:y>
    </cdr:from>
    <cdr:to>
      <cdr:x>0.13423</cdr:x>
      <cdr:y>0.825</cdr:y>
    </cdr:to>
    <cdr:sp macro="" textlink="">
      <cdr:nvSpPr>
        <cdr:cNvPr id="4" name="Левая фигурная скобка 3"/>
        <cdr:cNvSpPr/>
      </cdr:nvSpPr>
      <cdr:spPr>
        <a:xfrm xmlns:a="http://schemas.openxmlformats.org/drawingml/2006/main">
          <a:off x="714380" y="428628"/>
          <a:ext cx="428663" cy="4286280"/>
        </a:xfrm>
        <a:prstGeom xmlns:a="http://schemas.openxmlformats.org/drawingml/2006/main" prst="leftBrace">
          <a:avLst/>
        </a:prstGeom>
        <a:ln xmlns:a="http://schemas.openxmlformats.org/drawingml/2006/main" w="1905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0.04195</cdr:x>
      <cdr:y>0.31184</cdr:y>
    </cdr:from>
    <cdr:to>
      <cdr:x>0.14933</cdr:x>
      <cdr:y>0.43115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57190" y="1643074"/>
          <a:ext cx="914400" cy="6286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0.04195</cdr:x>
      <cdr:y>0.38824</cdr:y>
    </cdr:from>
    <cdr:to>
      <cdr:x>0.10067</cdr:x>
      <cdr:y>0.45603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57190" y="2357454"/>
          <a:ext cx="500022" cy="4116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u="sng" dirty="0" smtClean="0"/>
            <a:t>389</a:t>
          </a:r>
          <a:endParaRPr lang="ru-RU" sz="1600" u="sng" dirty="0"/>
        </a:p>
      </cdr:txBody>
    </cdr:sp>
  </cdr:relSizeAnchor>
  <cdr:relSizeAnchor xmlns:cdr="http://schemas.openxmlformats.org/drawingml/2006/chartDrawing">
    <cdr:from>
      <cdr:x>0.28524</cdr:x>
      <cdr:y>0.38824</cdr:y>
    </cdr:from>
    <cdr:to>
      <cdr:x>0.36074</cdr:x>
      <cdr:y>0.44248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428892" y="2357454"/>
          <a:ext cx="642942" cy="3293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u="sng" dirty="0" smtClean="0"/>
            <a:t>384 (-5)</a:t>
          </a:r>
        </a:p>
        <a:p xmlns:a="http://schemas.openxmlformats.org/drawingml/2006/main">
          <a:endParaRPr lang="ru-RU" sz="1600" u="sng" dirty="0"/>
        </a:p>
      </cdr:txBody>
    </cdr:sp>
  </cdr:relSizeAnchor>
  <cdr:relSizeAnchor xmlns:cdr="http://schemas.openxmlformats.org/drawingml/2006/chartDrawing">
    <cdr:from>
      <cdr:x>0.4698</cdr:x>
      <cdr:y>0.7295</cdr:y>
    </cdr:from>
    <cdr:to>
      <cdr:x>0.59564</cdr:x>
      <cdr:y>0.7375</cdr:y>
    </cdr:to>
    <cdr:sp macro="" textlink="">
      <cdr:nvSpPr>
        <cdr:cNvPr id="11" name="Прямая со стрелкой 10"/>
        <cdr:cNvSpPr/>
      </cdr:nvSpPr>
      <cdr:spPr>
        <a:xfrm xmlns:a="http://schemas.openxmlformats.org/drawingml/2006/main" flipV="1">
          <a:off x="4000528" y="4169124"/>
          <a:ext cx="1071570" cy="45719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0.48658</cdr:x>
      <cdr:y>0.56471</cdr:y>
    </cdr:from>
    <cdr:to>
      <cdr:x>0.60403</cdr:x>
      <cdr:y>0.6125</cdr:y>
    </cdr:to>
    <cdr:sp macro="" textlink="">
      <cdr:nvSpPr>
        <cdr:cNvPr id="13" name="Прямая со стрелкой 12"/>
        <cdr:cNvSpPr/>
      </cdr:nvSpPr>
      <cdr:spPr>
        <a:xfrm xmlns:a="http://schemas.openxmlformats.org/drawingml/2006/main">
          <a:off x="4143405" y="3429024"/>
          <a:ext cx="1000124" cy="290217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0.47819</cdr:x>
      <cdr:y>0.4375</cdr:y>
    </cdr:from>
    <cdr:to>
      <cdr:x>0.60403</cdr:x>
      <cdr:y>0.5125</cdr:y>
    </cdr:to>
    <cdr:sp macro="" textlink="">
      <cdr:nvSpPr>
        <cdr:cNvPr id="15" name="Прямая со стрелкой 14"/>
        <cdr:cNvSpPr/>
      </cdr:nvSpPr>
      <cdr:spPr>
        <a:xfrm xmlns:a="http://schemas.openxmlformats.org/drawingml/2006/main">
          <a:off x="4071966" y="2500330"/>
          <a:ext cx="1071570" cy="42862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0.4698</cdr:x>
      <cdr:y>0.35</cdr:y>
    </cdr:from>
    <cdr:to>
      <cdr:x>0.60403</cdr:x>
      <cdr:y>0.4125</cdr:y>
    </cdr:to>
    <cdr:sp macro="" textlink="">
      <cdr:nvSpPr>
        <cdr:cNvPr id="17" name="Прямая со стрелкой 16"/>
        <cdr:cNvSpPr/>
      </cdr:nvSpPr>
      <cdr:spPr>
        <a:xfrm xmlns:a="http://schemas.openxmlformats.org/drawingml/2006/main">
          <a:off x="4000528" y="2000265"/>
          <a:ext cx="1143008" cy="35719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0.49497</cdr:x>
      <cdr:y>0.05</cdr:y>
    </cdr:from>
    <cdr:to>
      <cdr:x>0.61242</cdr:x>
      <cdr:y>0.1125</cdr:y>
    </cdr:to>
    <cdr:sp macro="" textlink="">
      <cdr:nvSpPr>
        <cdr:cNvPr id="23" name="Прямая со стрелкой 22"/>
        <cdr:cNvSpPr/>
      </cdr:nvSpPr>
      <cdr:spPr>
        <a:xfrm xmlns:a="http://schemas.openxmlformats.org/drawingml/2006/main" flipV="1">
          <a:off x="4214842" y="285752"/>
          <a:ext cx="1000132" cy="35719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0.50336</cdr:x>
      <cdr:y>0.1375</cdr:y>
    </cdr:from>
    <cdr:to>
      <cdr:x>0.60403</cdr:x>
      <cdr:y>0.175</cdr:y>
    </cdr:to>
    <cdr:sp macro="" textlink="">
      <cdr:nvSpPr>
        <cdr:cNvPr id="25" name="Прямая со стрелкой 24"/>
        <cdr:cNvSpPr/>
      </cdr:nvSpPr>
      <cdr:spPr>
        <a:xfrm xmlns:a="http://schemas.openxmlformats.org/drawingml/2006/main" flipV="1">
          <a:off x="4286280" y="785816"/>
          <a:ext cx="857256" cy="21431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0.48658</cdr:x>
      <cdr:y>0.28235</cdr:y>
    </cdr:from>
    <cdr:to>
      <cdr:x>0.60403</cdr:x>
      <cdr:y>0.325</cdr:y>
    </cdr:to>
    <cdr:sp macro="" textlink="">
      <cdr:nvSpPr>
        <cdr:cNvPr id="27" name="Прямая со стрелкой 26"/>
        <cdr:cNvSpPr/>
      </cdr:nvSpPr>
      <cdr:spPr>
        <a:xfrm xmlns:a="http://schemas.openxmlformats.org/drawingml/2006/main">
          <a:off x="4143404" y="1714513"/>
          <a:ext cx="1000124" cy="25896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0.45302</cdr:x>
      <cdr:y>0.233</cdr:y>
    </cdr:from>
    <cdr:to>
      <cdr:x>0.60403</cdr:x>
      <cdr:y>0.24053</cdr:y>
    </cdr:to>
    <cdr:sp macro="" textlink="">
      <cdr:nvSpPr>
        <cdr:cNvPr id="29" name="Прямая со стрелкой 28"/>
        <cdr:cNvSpPr/>
      </cdr:nvSpPr>
      <cdr:spPr>
        <a:xfrm xmlns:a="http://schemas.openxmlformats.org/drawingml/2006/main" flipV="1">
          <a:off x="3857652" y="1414827"/>
          <a:ext cx="1285876" cy="45719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</cdr:x>
      <cdr:y>0.30589</cdr:y>
    </cdr:from>
    <cdr:to>
      <cdr:x>0.46153</cdr:x>
      <cdr:y>0.55728</cdr:y>
    </cdr:to>
    <cdr:sp macro="" textlink="">
      <cdr:nvSpPr>
        <cdr:cNvPr id="8" name="Левая фигурная скобка 7"/>
        <cdr:cNvSpPr/>
      </cdr:nvSpPr>
      <cdr:spPr>
        <a:xfrm xmlns:a="http://schemas.openxmlformats.org/drawingml/2006/main" flipH="1">
          <a:off x="1857356" y="1857412"/>
          <a:ext cx="285752" cy="1526518"/>
        </a:xfrm>
        <a:prstGeom xmlns:a="http://schemas.openxmlformats.org/drawingml/2006/main" prst="leftBrace">
          <a:avLst>
            <a:gd name="adj1" fmla="val 8333"/>
            <a:gd name="adj2" fmla="val 52222"/>
          </a:avLst>
        </a:prstGeom>
        <a:ln xmlns:a="http://schemas.openxmlformats.org/drawingml/2006/main" w="19050">
          <a:solidFill>
            <a:schemeClr val="accent3">
              <a:lumMod val="7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</cdr:x>
      <cdr:y>0.56471</cdr:y>
    </cdr:from>
    <cdr:to>
      <cdr:x>0.46153</cdr:x>
      <cdr:y>0.75369</cdr:y>
    </cdr:to>
    <cdr:sp macro="" textlink="">
      <cdr:nvSpPr>
        <cdr:cNvPr id="9" name="Левая фигурная скобка 8"/>
        <cdr:cNvSpPr/>
      </cdr:nvSpPr>
      <cdr:spPr>
        <a:xfrm xmlns:a="http://schemas.openxmlformats.org/drawingml/2006/main" flipH="1">
          <a:off x="1857356" y="3429048"/>
          <a:ext cx="285752" cy="1147558"/>
        </a:xfrm>
        <a:prstGeom xmlns:a="http://schemas.openxmlformats.org/drawingml/2006/main" prst="leftBrace">
          <a:avLst>
            <a:gd name="adj1" fmla="val 8333"/>
            <a:gd name="adj2" fmla="val 50962"/>
          </a:avLst>
        </a:prstGeom>
        <a:ln xmlns:a="http://schemas.openxmlformats.org/drawingml/2006/main" w="19050">
          <a:solidFill>
            <a:srgbClr val="0070C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0.84906</cdr:x>
      <cdr:y>0.09211</cdr:y>
    </cdr:from>
    <cdr:to>
      <cdr:x>0.93751</cdr:x>
      <cdr:y>0.54083</cdr:y>
    </cdr:to>
    <cdr:sp macro="" textlink="">
      <cdr:nvSpPr>
        <cdr:cNvPr id="10" name="Правая фигурная скобка 9"/>
        <cdr:cNvSpPr/>
      </cdr:nvSpPr>
      <cdr:spPr>
        <a:xfrm xmlns:a="http://schemas.openxmlformats.org/drawingml/2006/main">
          <a:off x="3942569" y="559284"/>
          <a:ext cx="410685" cy="2724732"/>
        </a:xfrm>
        <a:prstGeom xmlns:a="http://schemas.openxmlformats.org/drawingml/2006/main" prst="rightBrace">
          <a:avLst>
            <a:gd name="adj1" fmla="val 8333"/>
            <a:gd name="adj2" fmla="val 50000"/>
          </a:avLst>
        </a:prstGeom>
        <a:ln xmlns:a="http://schemas.openxmlformats.org/drawingml/2006/main" w="38100">
          <a:solidFill>
            <a:schemeClr val="accent3">
              <a:lumMod val="7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0.84615</cdr:x>
      <cdr:y>0.55295</cdr:y>
    </cdr:from>
    <cdr:to>
      <cdr:x>0.96537</cdr:x>
      <cdr:y>0.78212</cdr:y>
    </cdr:to>
    <cdr:sp macro="" textlink="">
      <cdr:nvSpPr>
        <cdr:cNvPr id="11" name="Правая фигурная скобка 10"/>
        <cdr:cNvSpPr/>
      </cdr:nvSpPr>
      <cdr:spPr>
        <a:xfrm xmlns:a="http://schemas.openxmlformats.org/drawingml/2006/main">
          <a:off x="3929058" y="3357610"/>
          <a:ext cx="553561" cy="1391574"/>
        </a:xfrm>
        <a:prstGeom xmlns:a="http://schemas.openxmlformats.org/drawingml/2006/main" prst="rightBrace">
          <a:avLst>
            <a:gd name="adj1" fmla="val 8333"/>
            <a:gd name="adj2" fmla="val 50000"/>
          </a:avLst>
        </a:prstGeom>
        <a:ln xmlns:a="http://schemas.openxmlformats.org/drawingml/2006/main" w="38100">
          <a:solidFill>
            <a:schemeClr val="accent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0.77778</cdr:x>
      <cdr:y>0.56471</cdr:y>
    </cdr:from>
    <cdr:to>
      <cdr:x>0.95238</cdr:x>
      <cdr:y>0.75295</cdr:y>
    </cdr:to>
    <cdr:sp macro="" textlink="">
      <cdr:nvSpPr>
        <cdr:cNvPr id="6" name="TextBox 5"/>
        <cdr:cNvSpPr txBox="1"/>
      </cdr:nvSpPr>
      <cdr:spPr>
        <a:xfrm xmlns:a="http://schemas.openxmlformats.org/drawingml/2006/main" rot="16200000">
          <a:off x="3321836" y="3607642"/>
          <a:ext cx="1143008" cy="7858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алоговые</a:t>
          </a:r>
          <a:r>
            <a:rPr lang="ru-RU" sz="1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 </a:t>
          </a:r>
        </a:p>
        <a:p xmlns:a="http://schemas.openxmlformats.org/drawingml/2006/main">
          <a:pPr algn="ctr"/>
          <a:r>
            <a: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неналоговые 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0.81667</cdr:x>
      <cdr:y>0.09412</cdr:y>
    </cdr:from>
    <cdr:to>
      <cdr:x>0.90273</cdr:x>
      <cdr:y>0.55295</cdr:y>
    </cdr:to>
    <cdr:sp macro="" textlink="">
      <cdr:nvSpPr>
        <cdr:cNvPr id="7" name="TextBox 6"/>
        <cdr:cNvSpPr txBox="1"/>
      </cdr:nvSpPr>
      <cdr:spPr>
        <a:xfrm xmlns:a="http://schemas.openxmlformats.org/drawingml/2006/main" rot="16200000">
          <a:off x="2291834" y="1780131"/>
          <a:ext cx="2786132" cy="3688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безвозмездные 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поступлени</a:t>
          </a:r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1</cdr:x>
      <cdr:y>0.05747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0" y="0"/>
          <a:ext cx="4286280" cy="35719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u="sng" dirty="0" smtClean="0">
              <a:latin typeface="Times New Roman" pitchFamily="18" charset="0"/>
              <a:cs typeface="Times New Roman" pitchFamily="18" charset="0"/>
            </a:rPr>
            <a:t>Структура и динамика доходов за 2012-2013 годы</a:t>
          </a:r>
          <a:endParaRPr lang="ru-RU" sz="1600" u="sng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0.03175</cdr:x>
      <cdr:y>0</cdr:y>
    </cdr:from>
    <cdr:to>
      <cdr:x>0.98413</cdr:x>
      <cdr:y>0.09741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2876" y="0"/>
          <a:ext cx="4286276" cy="59149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95000"/>
          </a:schemeClr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u="sng" dirty="0" smtClean="0">
              <a:latin typeface="Times New Roman" pitchFamily="18" charset="0"/>
              <a:cs typeface="Times New Roman" pitchFamily="18" charset="0"/>
            </a:rPr>
            <a:t>Структура налоговых  и неналоговых доходов </a:t>
          </a:r>
        </a:p>
        <a:p xmlns:a="http://schemas.openxmlformats.org/drawingml/2006/main">
          <a:pPr algn="ctr"/>
          <a:r>
            <a:rPr lang="ru-RU" sz="1600" u="sng" dirty="0" smtClean="0">
              <a:latin typeface="Times New Roman" pitchFamily="18" charset="0"/>
              <a:cs typeface="Times New Roman" pitchFamily="18" charset="0"/>
            </a:rPr>
            <a:t>за 2013 год</a:t>
          </a:r>
          <a:endParaRPr lang="ru-RU" sz="1600" u="sng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0.31746</cdr:x>
      <cdr:y>0.58824</cdr:y>
    </cdr:from>
    <cdr:to>
      <cdr:x>0.55782</cdr:x>
      <cdr:y>0.74413</cdr:y>
    </cdr:to>
    <cdr:pic>
      <cdr:nvPicPr>
        <cdr:cNvPr id="3" name="Рисунок 2" descr="AHFUBJVCA22W19JCADJ78H9CAKFZ2W6CALDA1LRCAW8TES8CAZ2BF1FCAN70QV5CAUE5WN2CAWPSSEPCASTZAIQCAFC117ECAVY2PKBCA19WHC3CAN9DE91CAQ7UQ88CACV29JXCAVNX3OL.jpg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428760" y="3571900"/>
          <a:ext cx="1081763" cy="946600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  <a:effectLst xmlns:a="http://schemas.openxmlformats.org/drawingml/2006/main">
          <a:softEdge rad="112500"/>
        </a:effectLst>
      </cdr:spPr>
    </cdr:pic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0.14634</cdr:x>
      <cdr:y>0.31765</cdr:y>
    </cdr:from>
    <cdr:to>
      <cdr:x>0.82733</cdr:x>
      <cdr:y>0.36501</cdr:y>
    </cdr:to>
    <cdr:sp macro="" textlink="">
      <cdr:nvSpPr>
        <cdr:cNvPr id="4" name="Правая круглая скобка 3"/>
        <cdr:cNvSpPr/>
      </cdr:nvSpPr>
      <cdr:spPr>
        <a:xfrm xmlns:a="http://schemas.openxmlformats.org/drawingml/2006/main" rot="5400000">
          <a:off x="2708039" y="78043"/>
          <a:ext cx="287592" cy="3989158"/>
        </a:xfrm>
        <a:prstGeom xmlns:a="http://schemas.openxmlformats.org/drawingml/2006/main" prst="rightBracket">
          <a:avLst/>
        </a:prstGeom>
        <a:ln xmlns:a="http://schemas.openxmlformats.org/drawingml/2006/main" w="28575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0.13415</cdr:x>
      <cdr:y>0.64706</cdr:y>
    </cdr:from>
    <cdr:to>
      <cdr:x>0.6727</cdr:x>
      <cdr:y>0.72506</cdr:y>
    </cdr:to>
    <cdr:sp macro="" textlink="">
      <cdr:nvSpPr>
        <cdr:cNvPr id="5" name="Правая круглая скобка 4"/>
        <cdr:cNvSpPr/>
      </cdr:nvSpPr>
      <cdr:spPr>
        <a:xfrm xmlns:a="http://schemas.openxmlformats.org/drawingml/2006/main" rot="5400000">
          <a:off x="2126415" y="2588493"/>
          <a:ext cx="473623" cy="3154817"/>
        </a:xfrm>
        <a:prstGeom xmlns:a="http://schemas.openxmlformats.org/drawingml/2006/main" prst="rightBracket">
          <a:avLst/>
        </a:prstGeom>
        <a:ln xmlns:a="http://schemas.openxmlformats.org/drawingml/2006/main" w="28575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0.20482</cdr:x>
      <cdr:y>0.73256</cdr:y>
    </cdr:from>
    <cdr:to>
      <cdr:x>0.56376</cdr:x>
      <cdr:y>0.78208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214446" y="4500594"/>
          <a:ext cx="2128312" cy="30422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всего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1 215 млн. руб.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0.45</cdr:x>
      <cdr:y>0.72766</cdr:y>
    </cdr:from>
    <cdr:to>
      <cdr:x>0.61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571768" y="264320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0.28916</cdr:x>
      <cdr:y>0.37209</cdr:y>
    </cdr:from>
    <cdr:to>
      <cdr:x>0.6344</cdr:x>
      <cdr:y>0.41915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714512" y="2286016"/>
          <a:ext cx="2047050" cy="28912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всего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1 687 млн. руб.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0.16129</cdr:x>
      <cdr:y>0.54762</cdr:y>
    </cdr:from>
    <cdr:to>
      <cdr:x>0.28226</cdr:x>
      <cdr:y>0.69048</cdr:y>
    </cdr:to>
    <cdr:pic>
      <cdr:nvPicPr>
        <cdr:cNvPr id="4" name="Рисунок 3" descr="AA33B13CAHX794QCAQ4CN2TCAUN0DV9CA7A1ZP8CA9O746DCAGYDFSGCAKN367KCAMGU3T1CAYP6KOUCA7YL6TXCABUR9VCCA22V4KXCA2L6280CACFF9D2CA2KH56HCAL2NWFHCAU6HHI5.jpg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428760" y="3286148"/>
          <a:ext cx="1071569" cy="857279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0.41935</cdr:x>
      <cdr:y>0.47619</cdr:y>
    </cdr:from>
    <cdr:to>
      <cdr:x>0.53226</cdr:x>
      <cdr:y>0.70827</cdr:y>
    </cdr:to>
    <cdr:pic>
      <cdr:nvPicPr>
        <cdr:cNvPr id="9" name="Рисунок 8" descr="AA33B13CAHX794QCAQ4CN2TCAUN0DV9CA7A1ZP8CA9O746DCAGYDFSGCAKN367KCAMGU3T1CAYP6KOUCA7YL6TXCABUR9VCCA22V4KXCA2L6280CACFF9D2CA2KH56HCAL2NWFHCAU6HHI5.jpg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3714733" y="2857520"/>
          <a:ext cx="1000192" cy="1392661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0.66129</cdr:x>
      <cdr:y>0.39286</cdr:y>
    </cdr:from>
    <cdr:to>
      <cdr:x>0.78226</cdr:x>
      <cdr:y>0.71429</cdr:y>
    </cdr:to>
    <cdr:pic>
      <cdr:nvPicPr>
        <cdr:cNvPr id="10" name="Рисунок 9" descr="AA33B13CAHX794QCAQ4CN2TCAUN0DV9CA7A1ZP8CA9O746DCAGYDFSGCAKN367KCAMGU3T1CAYP6KOUCA7YL6TXCABUR9VCCA22V4KXCA2L6280CACFF9D2CA2KH56HCAL2NWFHCAU6HHI5.jpg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5857913" y="2357454"/>
          <a:ext cx="1071590" cy="1928852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793D-1686-49B6-8995-BBDD3DD6C122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209AF-2FAE-439A-9AAF-C0A6ED89C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793D-1686-49B6-8995-BBDD3DD6C122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209AF-2FAE-439A-9AAF-C0A6ED89C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793D-1686-49B6-8995-BBDD3DD6C122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209AF-2FAE-439A-9AAF-C0A6ED89C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793D-1686-49B6-8995-BBDD3DD6C122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209AF-2FAE-439A-9AAF-C0A6ED89C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793D-1686-49B6-8995-BBDD3DD6C122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209AF-2FAE-439A-9AAF-C0A6ED89C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793D-1686-49B6-8995-BBDD3DD6C122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209AF-2FAE-439A-9AAF-C0A6ED89C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793D-1686-49B6-8995-BBDD3DD6C122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209AF-2FAE-439A-9AAF-C0A6ED89C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793D-1686-49B6-8995-BBDD3DD6C122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209AF-2FAE-439A-9AAF-C0A6ED89C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793D-1686-49B6-8995-BBDD3DD6C122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209AF-2FAE-439A-9AAF-C0A6ED89C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793D-1686-49B6-8995-BBDD3DD6C122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209AF-2FAE-439A-9AAF-C0A6ED89C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793D-1686-49B6-8995-BBDD3DD6C122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209AF-2FAE-439A-9AAF-C0A6ED89C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9793D-1686-49B6-8995-BBDD3DD6C122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209AF-2FAE-439A-9AAF-C0A6ED89C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7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 bwMode="auto">
          <a:xfrm>
            <a:off x="0" y="0"/>
            <a:ext cx="9144000" cy="10001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Муниципальное образование «Городской округ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Ногликский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285860"/>
            <a:ext cx="7772400" cy="2286015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Итоги</a:t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исполнения  бюджета</a:t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муниципального образования</a:t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«Городской округ </a:t>
            </a:r>
            <a:r>
              <a:rPr lang="ru-RU" sz="32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Ногликский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2013 год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AI7ODUJ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28662" cy="107154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 bwMode="auto">
          <a:xfrm flipH="1">
            <a:off x="0" y="6500834"/>
            <a:ext cx="9144000" cy="3571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Финансовое управление МО «Городской округ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Ногликский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17" descr="0056d3601028855fab25ca8ce42fd4f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6F7D5C"/>
              </a:clrFrom>
              <a:clrTo>
                <a:srgbClr val="6F7D5C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857884" y="3357562"/>
            <a:ext cx="3071802" cy="28533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0" y="0"/>
            <a:ext cx="9144000" cy="5000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004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Цель  и задачи бюджетной политики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6858000"/>
            <a:ext cx="9144000" cy="71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Номер слайда 20"/>
          <p:cNvSpPr txBox="1">
            <a:spLocks noGrp="1"/>
          </p:cNvSpPr>
          <p:nvPr/>
        </p:nvSpPr>
        <p:spPr bwMode="auto">
          <a:xfrm>
            <a:off x="8786813" y="6572250"/>
            <a:ext cx="357187" cy="285750"/>
          </a:xfrm>
          <a:prstGeom prst="rect">
            <a:avLst/>
          </a:prstGeom>
          <a:solidFill>
            <a:srgbClr val="1F497D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E5F0A75A-E82F-4693-9FCB-C831AA479CAA}" type="slidenum">
              <a:rPr lang="ru-RU" sz="1000" b="1">
                <a:solidFill>
                  <a:schemeClr val="bg1"/>
                </a:solidFill>
                <a:cs typeface="Arial" pitchFamily="34" charset="0"/>
              </a:rPr>
              <a:pPr algn="ctr"/>
              <a:t>2</a:t>
            </a:fld>
            <a:endParaRPr lang="ru-RU" sz="1000" b="1" dirty="0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214282" y="928670"/>
          <a:ext cx="8786874" cy="5429289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786874"/>
              </a:tblGrid>
              <a:tr h="506613">
                <a:tc>
                  <a:txBody>
                    <a:bodyPr/>
                    <a:lstStyle/>
                    <a:p>
                      <a:r>
                        <a:rPr lang="ru-RU" u="sng" dirty="0" smtClean="0">
                          <a:latin typeface="Times New Roman" pitchFamily="18" charset="0"/>
                          <a:cs typeface="Times New Roman" pitchFamily="18" charset="0"/>
                        </a:rPr>
                        <a:t>Цель:  </a:t>
                      </a:r>
                      <a:r>
                        <a:rPr lang="ru-RU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обеспечение сбалансированности и устойчивости местного бюджета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506613">
                <a:tc>
                  <a:txBody>
                    <a:bodyPr/>
                    <a:lstStyle/>
                    <a:p>
                      <a:r>
                        <a:rPr lang="ru-RU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Задачи (основные направления) для достижения поставленной цели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6613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сохранение и развитие доходной базы местного бюджета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6613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повышение реалистичности и надежности экономических прогнозов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74427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сдерживание роста расходов посредством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минимизации принятия новых   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расходных обязательств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53504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безусловное исполнение принятых расходных обязательств, в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т.ч. обеспечение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своевременной выплаты заработной платы работникам организаций  бюджетной 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  сферы    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374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повышение эффективности</a:t>
                      </a:r>
                      <a:r>
                        <a:rPr lang="ru-RU" sz="18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бюджетных расходов и предоставления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муниципальных услуг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37453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п</a:t>
                      </a:r>
                      <a:r>
                        <a:rPr lang="ru-RU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овышение качества размещения заказов для муниципальных нужд и нужд 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муниципальных учреждений муниципального образования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Рисунок 11" descr="th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43834" y="1500174"/>
            <a:ext cx="1174201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42844" y="500042"/>
          <a:ext cx="8643998" cy="6143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 bwMode="auto">
          <a:xfrm>
            <a:off x="0" y="0"/>
            <a:ext cx="9144000" cy="4286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Основные параметры исполнения бюджета за 2012 -2013 годы 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(млн. рублей)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6858000"/>
            <a:ext cx="9144000" cy="71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" name="Номер слайда 20"/>
          <p:cNvSpPr txBox="1">
            <a:spLocks noGrp="1"/>
          </p:cNvSpPr>
          <p:nvPr/>
        </p:nvSpPr>
        <p:spPr bwMode="auto">
          <a:xfrm>
            <a:off x="8786813" y="6572250"/>
            <a:ext cx="357187" cy="285750"/>
          </a:xfrm>
          <a:prstGeom prst="rect">
            <a:avLst/>
          </a:prstGeom>
          <a:solidFill>
            <a:srgbClr val="1F497D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E5F0A75A-E82F-4693-9FCB-C831AA479CAA}" type="slidenum">
              <a:rPr lang="ru-RU" sz="1000" b="1">
                <a:solidFill>
                  <a:schemeClr val="bg1"/>
                </a:solidFill>
                <a:cs typeface="Arial" pitchFamily="34" charset="0"/>
              </a:rPr>
              <a:pPr algn="ctr"/>
              <a:t>3</a:t>
            </a:fld>
            <a:endParaRPr lang="ru-RU" sz="10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785794"/>
            <a:ext cx="8786874" cy="5786478"/>
          </a:xfrm>
          <a:prstGeom prst="rect">
            <a:avLst/>
          </a:prstGeom>
        </p:spPr>
      </p:pic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29058" y="2428868"/>
          <a:ext cx="507209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 bwMode="auto">
          <a:xfrm>
            <a:off x="0" y="0"/>
            <a:ext cx="9144000" cy="7143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Распределение налоговых доходов, собираемых на территории</a:t>
            </a:r>
            <a:b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МО «Городской округ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Ногликский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»,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между уровнями бюджетной системы РФ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6858000"/>
            <a:ext cx="9144000" cy="71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Номер слайда 20"/>
          <p:cNvSpPr txBox="1">
            <a:spLocks noGrp="1"/>
          </p:cNvSpPr>
          <p:nvPr/>
        </p:nvSpPr>
        <p:spPr bwMode="auto">
          <a:xfrm>
            <a:off x="8786813" y="6572250"/>
            <a:ext cx="357187" cy="285750"/>
          </a:xfrm>
          <a:prstGeom prst="rect">
            <a:avLst/>
          </a:prstGeom>
          <a:solidFill>
            <a:srgbClr val="1F497D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E5F0A75A-E82F-4693-9FCB-C831AA479CAA}" type="slidenum">
              <a:rPr lang="ru-RU" sz="1000" b="1">
                <a:solidFill>
                  <a:schemeClr val="bg1"/>
                </a:solidFill>
                <a:cs typeface="Arial" pitchFamily="34" charset="0"/>
              </a:rPr>
              <a:pPr algn="ctr"/>
              <a:t>4</a:t>
            </a:fld>
            <a:endParaRPr lang="ru-RU" sz="1000" b="1" dirty="0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15" name="Содержимое 3"/>
          <p:cNvGraphicFramePr>
            <a:graphicFrameLocks/>
          </p:cNvGraphicFramePr>
          <p:nvPr/>
        </p:nvGraphicFramePr>
        <p:xfrm>
          <a:off x="285720" y="928670"/>
          <a:ext cx="5000660" cy="3857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286248" y="857232"/>
            <a:ext cx="4714908" cy="92333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</a:rPr>
              <a:t>ФБ - Федеральный бюджет</a:t>
            </a:r>
          </a:p>
          <a:p>
            <a:r>
              <a:rPr lang="ru-RU" b="1" u="sng" dirty="0" smtClean="0">
                <a:solidFill>
                  <a:schemeClr val="accent2"/>
                </a:solidFill>
              </a:rPr>
              <a:t>ОБ - Областной бюджет Сахалинской области</a:t>
            </a:r>
          </a:p>
          <a:p>
            <a:r>
              <a:rPr lang="ru-RU" b="1" u="sng" dirty="0" smtClean="0">
                <a:solidFill>
                  <a:schemeClr val="accent3">
                    <a:lumMod val="50000"/>
                  </a:schemeClr>
                </a:solidFill>
              </a:rPr>
              <a:t>МБ - Местный бюджет</a:t>
            </a:r>
            <a:endParaRPr lang="ru-RU" b="1" u="sng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642918"/>
          <a:ext cx="8515352" cy="6072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 bwMode="auto">
          <a:xfrm>
            <a:off x="0" y="0"/>
            <a:ext cx="9144000" cy="4286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Поступление НДФЛ по основным видам экономической деятельности, млн. руб. </a:t>
            </a: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858000"/>
            <a:ext cx="9144000" cy="71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" name="Номер слайда 20"/>
          <p:cNvSpPr txBox="1">
            <a:spLocks noGrp="1"/>
          </p:cNvSpPr>
          <p:nvPr/>
        </p:nvSpPr>
        <p:spPr bwMode="auto">
          <a:xfrm>
            <a:off x="8786813" y="6572250"/>
            <a:ext cx="357187" cy="285750"/>
          </a:xfrm>
          <a:prstGeom prst="rect">
            <a:avLst/>
          </a:prstGeom>
          <a:solidFill>
            <a:srgbClr val="1F497D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E5F0A75A-E82F-4693-9FCB-C831AA479CAA}" type="slidenum">
              <a:rPr lang="ru-RU" sz="1000" b="1">
                <a:solidFill>
                  <a:schemeClr val="bg1"/>
                </a:solidFill>
                <a:cs typeface="Arial" pitchFamily="34" charset="0"/>
              </a:rPr>
              <a:pPr algn="ctr"/>
              <a:t>5</a:t>
            </a:fld>
            <a:endParaRPr lang="ru-RU" sz="10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142844" y="500042"/>
          <a:ext cx="4286280" cy="6215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Содержимое 12"/>
          <p:cNvGraphicFramePr>
            <a:graphicFrameLocks noGrp="1"/>
          </p:cNvGraphicFramePr>
          <p:nvPr>
            <p:ph sz="half" idx="2"/>
          </p:nvPr>
        </p:nvGraphicFramePr>
        <p:xfrm>
          <a:off x="4500562" y="571480"/>
          <a:ext cx="4500594" cy="6072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Прямоугольник 8"/>
          <p:cNvSpPr/>
          <p:nvPr/>
        </p:nvSpPr>
        <p:spPr bwMode="auto">
          <a:xfrm>
            <a:off x="0" y="0"/>
            <a:ext cx="9144000" cy="5000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и динамика доходов бюджета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6822281"/>
            <a:ext cx="9144000" cy="71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Номер слайда 20"/>
          <p:cNvSpPr txBox="1">
            <a:spLocks noGrp="1"/>
          </p:cNvSpPr>
          <p:nvPr/>
        </p:nvSpPr>
        <p:spPr bwMode="auto">
          <a:xfrm>
            <a:off x="8786813" y="6572250"/>
            <a:ext cx="357187" cy="285750"/>
          </a:xfrm>
          <a:prstGeom prst="rect">
            <a:avLst/>
          </a:prstGeom>
          <a:solidFill>
            <a:srgbClr val="1F497D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E5F0A75A-E82F-4693-9FCB-C831AA479CAA}" type="slidenum">
              <a:rPr lang="ru-RU" sz="1000" b="1">
                <a:solidFill>
                  <a:schemeClr val="bg1"/>
                </a:solidFill>
                <a:cs typeface="Arial" pitchFamily="34" charset="0"/>
              </a:rPr>
              <a:pPr algn="ctr"/>
              <a:t>6</a:t>
            </a:fld>
            <a:endParaRPr lang="ru-RU" sz="10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5572100" y="428604"/>
          <a:ext cx="3429056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Содержимое 6"/>
          <p:cNvGraphicFramePr>
            <a:graphicFrameLocks/>
          </p:cNvGraphicFramePr>
          <p:nvPr/>
        </p:nvGraphicFramePr>
        <p:xfrm>
          <a:off x="142844" y="500042"/>
          <a:ext cx="5929354" cy="6143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599788" y="714356"/>
            <a:ext cx="19877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Расходы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на реализацию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программ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 за 2013 год -всего</a:t>
            </a:r>
          </a:p>
          <a:p>
            <a:pPr algn="ctr"/>
            <a:r>
              <a:rPr lang="ru-RU" u="sng" dirty="0" smtClean="0">
                <a:solidFill>
                  <a:schemeClr val="bg1"/>
                </a:solidFill>
              </a:rPr>
              <a:t>803 млн. руб.</a:t>
            </a:r>
            <a:endParaRPr lang="ru-RU" u="sng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0" y="0"/>
            <a:ext cx="9144000" cy="4286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Расходы бюджета, млн. рублей</a:t>
            </a: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6858000"/>
            <a:ext cx="9144000" cy="71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" name="Номер слайда 20"/>
          <p:cNvSpPr txBox="1">
            <a:spLocks noGrp="1"/>
          </p:cNvSpPr>
          <p:nvPr/>
        </p:nvSpPr>
        <p:spPr bwMode="auto">
          <a:xfrm>
            <a:off x="8786813" y="6572250"/>
            <a:ext cx="357187" cy="285750"/>
          </a:xfrm>
          <a:prstGeom prst="rect">
            <a:avLst/>
          </a:prstGeom>
          <a:solidFill>
            <a:srgbClr val="1F497D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E5F0A75A-E82F-4693-9FCB-C831AA479CAA}" type="slidenum">
              <a:rPr lang="ru-RU" sz="1000" b="1">
                <a:solidFill>
                  <a:schemeClr val="bg1"/>
                </a:solidFill>
                <a:cs typeface="Arial" pitchFamily="34" charset="0"/>
              </a:rPr>
              <a:pPr algn="ctr"/>
              <a:t>7</a:t>
            </a:fld>
            <a:endParaRPr lang="ru-RU" sz="1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8" name="Выгнутая влево стрелка 17"/>
          <p:cNvSpPr/>
          <p:nvPr/>
        </p:nvSpPr>
        <p:spPr>
          <a:xfrm rot="20936190">
            <a:off x="6153829" y="1904807"/>
            <a:ext cx="670857" cy="1821302"/>
          </a:xfrm>
          <a:prstGeom prst="curvedRightArrow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Выгнутая влево стрелка 18"/>
          <p:cNvSpPr/>
          <p:nvPr/>
        </p:nvSpPr>
        <p:spPr>
          <a:xfrm rot="21128991">
            <a:off x="6075978" y="1967755"/>
            <a:ext cx="795419" cy="3279591"/>
          </a:xfrm>
          <a:prstGeom prst="curvedRightArrow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14282" y="642918"/>
          <a:ext cx="8786906" cy="6000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 bwMode="auto">
          <a:xfrm>
            <a:off x="0" y="0"/>
            <a:ext cx="9144000" cy="5714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Основные параметры  бюджета на 2014 -2016 годы </a:t>
            </a:r>
          </a:p>
          <a:p>
            <a:pPr algn="ctr">
              <a:defRPr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(в сравнении с 2013 годом) в 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млн. рублей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6858000"/>
            <a:ext cx="9144000" cy="71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" name="Номер слайда 20"/>
          <p:cNvSpPr txBox="1">
            <a:spLocks noGrp="1"/>
          </p:cNvSpPr>
          <p:nvPr/>
        </p:nvSpPr>
        <p:spPr bwMode="auto">
          <a:xfrm>
            <a:off x="8786813" y="6572250"/>
            <a:ext cx="357187" cy="285750"/>
          </a:xfrm>
          <a:prstGeom prst="rect">
            <a:avLst/>
          </a:prstGeom>
          <a:solidFill>
            <a:srgbClr val="1F497D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E5F0A75A-E82F-4693-9FCB-C831AA479CAA}" type="slidenum">
              <a:rPr lang="ru-RU" sz="1000" b="1">
                <a:solidFill>
                  <a:schemeClr val="bg1"/>
                </a:solidFill>
                <a:cs typeface="Arial" pitchFamily="34" charset="0"/>
              </a:rPr>
              <a:pPr algn="ctr"/>
              <a:t>8</a:t>
            </a:fld>
            <a:endParaRPr lang="ru-RU" sz="10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Обычная">
    <a:fillStyleLst>
      <a:solidFill>
        <a:schemeClr val="phClr"/>
      </a:solidFill>
      <a:solidFill>
        <a:schemeClr val="phClr">
          <a:tint val="50000"/>
        </a:schemeClr>
      </a:solidFill>
      <a:solidFill>
        <a:schemeClr val="phClr"/>
      </a:solidFill>
    </a:fillStyleLst>
    <a:lnStyleLst>
      <a:ln w="10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47625" cap="flat" cmpd="dbl" algn="ctr">
        <a:solidFill>
          <a:schemeClr val="phClr"/>
        </a:solidFill>
        <a:prstDash val="solid"/>
      </a:ln>
    </a:lnStyleLst>
    <a:effectStyleLst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Обычная">
    <a:fillStyleLst>
      <a:solidFill>
        <a:schemeClr val="phClr"/>
      </a:solidFill>
      <a:solidFill>
        <a:schemeClr val="phClr">
          <a:tint val="50000"/>
        </a:schemeClr>
      </a:solidFill>
      <a:solidFill>
        <a:schemeClr val="phClr"/>
      </a:solidFill>
    </a:fillStyleLst>
    <a:lnStyleLst>
      <a:ln w="10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47625" cap="flat" cmpd="dbl" algn="ctr">
        <a:solidFill>
          <a:schemeClr val="phClr"/>
        </a:solidFill>
        <a:prstDash val="solid"/>
      </a:ln>
    </a:lnStyleLst>
    <a:effectStyleLst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Обычная">
    <a:fillStyleLst>
      <a:solidFill>
        <a:schemeClr val="phClr"/>
      </a:solidFill>
      <a:solidFill>
        <a:schemeClr val="phClr">
          <a:tint val="50000"/>
        </a:schemeClr>
      </a:solidFill>
      <a:solidFill>
        <a:schemeClr val="phClr"/>
      </a:solidFill>
    </a:fillStyleLst>
    <a:lnStyleLst>
      <a:ln w="10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47625" cap="flat" cmpd="dbl" algn="ctr">
        <a:solidFill>
          <a:schemeClr val="phClr"/>
        </a:solidFill>
        <a:prstDash val="solid"/>
      </a:ln>
    </a:lnStyleLst>
    <a:effectStyleLst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Обычная">
    <a:fillStyleLst>
      <a:solidFill>
        <a:schemeClr val="phClr"/>
      </a:solidFill>
      <a:solidFill>
        <a:schemeClr val="phClr">
          <a:tint val="50000"/>
        </a:schemeClr>
      </a:solidFill>
      <a:solidFill>
        <a:schemeClr val="phClr"/>
      </a:solidFill>
    </a:fillStyleLst>
    <a:lnStyleLst>
      <a:ln w="10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47625" cap="flat" cmpd="dbl" algn="ctr">
        <a:solidFill>
          <a:schemeClr val="phClr"/>
        </a:solidFill>
        <a:prstDash val="solid"/>
      </a:ln>
    </a:lnStyleLst>
    <a:effectStyleLst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Обычная">
    <a:fillStyleLst>
      <a:solidFill>
        <a:schemeClr val="phClr"/>
      </a:solidFill>
      <a:solidFill>
        <a:schemeClr val="phClr">
          <a:tint val="50000"/>
        </a:schemeClr>
      </a:solidFill>
      <a:solidFill>
        <a:schemeClr val="phClr"/>
      </a:solidFill>
    </a:fillStyleLst>
    <a:lnStyleLst>
      <a:ln w="10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47625" cap="flat" cmpd="dbl" algn="ctr">
        <a:solidFill>
          <a:schemeClr val="phClr"/>
        </a:solidFill>
        <a:prstDash val="solid"/>
      </a:ln>
    </a:lnStyleLst>
    <a:effectStyleLst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1420</TotalTime>
  <Words>402</Words>
  <Application>Microsoft Office PowerPoint</Application>
  <PresentationFormat>Экран (4:3)</PresentationFormat>
  <Paragraphs>99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Итоги  исполнения  бюджета  муниципального образования  «Городской округ Ногликский»  за 2013 год</vt:lpstr>
      <vt:lpstr>Цель  и задачи бюджетной политики</vt:lpstr>
      <vt:lpstr>Слайд 3</vt:lpstr>
      <vt:lpstr>Распределение налоговых доходов, собираемых на территории  МО «Городской округ Ногликский», между уровнями бюджетной системы РФ</vt:lpstr>
      <vt:lpstr>Слайд 5</vt:lpstr>
      <vt:lpstr>Слайд 6</vt:lpstr>
      <vt:lpstr>Слайд 7</vt:lpstr>
      <vt:lpstr>Слайд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Fin_admin</dc:creator>
  <cp:lastModifiedBy>Лапкова</cp:lastModifiedBy>
  <cp:revision>212</cp:revision>
  <dcterms:created xsi:type="dcterms:W3CDTF">2014-03-10T07:15:36Z</dcterms:created>
  <dcterms:modified xsi:type="dcterms:W3CDTF">2014-03-19T22:21:35Z</dcterms:modified>
</cp:coreProperties>
</file>