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8" r:id="rId1"/>
  </p:sldMasterIdLst>
  <p:notesMasterIdLst>
    <p:notesMasterId r:id="rId32"/>
  </p:notesMasterIdLst>
  <p:sldIdLst>
    <p:sldId id="256" r:id="rId2"/>
    <p:sldId id="258" r:id="rId3"/>
    <p:sldId id="274" r:id="rId4"/>
    <p:sldId id="273" r:id="rId5"/>
    <p:sldId id="259" r:id="rId6"/>
    <p:sldId id="279" r:id="rId7"/>
    <p:sldId id="263" r:id="rId8"/>
    <p:sldId id="289" r:id="rId9"/>
    <p:sldId id="290" r:id="rId10"/>
    <p:sldId id="270" r:id="rId11"/>
    <p:sldId id="268" r:id="rId12"/>
    <p:sldId id="271" r:id="rId13"/>
    <p:sldId id="294" r:id="rId14"/>
    <p:sldId id="291" r:id="rId15"/>
    <p:sldId id="295" r:id="rId16"/>
    <p:sldId id="296" r:id="rId17"/>
    <p:sldId id="304" r:id="rId18"/>
    <p:sldId id="305" r:id="rId19"/>
    <p:sldId id="306" r:id="rId20"/>
    <p:sldId id="307" r:id="rId21"/>
    <p:sldId id="309" r:id="rId22"/>
    <p:sldId id="310" r:id="rId23"/>
    <p:sldId id="311" r:id="rId24"/>
    <p:sldId id="308" r:id="rId25"/>
    <p:sldId id="298" r:id="rId26"/>
    <p:sldId id="297" r:id="rId27"/>
    <p:sldId id="302" r:id="rId28"/>
    <p:sldId id="299" r:id="rId29"/>
    <p:sldId id="301" r:id="rId30"/>
    <p:sldId id="312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  <a:srgbClr val="FFFFFF"/>
    <a:srgbClr val="3C6A90"/>
    <a:srgbClr val="339966"/>
    <a:srgbClr val="DFB8E0"/>
    <a:srgbClr val="9933FF"/>
    <a:srgbClr val="CC99FF"/>
    <a:srgbClr val="E5E5F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2" autoAdjust="0"/>
    <p:restoredTop sz="98980" autoAdjust="0"/>
  </p:normalViewPr>
  <p:slideViewPr>
    <p:cSldViewPr>
      <p:cViewPr>
        <p:scale>
          <a:sx n="75" d="100"/>
          <a:sy n="75" d="100"/>
        </p:scale>
        <p:origin x="-98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0928751093613376"/>
          <c:y val="2.5616618606344052E-2"/>
          <c:w val="0.68597219844362789"/>
          <c:h val="0.86989251629312192"/>
        </c:manualLayout>
      </c:layout>
      <c:barChart>
        <c:barDir val="col"/>
        <c:grouping val="clustered"/>
        <c:ser>
          <c:idx val="0"/>
          <c:order val="0"/>
          <c:tx>
            <c:strRef>
              <c:f>Лист2!$B$7</c:f>
              <c:strCache>
                <c:ptCount val="1"/>
                <c:pt idx="0">
                  <c:v>Безвозмездные поступления из областного бюджета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2484541877459533E-3"/>
                  <c:y val="2.726486112312889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8.6442310658173191E-3"/>
                  <c:y val="-2.9876849205231446E-4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</c:dLbls>
          <c:cat>
            <c:strRef>
              <c:f>Лист2!$C$6:$D$6</c:f>
              <c:strCache>
                <c:ptCount val="2"/>
                <c:pt idx="0">
                  <c:v>2007 год</c:v>
                </c:pt>
                <c:pt idx="1">
                  <c:v>2008 год</c:v>
                </c:pt>
              </c:strCache>
            </c:strRef>
          </c:cat>
          <c:val>
            <c:numRef>
              <c:f>Лист2!$C$7:$D$7</c:f>
              <c:numCache>
                <c:formatCode>#,##0.0</c:formatCode>
                <c:ptCount val="2"/>
                <c:pt idx="0">
                  <c:v>316.10000000000002</c:v>
                </c:pt>
                <c:pt idx="1">
                  <c:v>654.9</c:v>
                </c:pt>
              </c:numCache>
            </c:numRef>
          </c:val>
        </c:ser>
        <c:ser>
          <c:idx val="1"/>
          <c:order val="1"/>
          <c:tx>
            <c:strRef>
              <c:f>Лист2!$B$8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990033"/>
            </a:solidFill>
          </c:spPr>
          <c:dLbls>
            <c:dLbl>
              <c:idx val="0"/>
              <c:layout>
                <c:manualLayout>
                  <c:x val="-8.1719160104987247E-3"/>
                  <c:y val="-9.706981836292354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3148455515573201E-3"/>
                  <c:y val="2.4420985838309352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Val val="1"/>
          </c:dLbls>
          <c:cat>
            <c:strRef>
              <c:f>Лист2!$C$6:$D$6</c:f>
              <c:strCache>
                <c:ptCount val="2"/>
                <c:pt idx="0">
                  <c:v>2007 год</c:v>
                </c:pt>
                <c:pt idx="1">
                  <c:v>2008 год</c:v>
                </c:pt>
              </c:strCache>
            </c:strRef>
          </c:cat>
          <c:val>
            <c:numRef>
              <c:f>Лист2!$C$8:$D$8</c:f>
              <c:numCache>
                <c:formatCode>#,##0.0</c:formatCode>
                <c:ptCount val="2"/>
                <c:pt idx="0">
                  <c:v>192.2</c:v>
                </c:pt>
                <c:pt idx="1">
                  <c:v>247.9</c:v>
                </c:pt>
              </c:numCache>
            </c:numRef>
          </c:val>
        </c:ser>
        <c:axId val="54423936"/>
        <c:axId val="54425472"/>
      </c:barChart>
      <c:catAx>
        <c:axId val="5442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4425472"/>
        <c:crosses val="autoZero"/>
        <c:auto val="1"/>
        <c:lblAlgn val="ctr"/>
        <c:lblOffset val="100"/>
      </c:catAx>
      <c:valAx>
        <c:axId val="5442547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4423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21789162540225"/>
          <c:y val="7.685458246784152E-2"/>
          <c:w val="0.1957821412001654"/>
          <c:h val="0.811881191373051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flip="none" rotWithShape="1">
      <a:gsLst>
        <a:gs pos="40000">
          <a:srgbClr val="FFFFFF"/>
        </a:gs>
        <a:gs pos="50000">
          <a:srgbClr val="9CB86E"/>
        </a:gs>
        <a:gs pos="100000">
          <a:srgbClr val="156B13"/>
        </a:gs>
      </a:gsLst>
      <a:lin ang="5400000" scaled="0"/>
      <a:tileRect r="-100000" b="-100000"/>
    </a:gradFill>
  </c:spPr>
  <c:txPr>
    <a:bodyPr/>
    <a:lstStyle/>
    <a:p>
      <a:pPr>
        <a:defRPr sz="12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907664123819527"/>
          <c:y val="0"/>
          <c:w val="0.80092335876180476"/>
          <c:h val="0.54968114479159025"/>
        </c:manualLayout>
      </c:layout>
      <c:lineChart>
        <c:grouping val="standard"/>
        <c:ser>
          <c:idx val="0"/>
          <c:order val="0"/>
          <c:tx>
            <c:strRef>
              <c:f>'расходы 1'!$C$3</c:f>
              <c:strCache>
                <c:ptCount val="1"/>
                <c:pt idx="0">
                  <c:v>Уточненные назначения</c:v>
                </c:pt>
              </c:strCache>
            </c:strRef>
          </c:tx>
          <c:spPr>
            <a:ln w="381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116</a:t>
                    </a:r>
                    <a:r>
                      <a:rPr lang="ru-RU" sz="1600" b="1" dirty="0" smtClean="0"/>
                      <a:t>,</a:t>
                    </a:r>
                    <a:r>
                      <a:rPr lang="en-US" sz="1600" b="1" dirty="0" smtClean="0"/>
                      <a:t>6</a:t>
                    </a:r>
                    <a:endParaRPr lang="en-US" sz="1600" b="1" dirty="0"/>
                  </a:p>
                </c:rich>
              </c:tx>
              <c:dLblPos val="t"/>
              <c:showVal val="1"/>
            </c:dLbl>
            <c:dLbl>
              <c:idx val="1"/>
              <c:layout>
                <c:manualLayout>
                  <c:x val="-2.7433780779308327E-3"/>
                  <c:y val="-4.028904619062776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0,2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3.744039120169481E-2"/>
                  <c:y val="-6.671298335988108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6,0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3"/>
              <c:layout>
                <c:manualLayout>
                  <c:x val="-5.9225271695030564E-2"/>
                  <c:y val="-2.87601247161690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416,0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6.8987478971393741E-4"/>
                  <c:y val="7.121470756102873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476,0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1.1517861756069381E-2"/>
                  <c:y val="-3.84090878951346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31,9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6"/>
              <c:layout>
                <c:manualLayout>
                  <c:x val="-4.2448832238015551E-2"/>
                  <c:y val="-3.849283786432096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425,9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7"/>
              <c:layout>
                <c:manualLayout>
                  <c:x val="-4.0891675469568733E-3"/>
                  <c:y val="-6.267249038916339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33,5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8"/>
              <c:layout>
                <c:manualLayout>
                  <c:x val="-9.0793559290945538E-3"/>
                  <c:y val="-4.987531172069831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Val val="1"/>
          </c:dLbls>
          <c:cat>
            <c:strRef>
              <c:f>'расходы 1'!$B$4:$B$11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СМИ</c:v>
                </c:pt>
                <c:pt idx="6">
                  <c:v>Здравоохранение, ФК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'расходы 1'!$C$4:$C$11</c:f>
              <c:numCache>
                <c:formatCode>#,##0</c:formatCode>
                <c:ptCount val="8"/>
                <c:pt idx="0">
                  <c:v>116645</c:v>
                </c:pt>
                <c:pt idx="1">
                  <c:v>228</c:v>
                </c:pt>
                <c:pt idx="2">
                  <c:v>5964</c:v>
                </c:pt>
                <c:pt idx="3">
                  <c:v>416013</c:v>
                </c:pt>
                <c:pt idx="4">
                  <c:v>476019</c:v>
                </c:pt>
                <c:pt idx="5">
                  <c:v>31926</c:v>
                </c:pt>
                <c:pt idx="6">
                  <c:v>425889</c:v>
                </c:pt>
                <c:pt idx="7">
                  <c:v>33476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'расходы 1'!$B$4:$B$11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СМИ</c:v>
                </c:pt>
                <c:pt idx="6">
                  <c:v>Здравоохранение, ФК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'расходы 1'!$D$4:$D$11</c:f>
            </c:numRef>
          </c:val>
        </c:ser>
        <c:ser>
          <c:idx val="2"/>
          <c:order val="2"/>
          <c:tx>
            <c:strRef>
              <c:f>'расходы 1'!$E$3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4170088247538423E-2"/>
                  <c:y val="3.724521521053981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100</a:t>
                    </a:r>
                    <a:r>
                      <a:rPr lang="ru-RU" sz="1600" b="1" dirty="0" smtClean="0"/>
                      <a:t>,5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b="1" smtClean="0"/>
                      <a:t>0,2</a:t>
                    </a:r>
                    <a:endParaRPr lang="en-US" sz="1600" b="1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3.0493210668549723E-3"/>
                  <c:y val="7.0174947433254602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4,7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3"/>
              <c:layout>
                <c:manualLayout>
                  <c:x val="-2.0845417426910297E-2"/>
                  <c:y val="3.917433404453819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267,5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-4.7326614675480834E-2"/>
                  <c:y val="8.292671156880974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376,6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5"/>
              <c:layout>
                <c:manualLayout>
                  <c:x val="-4.5479181397304357E-2"/>
                  <c:y val="7.8881126787783487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30,6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6"/>
              <c:layout>
                <c:manualLayout>
                  <c:x val="-4.0926500141005823E-2"/>
                  <c:y val="0.1660405563307748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379,5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7"/>
              <c:layout>
                <c:manualLayout>
                  <c:x val="-4.5648130325397565E-2"/>
                  <c:y val="-2.2305746659108602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23,9</a:t>
                    </a:r>
                    <a:endParaRPr lang="en-US" sz="1600" b="1" dirty="0"/>
                  </a:p>
                </c:rich>
              </c:tx>
              <c:dLblPos val="r"/>
              <c:showVal val="1"/>
            </c:dLbl>
            <c:dLbl>
              <c:idx val="8"/>
              <c:layout>
                <c:manualLayout>
                  <c:x val="-2.2185246810870998E-2"/>
                  <c:y val="3.7557026069995692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r"/>
            <c:showVal val="1"/>
          </c:dLbls>
          <c:cat>
            <c:strRef>
              <c:f>'расходы 1'!$B$4:$B$11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СМИ</c:v>
                </c:pt>
                <c:pt idx="6">
                  <c:v>Здравоохранение, ФК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'расходы 1'!$E$4:$E$11</c:f>
              <c:numCache>
                <c:formatCode>#,##0</c:formatCode>
                <c:ptCount val="8"/>
                <c:pt idx="0">
                  <c:v>100525</c:v>
                </c:pt>
                <c:pt idx="1">
                  <c:v>228</c:v>
                </c:pt>
                <c:pt idx="2">
                  <c:v>4725</c:v>
                </c:pt>
                <c:pt idx="3">
                  <c:v>267527</c:v>
                </c:pt>
                <c:pt idx="4">
                  <c:v>376582</c:v>
                </c:pt>
                <c:pt idx="5">
                  <c:v>30629</c:v>
                </c:pt>
                <c:pt idx="6">
                  <c:v>379506</c:v>
                </c:pt>
                <c:pt idx="7">
                  <c:v>23939</c:v>
                </c:pt>
              </c:numCache>
            </c:numRef>
          </c:val>
        </c:ser>
        <c:dLbls>
          <c:showVal val="1"/>
        </c:dLbls>
        <c:marker val="1"/>
        <c:axId val="54731136"/>
        <c:axId val="54732672"/>
      </c:lineChart>
      <c:catAx>
        <c:axId val="54731136"/>
        <c:scaling>
          <c:orientation val="minMax"/>
        </c:scaling>
        <c:axPos val="b"/>
        <c:majorGridlines/>
        <c:numFmt formatCode="General" sourceLinked="1"/>
        <c:majorTickMark val="none"/>
        <c:minorTickMark val="cross"/>
        <c:tickLblPos val="low"/>
        <c:txPr>
          <a:bodyPr rot="-2340000"/>
          <a:lstStyle/>
          <a:p>
            <a:pPr>
              <a:defRPr sz="1400" b="1"/>
            </a:pPr>
            <a:endParaRPr lang="ru-RU"/>
          </a:p>
        </c:txPr>
        <c:crossAx val="54732672"/>
        <c:crosses val="autoZero"/>
        <c:auto val="1"/>
        <c:lblAlgn val="ctr"/>
        <c:lblOffset val="100"/>
      </c:catAx>
      <c:valAx>
        <c:axId val="54732672"/>
        <c:scaling>
          <c:orientation val="minMax"/>
        </c:scaling>
        <c:delete val="1"/>
        <c:axPos val="l"/>
        <c:numFmt formatCode="#,##0" sourceLinked="1"/>
        <c:tickLblPos val="none"/>
        <c:crossAx val="54731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r"/>
      <c:layout>
        <c:manualLayout>
          <c:xMode val="edge"/>
          <c:yMode val="edge"/>
          <c:x val="1.1661363925768364E-4"/>
          <c:y val="1.5322490944708821E-2"/>
          <c:w val="0.18472537431510674"/>
          <c:h val="0.21539827013104612"/>
        </c:manualLayout>
      </c:layout>
      <c:spPr>
        <a:solidFill>
          <a:schemeClr val="accent3">
            <a:lumMod val="95000"/>
          </a:schemeClr>
        </a:solidFill>
        <a:ln w="15875">
          <a:solidFill>
            <a:schemeClr val="accent5">
              <a:lumMod val="25000"/>
            </a:schemeClr>
          </a:solidFill>
        </a:ln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gradFill flip="none" rotWithShape="1">
      <a:gsLst>
        <a:gs pos="1000">
          <a:srgbClr val="FFFFFF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13500000" scaled="1"/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DEE3C-8DAE-43B6-9F37-3FA4EA60AE75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558FF9-A39F-4539-BB64-FDF07896264A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Оплата труда (включая начисления на оплату труда) – 176 620 тыс. руб.</a:t>
          </a:r>
          <a:endParaRPr lang="ru-RU" sz="2200" dirty="0">
            <a:solidFill>
              <a:schemeClr val="accent1">
                <a:lumMod val="50000"/>
              </a:schemeClr>
            </a:solidFill>
          </a:endParaRPr>
        </a:p>
      </dgm:t>
    </dgm:pt>
    <dgm:pt modelId="{1A9A9654-3A53-4885-B7B3-44F0C47B329C}" type="parTrans" cxnId="{6E44D3DC-B767-42E7-9216-747EFEF34F67}">
      <dgm:prSet/>
      <dgm:spPr/>
      <dgm:t>
        <a:bodyPr/>
        <a:lstStyle/>
        <a:p>
          <a:endParaRPr lang="ru-RU"/>
        </a:p>
      </dgm:t>
    </dgm:pt>
    <dgm:pt modelId="{B8021FB7-98EC-4432-A2A1-A3E1DF4DB6E3}" type="sibTrans" cxnId="{6E44D3DC-B767-42E7-9216-747EFEF34F67}">
      <dgm:prSet/>
      <dgm:spPr/>
      <dgm:t>
        <a:bodyPr/>
        <a:lstStyle/>
        <a:p>
          <a:endParaRPr lang="ru-RU"/>
        </a:p>
      </dgm:t>
    </dgm:pt>
    <dgm:pt modelId="{8FED8F75-F4A8-4E31-8B6E-B8E04B424C78}">
      <dgm:prSet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Прочие денежные выплаты работникам (оплата проезда в отпуск и др.) – 12 641 тыс. руб.</a:t>
          </a:r>
          <a:endParaRPr lang="ru-RU" sz="2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B3FC06F-5CDC-45DC-95C8-3F0AD2A3B26A}" type="parTrans" cxnId="{2588A211-4F5F-48EA-B62D-2AAE10E597D5}">
      <dgm:prSet/>
      <dgm:spPr/>
      <dgm:t>
        <a:bodyPr/>
        <a:lstStyle/>
        <a:p>
          <a:endParaRPr lang="ru-RU"/>
        </a:p>
      </dgm:t>
    </dgm:pt>
    <dgm:pt modelId="{02EF744F-046C-4640-A7E3-DF58E93EED0B}" type="sibTrans" cxnId="{2588A211-4F5F-48EA-B62D-2AAE10E597D5}">
      <dgm:prSet/>
      <dgm:spPr/>
      <dgm:t>
        <a:bodyPr/>
        <a:lstStyle/>
        <a:p>
          <a:endParaRPr lang="ru-RU"/>
        </a:p>
      </dgm:t>
    </dgm:pt>
    <dgm:pt modelId="{58679469-1C04-4F53-94BF-7B41652096D4}">
      <dgm:prSet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Оплата коммунальных услуг, содержание имущества – 16 428 тыс. руб.</a:t>
          </a:r>
          <a:endParaRPr lang="ru-RU" sz="2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B6AE63-025E-40B3-A39E-038370569E4E}" type="parTrans" cxnId="{0BD9313B-390A-4434-A9D1-0D0DE7A742C5}">
      <dgm:prSet/>
      <dgm:spPr/>
      <dgm:t>
        <a:bodyPr/>
        <a:lstStyle/>
        <a:p>
          <a:endParaRPr lang="ru-RU"/>
        </a:p>
      </dgm:t>
    </dgm:pt>
    <dgm:pt modelId="{0222F399-0636-4037-8E1D-F0BDF9F1C806}" type="sibTrans" cxnId="{0BD9313B-390A-4434-A9D1-0D0DE7A742C5}">
      <dgm:prSet/>
      <dgm:spPr/>
      <dgm:t>
        <a:bodyPr/>
        <a:lstStyle/>
        <a:p>
          <a:endParaRPr lang="ru-RU"/>
        </a:p>
      </dgm:t>
    </dgm:pt>
    <dgm:pt modelId="{ABED5720-570E-46F6-B241-2637DE10AE9C}">
      <dgm:prSet custT="1"/>
      <dgm:spPr/>
      <dgm:t>
        <a:bodyPr/>
        <a:lstStyle/>
        <a:p>
          <a:r>
            <a:rPr lang="ru-RU" sz="2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Другие расходы – 29 147 тыс. руб., из них: реконструкция детского сада № 2 «Ромашка» - 2 400 тыс. руб.</a:t>
          </a:r>
          <a:endParaRPr lang="ru-RU" sz="2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34C851E-F263-4F64-BBCA-794F967642FE}" type="parTrans" cxnId="{6BBCD0B3-4CE8-4A31-AA46-6BE455409567}">
      <dgm:prSet/>
      <dgm:spPr/>
      <dgm:t>
        <a:bodyPr/>
        <a:lstStyle/>
        <a:p>
          <a:endParaRPr lang="ru-RU"/>
        </a:p>
      </dgm:t>
    </dgm:pt>
    <dgm:pt modelId="{0CAE1905-6FC2-44D8-A743-CD77C032476F}" type="sibTrans" cxnId="{6BBCD0B3-4CE8-4A31-AA46-6BE455409567}">
      <dgm:prSet/>
      <dgm:spPr/>
      <dgm:t>
        <a:bodyPr/>
        <a:lstStyle/>
        <a:p>
          <a:endParaRPr lang="ru-RU"/>
        </a:p>
      </dgm:t>
    </dgm:pt>
    <dgm:pt modelId="{FE8C7FA1-58C7-45CB-A6EE-215005259622}" type="pres">
      <dgm:prSet presAssocID="{E5ADEE3C-8DAE-43B6-9F37-3FA4EA60AE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D826FF-9C3A-4C88-8D73-FB85711C8866}" type="pres">
      <dgm:prSet presAssocID="{CA558FF9-A39F-4539-BB64-FDF07896264A}" presName="parentLin" presStyleCnt="0"/>
      <dgm:spPr/>
    </dgm:pt>
    <dgm:pt modelId="{A72F5B04-3F0C-42F4-A640-FDB55A591170}" type="pres">
      <dgm:prSet presAssocID="{CA558FF9-A39F-4539-BB64-FDF0789626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BAF3362-6CAE-451F-B349-7B6721F28EB8}" type="pres">
      <dgm:prSet presAssocID="{CA558FF9-A39F-4539-BB64-FDF07896264A}" presName="parentText" presStyleLbl="node1" presStyleIdx="0" presStyleCnt="4" custScaleY="86807" custLinFactNeighborX="-826" custLinFactNeighborY="-7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628A1-508C-4E2D-9639-01711A4BB490}" type="pres">
      <dgm:prSet presAssocID="{CA558FF9-A39F-4539-BB64-FDF07896264A}" presName="negativeSpace" presStyleCnt="0"/>
      <dgm:spPr/>
    </dgm:pt>
    <dgm:pt modelId="{3E1C0707-6630-436A-BCF5-ED1AB466D5FA}" type="pres">
      <dgm:prSet presAssocID="{CA558FF9-A39F-4539-BB64-FDF07896264A}" presName="childText" presStyleLbl="conFgAcc1" presStyleIdx="0" presStyleCnt="4" custAng="0" custLinFactNeighborY="-70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CD3A4-7E1E-4A67-9290-CA4418B83184}" type="pres">
      <dgm:prSet presAssocID="{B8021FB7-98EC-4432-A2A1-A3E1DF4DB6E3}" presName="spaceBetweenRectangles" presStyleCnt="0"/>
      <dgm:spPr/>
    </dgm:pt>
    <dgm:pt modelId="{287EC29D-3D0D-4E4F-975A-1DC6DA3B1A44}" type="pres">
      <dgm:prSet presAssocID="{58679469-1C04-4F53-94BF-7B41652096D4}" presName="parentLin" presStyleCnt="0"/>
      <dgm:spPr/>
    </dgm:pt>
    <dgm:pt modelId="{C982B760-2837-496D-B46F-3301B6763666}" type="pres">
      <dgm:prSet presAssocID="{58679469-1C04-4F53-94BF-7B41652096D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5A02A73-C01C-482E-B406-BB81A2095FAF}" type="pres">
      <dgm:prSet presAssocID="{58679469-1C04-4F53-94BF-7B41652096D4}" presName="parentText" presStyleLbl="node1" presStyleIdx="1" presStyleCnt="4" custScaleY="122690" custLinFactNeighborY="-1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1619-9E8F-41A3-B7BA-848CA40D2E5A}" type="pres">
      <dgm:prSet presAssocID="{58679469-1C04-4F53-94BF-7B41652096D4}" presName="negativeSpace" presStyleCnt="0"/>
      <dgm:spPr/>
    </dgm:pt>
    <dgm:pt modelId="{8A079B74-2B3A-4E2B-94F4-FE83FB42DCDD}" type="pres">
      <dgm:prSet presAssocID="{58679469-1C04-4F53-94BF-7B41652096D4}" presName="childText" presStyleLbl="conFgAcc1" presStyleIdx="1" presStyleCnt="4" custLinFactNeighborX="833" custLinFactNeighborY="-36072">
        <dgm:presLayoutVars>
          <dgm:bulletEnabled val="1"/>
        </dgm:presLayoutVars>
      </dgm:prSet>
      <dgm:spPr/>
    </dgm:pt>
    <dgm:pt modelId="{0C63ED2C-108A-416F-BBDD-5625349292C9}" type="pres">
      <dgm:prSet presAssocID="{0222F399-0636-4037-8E1D-F0BDF9F1C806}" presName="spaceBetweenRectangles" presStyleCnt="0"/>
      <dgm:spPr/>
    </dgm:pt>
    <dgm:pt modelId="{7CB3C2B1-3A52-480E-8F25-7997A5ADBF46}" type="pres">
      <dgm:prSet presAssocID="{8FED8F75-F4A8-4E31-8B6E-B8E04B424C78}" presName="parentLin" presStyleCnt="0"/>
      <dgm:spPr/>
    </dgm:pt>
    <dgm:pt modelId="{728A5882-9B28-48C6-9977-E10DE1486C94}" type="pres">
      <dgm:prSet presAssocID="{8FED8F75-F4A8-4E31-8B6E-B8E04B424C7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20D64CB-FF16-48A7-A8D2-664DDE4D410F}" type="pres">
      <dgm:prSet presAssocID="{8FED8F75-F4A8-4E31-8B6E-B8E04B424C78}" presName="parentText" presStyleLbl="node1" presStyleIdx="2" presStyleCnt="4" custScaleY="134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01D35-83C7-47CD-98A6-84145A5B1E7E}" type="pres">
      <dgm:prSet presAssocID="{8FED8F75-F4A8-4E31-8B6E-B8E04B424C78}" presName="negativeSpace" presStyleCnt="0"/>
      <dgm:spPr/>
    </dgm:pt>
    <dgm:pt modelId="{426D3D61-FE41-45A1-85E0-7FC772F29B1A}" type="pres">
      <dgm:prSet presAssocID="{8FED8F75-F4A8-4E31-8B6E-B8E04B424C78}" presName="childText" presStyleLbl="conFgAcc1" presStyleIdx="2" presStyleCnt="4">
        <dgm:presLayoutVars>
          <dgm:bulletEnabled val="1"/>
        </dgm:presLayoutVars>
      </dgm:prSet>
      <dgm:spPr/>
    </dgm:pt>
    <dgm:pt modelId="{D85FE9E5-0D60-4ECA-9E6E-402564EC54CF}" type="pres">
      <dgm:prSet presAssocID="{02EF744F-046C-4640-A7E3-DF58E93EED0B}" presName="spaceBetweenRectangles" presStyleCnt="0"/>
      <dgm:spPr/>
    </dgm:pt>
    <dgm:pt modelId="{C65AD3B9-5825-4B89-94FE-750FCC5C3BF5}" type="pres">
      <dgm:prSet presAssocID="{ABED5720-570E-46F6-B241-2637DE10AE9C}" presName="parentLin" presStyleCnt="0"/>
      <dgm:spPr/>
    </dgm:pt>
    <dgm:pt modelId="{29B87B79-E6FB-4B52-8275-E893B103E2EC}" type="pres">
      <dgm:prSet presAssocID="{ABED5720-570E-46F6-B241-2637DE10AE9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A51E925-3870-4B62-AA2D-5B550F824D8A}" type="pres">
      <dgm:prSet presAssocID="{ABED5720-570E-46F6-B241-2637DE10AE9C}" presName="parentText" presStyleLbl="node1" presStyleIdx="3" presStyleCnt="4" custScaleY="138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E6617-4539-4FA4-8B10-95CC344C57E8}" type="pres">
      <dgm:prSet presAssocID="{ABED5720-570E-46F6-B241-2637DE10AE9C}" presName="negativeSpace" presStyleCnt="0"/>
      <dgm:spPr/>
    </dgm:pt>
    <dgm:pt modelId="{E581DB31-9B45-4D58-9576-E68F39B8BC20}" type="pres">
      <dgm:prSet presAssocID="{ABED5720-570E-46F6-B241-2637DE10AE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88A211-4F5F-48EA-B62D-2AAE10E597D5}" srcId="{E5ADEE3C-8DAE-43B6-9F37-3FA4EA60AE75}" destId="{8FED8F75-F4A8-4E31-8B6E-B8E04B424C78}" srcOrd="2" destOrd="0" parTransId="{7B3FC06F-5CDC-45DC-95C8-3F0AD2A3B26A}" sibTransId="{02EF744F-046C-4640-A7E3-DF58E93EED0B}"/>
    <dgm:cxn modelId="{D77B449E-F22B-484D-B615-5579EDADE84D}" type="presOf" srcId="{CA558FF9-A39F-4539-BB64-FDF07896264A}" destId="{FBAF3362-6CAE-451F-B349-7B6721F28EB8}" srcOrd="1" destOrd="0" presId="urn:microsoft.com/office/officeart/2005/8/layout/list1"/>
    <dgm:cxn modelId="{6BBCD0B3-4CE8-4A31-AA46-6BE455409567}" srcId="{E5ADEE3C-8DAE-43B6-9F37-3FA4EA60AE75}" destId="{ABED5720-570E-46F6-B241-2637DE10AE9C}" srcOrd="3" destOrd="0" parTransId="{C34C851E-F263-4F64-BBCA-794F967642FE}" sibTransId="{0CAE1905-6FC2-44D8-A743-CD77C032476F}"/>
    <dgm:cxn modelId="{5E815C98-4825-42DF-8C3B-A4D4913EAC29}" type="presOf" srcId="{58679469-1C04-4F53-94BF-7B41652096D4}" destId="{95A02A73-C01C-482E-B406-BB81A2095FAF}" srcOrd="1" destOrd="0" presId="urn:microsoft.com/office/officeart/2005/8/layout/list1"/>
    <dgm:cxn modelId="{6E44D3DC-B767-42E7-9216-747EFEF34F67}" srcId="{E5ADEE3C-8DAE-43B6-9F37-3FA4EA60AE75}" destId="{CA558FF9-A39F-4539-BB64-FDF07896264A}" srcOrd="0" destOrd="0" parTransId="{1A9A9654-3A53-4885-B7B3-44F0C47B329C}" sibTransId="{B8021FB7-98EC-4432-A2A1-A3E1DF4DB6E3}"/>
    <dgm:cxn modelId="{D1D8BEF2-71BC-4EBA-9B6B-8D7D7A96861F}" type="presOf" srcId="{E5ADEE3C-8DAE-43B6-9F37-3FA4EA60AE75}" destId="{FE8C7FA1-58C7-45CB-A6EE-215005259622}" srcOrd="0" destOrd="0" presId="urn:microsoft.com/office/officeart/2005/8/layout/list1"/>
    <dgm:cxn modelId="{7011A467-A3F0-4370-8063-C1F1FDC7D024}" type="presOf" srcId="{8FED8F75-F4A8-4E31-8B6E-B8E04B424C78}" destId="{728A5882-9B28-48C6-9977-E10DE1486C94}" srcOrd="0" destOrd="0" presId="urn:microsoft.com/office/officeart/2005/8/layout/list1"/>
    <dgm:cxn modelId="{6D44FD94-5D38-492B-BC30-C50ABB81026D}" type="presOf" srcId="{8FED8F75-F4A8-4E31-8B6E-B8E04B424C78}" destId="{220D64CB-FF16-48A7-A8D2-664DDE4D410F}" srcOrd="1" destOrd="0" presId="urn:microsoft.com/office/officeart/2005/8/layout/list1"/>
    <dgm:cxn modelId="{F8873973-36D6-4B31-B76B-202B151F2880}" type="presOf" srcId="{58679469-1C04-4F53-94BF-7B41652096D4}" destId="{C982B760-2837-496D-B46F-3301B6763666}" srcOrd="0" destOrd="0" presId="urn:microsoft.com/office/officeart/2005/8/layout/list1"/>
    <dgm:cxn modelId="{2DF9AD9A-57D0-4791-B032-1C47B89B21D2}" type="presOf" srcId="{ABED5720-570E-46F6-B241-2637DE10AE9C}" destId="{5A51E925-3870-4B62-AA2D-5B550F824D8A}" srcOrd="1" destOrd="0" presId="urn:microsoft.com/office/officeart/2005/8/layout/list1"/>
    <dgm:cxn modelId="{B046AD35-D34C-495B-A6DF-A4A9DABA5DF4}" type="presOf" srcId="{CA558FF9-A39F-4539-BB64-FDF07896264A}" destId="{A72F5B04-3F0C-42F4-A640-FDB55A591170}" srcOrd="0" destOrd="0" presId="urn:microsoft.com/office/officeart/2005/8/layout/list1"/>
    <dgm:cxn modelId="{11CACAB2-3327-439A-AADA-C18BB274C3A4}" type="presOf" srcId="{ABED5720-570E-46F6-B241-2637DE10AE9C}" destId="{29B87B79-E6FB-4B52-8275-E893B103E2EC}" srcOrd="0" destOrd="0" presId="urn:microsoft.com/office/officeart/2005/8/layout/list1"/>
    <dgm:cxn modelId="{0BD9313B-390A-4434-A9D1-0D0DE7A742C5}" srcId="{E5ADEE3C-8DAE-43B6-9F37-3FA4EA60AE75}" destId="{58679469-1C04-4F53-94BF-7B41652096D4}" srcOrd="1" destOrd="0" parTransId="{60B6AE63-025E-40B3-A39E-038370569E4E}" sibTransId="{0222F399-0636-4037-8E1D-F0BDF9F1C806}"/>
    <dgm:cxn modelId="{6ABE17E9-6A9A-48E2-8CF4-472E0F1D7B74}" type="presParOf" srcId="{FE8C7FA1-58C7-45CB-A6EE-215005259622}" destId="{59D826FF-9C3A-4C88-8D73-FB85711C8866}" srcOrd="0" destOrd="0" presId="urn:microsoft.com/office/officeart/2005/8/layout/list1"/>
    <dgm:cxn modelId="{00D4B456-80E7-49CD-9EE5-102EC0CB1E1A}" type="presParOf" srcId="{59D826FF-9C3A-4C88-8D73-FB85711C8866}" destId="{A72F5B04-3F0C-42F4-A640-FDB55A591170}" srcOrd="0" destOrd="0" presId="urn:microsoft.com/office/officeart/2005/8/layout/list1"/>
    <dgm:cxn modelId="{807594BD-3390-4D77-BD88-23A6A0B9640A}" type="presParOf" srcId="{59D826FF-9C3A-4C88-8D73-FB85711C8866}" destId="{FBAF3362-6CAE-451F-B349-7B6721F28EB8}" srcOrd="1" destOrd="0" presId="urn:microsoft.com/office/officeart/2005/8/layout/list1"/>
    <dgm:cxn modelId="{502AA011-A306-4004-B346-A5328BA80148}" type="presParOf" srcId="{FE8C7FA1-58C7-45CB-A6EE-215005259622}" destId="{13D628A1-508C-4E2D-9639-01711A4BB490}" srcOrd="1" destOrd="0" presId="urn:microsoft.com/office/officeart/2005/8/layout/list1"/>
    <dgm:cxn modelId="{72A44DC0-C04C-4A2A-8253-FA640A1A791C}" type="presParOf" srcId="{FE8C7FA1-58C7-45CB-A6EE-215005259622}" destId="{3E1C0707-6630-436A-BCF5-ED1AB466D5FA}" srcOrd="2" destOrd="0" presId="urn:microsoft.com/office/officeart/2005/8/layout/list1"/>
    <dgm:cxn modelId="{9C61A59E-EA21-44EE-B89E-6799FAE13B52}" type="presParOf" srcId="{FE8C7FA1-58C7-45CB-A6EE-215005259622}" destId="{979CD3A4-7E1E-4A67-9290-CA4418B83184}" srcOrd="3" destOrd="0" presId="urn:microsoft.com/office/officeart/2005/8/layout/list1"/>
    <dgm:cxn modelId="{E29E0DC4-2FA9-427F-80D3-D9939F4821BB}" type="presParOf" srcId="{FE8C7FA1-58C7-45CB-A6EE-215005259622}" destId="{287EC29D-3D0D-4E4F-975A-1DC6DA3B1A44}" srcOrd="4" destOrd="0" presId="urn:microsoft.com/office/officeart/2005/8/layout/list1"/>
    <dgm:cxn modelId="{B96BB1AB-000C-4C6C-A141-C96F9A23F098}" type="presParOf" srcId="{287EC29D-3D0D-4E4F-975A-1DC6DA3B1A44}" destId="{C982B760-2837-496D-B46F-3301B6763666}" srcOrd="0" destOrd="0" presId="urn:microsoft.com/office/officeart/2005/8/layout/list1"/>
    <dgm:cxn modelId="{5707E777-1FA3-493C-91CA-6F4288652947}" type="presParOf" srcId="{287EC29D-3D0D-4E4F-975A-1DC6DA3B1A44}" destId="{95A02A73-C01C-482E-B406-BB81A2095FAF}" srcOrd="1" destOrd="0" presId="urn:microsoft.com/office/officeart/2005/8/layout/list1"/>
    <dgm:cxn modelId="{634AF2EA-8288-405C-909F-EA3AC2A1C0DD}" type="presParOf" srcId="{FE8C7FA1-58C7-45CB-A6EE-215005259622}" destId="{BC621619-9E8F-41A3-B7BA-848CA40D2E5A}" srcOrd="5" destOrd="0" presId="urn:microsoft.com/office/officeart/2005/8/layout/list1"/>
    <dgm:cxn modelId="{EE33DC59-C319-4802-849A-4BEE1565BB3A}" type="presParOf" srcId="{FE8C7FA1-58C7-45CB-A6EE-215005259622}" destId="{8A079B74-2B3A-4E2B-94F4-FE83FB42DCDD}" srcOrd="6" destOrd="0" presId="urn:microsoft.com/office/officeart/2005/8/layout/list1"/>
    <dgm:cxn modelId="{99FDB439-8D2C-47C3-9ADC-5759B1EF5621}" type="presParOf" srcId="{FE8C7FA1-58C7-45CB-A6EE-215005259622}" destId="{0C63ED2C-108A-416F-BBDD-5625349292C9}" srcOrd="7" destOrd="0" presId="urn:microsoft.com/office/officeart/2005/8/layout/list1"/>
    <dgm:cxn modelId="{B1E07BD9-4651-4201-88F7-9250A3A1F88F}" type="presParOf" srcId="{FE8C7FA1-58C7-45CB-A6EE-215005259622}" destId="{7CB3C2B1-3A52-480E-8F25-7997A5ADBF46}" srcOrd="8" destOrd="0" presId="urn:microsoft.com/office/officeart/2005/8/layout/list1"/>
    <dgm:cxn modelId="{050EDEAC-4775-4D59-A6A0-FF0B265EBD3A}" type="presParOf" srcId="{7CB3C2B1-3A52-480E-8F25-7997A5ADBF46}" destId="{728A5882-9B28-48C6-9977-E10DE1486C94}" srcOrd="0" destOrd="0" presId="urn:microsoft.com/office/officeart/2005/8/layout/list1"/>
    <dgm:cxn modelId="{78DFF846-9774-421C-AADF-6E70E0F6C18A}" type="presParOf" srcId="{7CB3C2B1-3A52-480E-8F25-7997A5ADBF46}" destId="{220D64CB-FF16-48A7-A8D2-664DDE4D410F}" srcOrd="1" destOrd="0" presId="urn:microsoft.com/office/officeart/2005/8/layout/list1"/>
    <dgm:cxn modelId="{FD37697F-536B-455F-B968-791DEBFA15EE}" type="presParOf" srcId="{FE8C7FA1-58C7-45CB-A6EE-215005259622}" destId="{A1D01D35-83C7-47CD-98A6-84145A5B1E7E}" srcOrd="9" destOrd="0" presId="urn:microsoft.com/office/officeart/2005/8/layout/list1"/>
    <dgm:cxn modelId="{9F543F73-2DDA-4BCD-AFA6-6BE0E9D7389C}" type="presParOf" srcId="{FE8C7FA1-58C7-45CB-A6EE-215005259622}" destId="{426D3D61-FE41-45A1-85E0-7FC772F29B1A}" srcOrd="10" destOrd="0" presId="urn:microsoft.com/office/officeart/2005/8/layout/list1"/>
    <dgm:cxn modelId="{6109C842-B7A8-43B8-A4C4-843045D36E65}" type="presParOf" srcId="{FE8C7FA1-58C7-45CB-A6EE-215005259622}" destId="{D85FE9E5-0D60-4ECA-9E6E-402564EC54CF}" srcOrd="11" destOrd="0" presId="urn:microsoft.com/office/officeart/2005/8/layout/list1"/>
    <dgm:cxn modelId="{01C13EEA-5B4B-474E-9A10-9F528DC2C700}" type="presParOf" srcId="{FE8C7FA1-58C7-45CB-A6EE-215005259622}" destId="{C65AD3B9-5825-4B89-94FE-750FCC5C3BF5}" srcOrd="12" destOrd="0" presId="urn:microsoft.com/office/officeart/2005/8/layout/list1"/>
    <dgm:cxn modelId="{2C65BAC8-59F0-410B-A2D0-DDC91A69F817}" type="presParOf" srcId="{C65AD3B9-5825-4B89-94FE-750FCC5C3BF5}" destId="{29B87B79-E6FB-4B52-8275-E893B103E2EC}" srcOrd="0" destOrd="0" presId="urn:microsoft.com/office/officeart/2005/8/layout/list1"/>
    <dgm:cxn modelId="{73CFF819-1769-4EE6-BFBF-F8B27DF2B17D}" type="presParOf" srcId="{C65AD3B9-5825-4B89-94FE-750FCC5C3BF5}" destId="{5A51E925-3870-4B62-AA2D-5B550F824D8A}" srcOrd="1" destOrd="0" presId="urn:microsoft.com/office/officeart/2005/8/layout/list1"/>
    <dgm:cxn modelId="{9275D3A8-FB5D-49F0-9536-913466BE4517}" type="presParOf" srcId="{FE8C7FA1-58C7-45CB-A6EE-215005259622}" destId="{393E6617-4539-4FA4-8B10-95CC344C57E8}" srcOrd="13" destOrd="0" presId="urn:microsoft.com/office/officeart/2005/8/layout/list1"/>
    <dgm:cxn modelId="{680DF979-225E-418D-8A1F-BBFC30EF583D}" type="presParOf" srcId="{FE8C7FA1-58C7-45CB-A6EE-215005259622}" destId="{E581DB31-9B45-4D58-9576-E68F39B8BC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6540BD-F294-4319-8BE8-B081CFE3C32C}">
      <dgm:prSet phldrT="[Текст]" custT="1"/>
      <dgm:spPr/>
      <dgm:t>
        <a:bodyPr/>
        <a:lstStyle/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186 тыс. рублей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(на 45 т.р. </a:t>
          </a:r>
          <a:r>
            <a:rPr lang="ru-RU" sz="2000" b="1" dirty="0" smtClean="0">
              <a:latin typeface="Times New Roman"/>
              <a:cs typeface="Times New Roman"/>
            </a:rPr>
            <a:t>&lt;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2007 г.)</a:t>
          </a: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09EEF5A-AD49-4921-9534-DC47EE998093}" type="parTrans" cxnId="{D7517010-2411-4408-9A31-7861CD1E774A}">
      <dgm:prSet/>
      <dgm:spPr/>
      <dgm:t>
        <a:bodyPr/>
        <a:lstStyle/>
        <a:p>
          <a:endParaRPr lang="ru-RU"/>
        </a:p>
      </dgm:t>
    </dgm:pt>
    <dgm:pt modelId="{320626C1-CE27-482F-9835-F4613A2FA0B0}" type="sibTrans" cxnId="{D7517010-2411-4408-9A31-7861CD1E774A}">
      <dgm:prSet/>
      <dgm:spPr/>
      <dgm:t>
        <a:bodyPr/>
        <a:lstStyle/>
        <a:p>
          <a:endParaRPr lang="ru-RU"/>
        </a:p>
      </dgm:t>
    </dgm:pt>
    <dgm:pt modelId="{D0FFB293-5934-4E8C-9034-B99D874499B2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Транспорт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(возмещение убытков по пассажирским перевозкам)</a:t>
          </a:r>
        </a:p>
      </dgm:t>
    </dgm:pt>
    <dgm:pt modelId="{C488ED73-8253-4CA1-92F6-8A919A1143C8}" type="parTrans" cxnId="{10146455-61F1-4C55-97E5-BCAC57103333}">
      <dgm:prSet/>
      <dgm:spPr/>
      <dgm:t>
        <a:bodyPr/>
        <a:lstStyle/>
        <a:p>
          <a:endParaRPr lang="ru-RU"/>
        </a:p>
      </dgm:t>
    </dgm:pt>
    <dgm:pt modelId="{DC4B4FDA-4A44-48AA-8C1E-6D95B578C7F8}" type="sibTrans" cxnId="{10146455-61F1-4C55-97E5-BCAC57103333}">
      <dgm:prSet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4 824 тыс. рублей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(на 1 534 т.р. &gt; 2007 г.)</a:t>
          </a:r>
          <a:endParaRPr lang="ru-RU" sz="2000" dirty="0"/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5145FF8-9817-48A0-AB74-67C85CCF62E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4 824 тыс. рублей</a:t>
          </a:r>
        </a:p>
      </dgm:t>
    </dgm:pt>
    <dgm:pt modelId="{14722099-162D-44F5-8D67-6AB2154EC240}" type="parTrans" cxnId="{28E431DC-7EEF-4980-88D2-C5167CE9B9A8}">
      <dgm:prSet/>
      <dgm:spPr/>
      <dgm:t>
        <a:bodyPr/>
        <a:lstStyle/>
        <a:p>
          <a:endParaRPr lang="ru-RU"/>
        </a:p>
      </dgm:t>
    </dgm:pt>
    <dgm:pt modelId="{6D8E2542-7384-458E-A881-0E9C02154899}" type="sibTrans" cxnId="{28E431DC-7EEF-4980-88D2-C5167CE9B9A8}">
      <dgm:prSet/>
      <dgm:spPr/>
      <dgm:t>
        <a:bodyPr/>
        <a:lstStyle/>
        <a:p>
          <a:endParaRPr lang="ru-RU"/>
        </a:p>
      </dgm:t>
    </dgm:pt>
    <dgm:pt modelId="{26E9EF97-CB90-46B3-8D14-354293DE9220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29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CEB597B-DC9E-4067-AA52-F67A38A9CB2D}" type="parTrans" cxnId="{E65B9584-D822-4CE5-BE3F-4562819A7E94}">
      <dgm:prSet/>
      <dgm:spPr/>
      <dgm:t>
        <a:bodyPr/>
        <a:lstStyle/>
        <a:p>
          <a:endParaRPr lang="ru-RU"/>
        </a:p>
      </dgm:t>
    </dgm:pt>
    <dgm:pt modelId="{EB5BCA6E-E7FD-4856-A726-66D7CC030DC9}" type="sibTrans" cxnId="{E65B9584-D822-4CE5-BE3F-4562819A7E94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53DDE3-00F8-4AD8-8336-36DF02EA4340}" type="pres">
      <dgm:prSet presAssocID="{656540BD-F294-4319-8BE8-B081CFE3C32C}" presName="root" presStyleCnt="0"/>
      <dgm:spPr/>
    </dgm:pt>
    <dgm:pt modelId="{B1C06107-392B-4E60-BA52-BFE0D2480D6D}" type="pres">
      <dgm:prSet presAssocID="{656540BD-F294-4319-8BE8-B081CFE3C32C}" presName="rootComposite" presStyleCnt="0"/>
      <dgm:spPr/>
    </dgm:pt>
    <dgm:pt modelId="{35CB049D-E72C-4E2C-8EA2-685DF9BE3439}" type="pres">
      <dgm:prSet presAssocID="{656540BD-F294-4319-8BE8-B081CFE3C32C}" presName="rootText" presStyleLbl="node1" presStyleIdx="0" presStyleCnt="3" custScaleX="102354" custScaleY="102516" custLinFactNeighborX="11350" custLinFactNeighborY="-44"/>
      <dgm:spPr/>
      <dgm:t>
        <a:bodyPr/>
        <a:lstStyle/>
        <a:p>
          <a:endParaRPr lang="ru-RU"/>
        </a:p>
      </dgm:t>
    </dgm:pt>
    <dgm:pt modelId="{CCBA2921-E192-4929-A3F9-118EE61294FE}" type="pres">
      <dgm:prSet presAssocID="{656540BD-F294-4319-8BE8-B081CFE3C32C}" presName="rootConnector" presStyleLbl="node1" presStyleIdx="0" presStyleCnt="3"/>
      <dgm:spPr/>
      <dgm:t>
        <a:bodyPr/>
        <a:lstStyle/>
        <a:p>
          <a:endParaRPr lang="ru-RU"/>
        </a:p>
      </dgm:t>
    </dgm:pt>
    <dgm:pt modelId="{E993D473-F666-42C7-8F72-D6EA38981758}" type="pres">
      <dgm:prSet presAssocID="{656540BD-F294-4319-8BE8-B081CFE3C32C}" presName="childShape" presStyleCnt="0"/>
      <dgm:spPr/>
    </dgm:pt>
    <dgm:pt modelId="{579F9EAE-13A3-4068-AC62-4734925DD285}" type="pres">
      <dgm:prSet presAssocID="{C488ED73-8253-4CA1-92F6-8A919A1143C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7D04D6DD-4229-47A9-8EEC-FAB9EF1523D3}" type="pres">
      <dgm:prSet presAssocID="{D0FFB293-5934-4E8C-9034-B99D874499B2}" presName="childText" presStyleLbl="bgAcc1" presStyleIdx="0" presStyleCnt="2" custScaleX="101203" custScaleY="126229" custLinFactNeighborX="8776" custLinFactNeighborY="1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1" presStyleCnt="3" custScaleX="113635" custScaleY="106534" custLinFactNeighborX="-828" custLinFactNeighborY="-44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1" presStyleCnt="3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2FB7701E-C7A0-4256-95F6-D259A3203C93}" type="pres">
      <dgm:prSet presAssocID="{14722099-162D-44F5-8D67-6AB2154EC24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378E89F-4B69-444C-9AD0-7E2133DECFD1}" type="pres">
      <dgm:prSet presAssocID="{15145FF8-9817-48A0-AB74-67C85CCF62E1}" presName="childText" presStyleLbl="bgAcc1" presStyleIdx="1" presStyleCnt="2" custScaleX="121825" custScaleY="81286" custLinFactNeighborX="-6687" custLinFactNeighborY="7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8448-7CC6-46FE-9907-6F867079B0A0}" type="pres">
      <dgm:prSet presAssocID="{26E9EF97-CB90-46B3-8D14-354293DE9220}" presName="root" presStyleCnt="0"/>
      <dgm:spPr/>
    </dgm:pt>
    <dgm:pt modelId="{F4EF6E0E-C144-4470-8C78-AAED5238A054}" type="pres">
      <dgm:prSet presAssocID="{26E9EF97-CB90-46B3-8D14-354293DE9220}" presName="rootComposite" presStyleCnt="0"/>
      <dgm:spPr/>
    </dgm:pt>
    <dgm:pt modelId="{CFF7CC68-CD2F-43A2-9345-11676E9519CC}" type="pres">
      <dgm:prSet presAssocID="{26E9EF97-CB90-46B3-8D14-354293DE9220}" presName="rootText" presStyleLbl="node1" presStyleIdx="2" presStyleCnt="3" custScaleX="96479" custScaleY="108104" custLinFactNeighborX="-7506" custLinFactNeighborY="-10940"/>
      <dgm:spPr/>
      <dgm:t>
        <a:bodyPr/>
        <a:lstStyle/>
        <a:p>
          <a:endParaRPr lang="ru-RU"/>
        </a:p>
      </dgm:t>
    </dgm:pt>
    <dgm:pt modelId="{76CBCD8E-DBC6-43A2-9FBA-3ECD961CB1AB}" type="pres">
      <dgm:prSet presAssocID="{26E9EF97-CB90-46B3-8D14-354293DE9220}" presName="rootConnector" presStyleLbl="node1" presStyleIdx="2" presStyleCnt="3"/>
      <dgm:spPr/>
      <dgm:t>
        <a:bodyPr/>
        <a:lstStyle/>
        <a:p>
          <a:endParaRPr lang="ru-RU"/>
        </a:p>
      </dgm:t>
    </dgm:pt>
    <dgm:pt modelId="{FDE310B0-3211-4B06-A180-0B6A95EDA9DD}" type="pres">
      <dgm:prSet presAssocID="{26E9EF97-CB90-46B3-8D14-354293DE9220}" presName="childShape" presStyleCnt="0"/>
      <dgm:spPr/>
    </dgm:pt>
  </dgm:ptLst>
  <dgm:cxnLst>
    <dgm:cxn modelId="{28E431DC-7EEF-4980-88D2-C5167CE9B9A8}" srcId="{93B8650B-76E0-437A-8DA8-D356D4DAA4F4}" destId="{15145FF8-9817-48A0-AB74-67C85CCF62E1}" srcOrd="0" destOrd="0" parTransId="{14722099-162D-44F5-8D67-6AB2154EC240}" sibTransId="{6D8E2542-7384-458E-A881-0E9C02154899}"/>
    <dgm:cxn modelId="{DDA54D94-3880-402E-AC24-F0FAE18CC3DD}" type="presOf" srcId="{15145FF8-9817-48A0-AB74-67C85CCF62E1}" destId="{C378E89F-4B69-444C-9AD0-7E2133DECFD1}" srcOrd="0" destOrd="0" presId="urn:microsoft.com/office/officeart/2005/8/layout/hierarchy3"/>
    <dgm:cxn modelId="{6F7A4DB8-3170-4795-BE1B-E76DB3ED3C9F}" type="presOf" srcId="{93B8650B-76E0-437A-8DA8-D356D4DAA4F4}" destId="{F5C544E2-79E0-4D46-8AB1-B7EFFA70137D}" srcOrd="0" destOrd="0" presId="urn:microsoft.com/office/officeart/2005/8/layout/hierarchy3"/>
    <dgm:cxn modelId="{55CA5C75-8EAA-4FB6-AD47-9210A1218B51}" type="presOf" srcId="{656540BD-F294-4319-8BE8-B081CFE3C32C}" destId="{35CB049D-E72C-4E2C-8EA2-685DF9BE3439}" srcOrd="0" destOrd="0" presId="urn:microsoft.com/office/officeart/2005/8/layout/hierarchy3"/>
    <dgm:cxn modelId="{D7517010-2411-4408-9A31-7861CD1E774A}" srcId="{4CA245E0-6582-4B4C-BA14-9274C83FD951}" destId="{656540BD-F294-4319-8BE8-B081CFE3C32C}" srcOrd="0" destOrd="0" parTransId="{709EEF5A-AD49-4921-9534-DC47EE998093}" sibTransId="{320626C1-CE27-482F-9835-F4613A2FA0B0}"/>
    <dgm:cxn modelId="{0AFF6CA5-74B9-47A4-B949-03721D8FE098}" srcId="{4CA245E0-6582-4B4C-BA14-9274C83FD951}" destId="{93B8650B-76E0-437A-8DA8-D356D4DAA4F4}" srcOrd="1" destOrd="0" parTransId="{6FE56EF9-77A3-4E0F-82BD-8A89F3BA5758}" sibTransId="{391FD001-7BC2-4DDD-96C4-A801B8ADB23D}"/>
    <dgm:cxn modelId="{05B27542-8371-4891-B5B8-5EF7D34BB52F}" type="presOf" srcId="{14722099-162D-44F5-8D67-6AB2154EC240}" destId="{2FB7701E-C7A0-4256-95F6-D259A3203C93}" srcOrd="0" destOrd="0" presId="urn:microsoft.com/office/officeart/2005/8/layout/hierarchy3"/>
    <dgm:cxn modelId="{E65B9584-D822-4CE5-BE3F-4562819A7E94}" srcId="{4CA245E0-6582-4B4C-BA14-9274C83FD951}" destId="{26E9EF97-CB90-46B3-8D14-354293DE9220}" srcOrd="2" destOrd="0" parTransId="{1CEB597B-DC9E-4067-AA52-F67A38A9CB2D}" sibTransId="{EB5BCA6E-E7FD-4856-A726-66D7CC030DC9}"/>
    <dgm:cxn modelId="{3412513A-05B3-4CB6-98FA-A88AA30241EB}" type="presOf" srcId="{C488ED73-8253-4CA1-92F6-8A919A1143C8}" destId="{579F9EAE-13A3-4068-AC62-4734925DD285}" srcOrd="0" destOrd="0" presId="urn:microsoft.com/office/officeart/2005/8/layout/hierarchy3"/>
    <dgm:cxn modelId="{10146455-61F1-4C55-97E5-BCAC57103333}" srcId="{656540BD-F294-4319-8BE8-B081CFE3C32C}" destId="{D0FFB293-5934-4E8C-9034-B99D874499B2}" srcOrd="0" destOrd="0" parTransId="{C488ED73-8253-4CA1-92F6-8A919A1143C8}" sibTransId="{DC4B4FDA-4A44-48AA-8C1E-6D95B578C7F8}"/>
    <dgm:cxn modelId="{0EEEF30B-B55D-4A19-82BD-67DF6B1774B4}" type="presOf" srcId="{656540BD-F294-4319-8BE8-B081CFE3C32C}" destId="{CCBA2921-E192-4929-A3F9-118EE61294FE}" srcOrd="1" destOrd="0" presId="urn:microsoft.com/office/officeart/2005/8/layout/hierarchy3"/>
    <dgm:cxn modelId="{BBECED81-0D40-42D0-9683-F054128755F1}" type="presOf" srcId="{26E9EF97-CB90-46B3-8D14-354293DE9220}" destId="{CFF7CC68-CD2F-43A2-9345-11676E9519CC}" srcOrd="0" destOrd="0" presId="urn:microsoft.com/office/officeart/2005/8/layout/hierarchy3"/>
    <dgm:cxn modelId="{3095D379-0D4B-4DE5-ABD3-445DBD5CE2C0}" type="presOf" srcId="{4CA245E0-6582-4B4C-BA14-9274C83FD951}" destId="{2F44E8EA-18AA-43E0-9CDA-5B888D5E7B7B}" srcOrd="0" destOrd="0" presId="urn:microsoft.com/office/officeart/2005/8/layout/hierarchy3"/>
    <dgm:cxn modelId="{EA8D1067-518F-4162-A872-344994A5CD77}" type="presOf" srcId="{D0FFB293-5934-4E8C-9034-B99D874499B2}" destId="{7D04D6DD-4229-47A9-8EEC-FAB9EF1523D3}" srcOrd="0" destOrd="0" presId="urn:microsoft.com/office/officeart/2005/8/layout/hierarchy3"/>
    <dgm:cxn modelId="{62A1D7DA-B3E2-454B-984A-A93551A6BC49}" type="presOf" srcId="{26E9EF97-CB90-46B3-8D14-354293DE9220}" destId="{76CBCD8E-DBC6-43A2-9FBA-3ECD961CB1AB}" srcOrd="1" destOrd="0" presId="urn:microsoft.com/office/officeart/2005/8/layout/hierarchy3"/>
    <dgm:cxn modelId="{FAE2A831-1761-4BC0-8E1D-94C423AFC400}" type="presOf" srcId="{93B8650B-76E0-437A-8DA8-D356D4DAA4F4}" destId="{4BDD6CCF-3F11-41F1-B54F-2C1197872DC6}" srcOrd="1" destOrd="0" presId="urn:microsoft.com/office/officeart/2005/8/layout/hierarchy3"/>
    <dgm:cxn modelId="{07615014-EDB5-444B-90C4-1C45B18A9B2F}" type="presParOf" srcId="{2F44E8EA-18AA-43E0-9CDA-5B888D5E7B7B}" destId="{CE53DDE3-00F8-4AD8-8336-36DF02EA4340}" srcOrd="0" destOrd="0" presId="urn:microsoft.com/office/officeart/2005/8/layout/hierarchy3"/>
    <dgm:cxn modelId="{DFF6FA95-056A-410E-A645-905D946348AB}" type="presParOf" srcId="{CE53DDE3-00F8-4AD8-8336-36DF02EA4340}" destId="{B1C06107-392B-4E60-BA52-BFE0D2480D6D}" srcOrd="0" destOrd="0" presId="urn:microsoft.com/office/officeart/2005/8/layout/hierarchy3"/>
    <dgm:cxn modelId="{A859A9FD-7F29-4968-87A9-82006BE4BD9E}" type="presParOf" srcId="{B1C06107-392B-4E60-BA52-BFE0D2480D6D}" destId="{35CB049D-E72C-4E2C-8EA2-685DF9BE3439}" srcOrd="0" destOrd="0" presId="urn:microsoft.com/office/officeart/2005/8/layout/hierarchy3"/>
    <dgm:cxn modelId="{04578A42-F372-4E1E-B221-E2112517BC20}" type="presParOf" srcId="{B1C06107-392B-4E60-BA52-BFE0D2480D6D}" destId="{CCBA2921-E192-4929-A3F9-118EE61294FE}" srcOrd="1" destOrd="0" presId="urn:microsoft.com/office/officeart/2005/8/layout/hierarchy3"/>
    <dgm:cxn modelId="{7196E5C3-98D3-4354-904B-B2711C75ED6C}" type="presParOf" srcId="{CE53DDE3-00F8-4AD8-8336-36DF02EA4340}" destId="{E993D473-F666-42C7-8F72-D6EA38981758}" srcOrd="1" destOrd="0" presId="urn:microsoft.com/office/officeart/2005/8/layout/hierarchy3"/>
    <dgm:cxn modelId="{E07294DB-B667-42BA-91CF-2F039EF49B2F}" type="presParOf" srcId="{E993D473-F666-42C7-8F72-D6EA38981758}" destId="{579F9EAE-13A3-4068-AC62-4734925DD285}" srcOrd="0" destOrd="0" presId="urn:microsoft.com/office/officeart/2005/8/layout/hierarchy3"/>
    <dgm:cxn modelId="{DA89DCC4-EC7E-4769-8D46-066CFAE021AD}" type="presParOf" srcId="{E993D473-F666-42C7-8F72-D6EA38981758}" destId="{7D04D6DD-4229-47A9-8EEC-FAB9EF1523D3}" srcOrd="1" destOrd="0" presId="urn:microsoft.com/office/officeart/2005/8/layout/hierarchy3"/>
    <dgm:cxn modelId="{7EA392E1-4F6F-447A-AE25-279C44662570}" type="presParOf" srcId="{2F44E8EA-18AA-43E0-9CDA-5B888D5E7B7B}" destId="{ECF64AF5-12C9-49B7-B899-6C9541507E18}" srcOrd="1" destOrd="0" presId="urn:microsoft.com/office/officeart/2005/8/layout/hierarchy3"/>
    <dgm:cxn modelId="{1E5B21DC-3E3E-4E0F-ABFF-8D61C356974E}" type="presParOf" srcId="{ECF64AF5-12C9-49B7-B899-6C9541507E18}" destId="{927D6217-E814-494C-A36D-0F3768DBD797}" srcOrd="0" destOrd="0" presId="urn:microsoft.com/office/officeart/2005/8/layout/hierarchy3"/>
    <dgm:cxn modelId="{0BAC625A-08A5-45B2-A8FA-2ADEB82D00FA}" type="presParOf" srcId="{927D6217-E814-494C-A36D-0F3768DBD797}" destId="{F5C544E2-79E0-4D46-8AB1-B7EFFA70137D}" srcOrd="0" destOrd="0" presId="urn:microsoft.com/office/officeart/2005/8/layout/hierarchy3"/>
    <dgm:cxn modelId="{F12384E6-CDA9-4656-91D5-88506234B607}" type="presParOf" srcId="{927D6217-E814-494C-A36D-0F3768DBD797}" destId="{4BDD6CCF-3F11-41F1-B54F-2C1197872DC6}" srcOrd="1" destOrd="0" presId="urn:microsoft.com/office/officeart/2005/8/layout/hierarchy3"/>
    <dgm:cxn modelId="{9E4A33A2-21DC-4892-ACF0-F64D00D39F11}" type="presParOf" srcId="{ECF64AF5-12C9-49B7-B899-6C9541507E18}" destId="{B3D2513D-3AA1-4651-8A6A-E523571A137A}" srcOrd="1" destOrd="0" presId="urn:microsoft.com/office/officeart/2005/8/layout/hierarchy3"/>
    <dgm:cxn modelId="{A4C60544-C734-47F8-A1C0-B606976D1057}" type="presParOf" srcId="{B3D2513D-3AA1-4651-8A6A-E523571A137A}" destId="{2FB7701E-C7A0-4256-95F6-D259A3203C93}" srcOrd="0" destOrd="0" presId="urn:microsoft.com/office/officeart/2005/8/layout/hierarchy3"/>
    <dgm:cxn modelId="{31F4B4BA-09F3-4BEA-8D2C-E84FE22DA7D1}" type="presParOf" srcId="{B3D2513D-3AA1-4651-8A6A-E523571A137A}" destId="{C378E89F-4B69-444C-9AD0-7E2133DECFD1}" srcOrd="1" destOrd="0" presId="urn:microsoft.com/office/officeart/2005/8/layout/hierarchy3"/>
    <dgm:cxn modelId="{4E54DA6D-19DF-4BE1-B943-3BEDFF258F96}" type="presParOf" srcId="{2F44E8EA-18AA-43E0-9CDA-5B888D5E7B7B}" destId="{C18F8448-7CC6-46FE-9907-6F867079B0A0}" srcOrd="2" destOrd="0" presId="urn:microsoft.com/office/officeart/2005/8/layout/hierarchy3"/>
    <dgm:cxn modelId="{E3F790A8-EB8E-47CB-BFC8-0B83DEC506B2}" type="presParOf" srcId="{C18F8448-7CC6-46FE-9907-6F867079B0A0}" destId="{F4EF6E0E-C144-4470-8C78-AAED5238A054}" srcOrd="0" destOrd="0" presId="urn:microsoft.com/office/officeart/2005/8/layout/hierarchy3"/>
    <dgm:cxn modelId="{C55EC125-5F3B-4408-ADF6-234060717E2C}" type="presParOf" srcId="{F4EF6E0E-C144-4470-8C78-AAED5238A054}" destId="{CFF7CC68-CD2F-43A2-9345-11676E9519CC}" srcOrd="0" destOrd="0" presId="urn:microsoft.com/office/officeart/2005/8/layout/hierarchy3"/>
    <dgm:cxn modelId="{988A8B4E-0027-48EE-8F45-04E1481DC3CB}" type="presParOf" srcId="{F4EF6E0E-C144-4470-8C78-AAED5238A054}" destId="{76CBCD8E-DBC6-43A2-9FBA-3ECD961CB1AB}" srcOrd="1" destOrd="0" presId="urn:microsoft.com/office/officeart/2005/8/layout/hierarchy3"/>
    <dgm:cxn modelId="{0526D4C4-F888-40B0-915B-805C8DFD5B3F}" type="presParOf" srcId="{C18F8448-7CC6-46FE-9907-6F867079B0A0}" destId="{FDE310B0-3211-4B06-A180-0B6A95EDA9DD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Коммунальное  хозяйство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8 442 тыс. рублей </a:t>
          </a:r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9B00C1C-81CF-4898-80ED-478283960A1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160 тыс. рублей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9124174B-CF32-47C7-8E39-4D584FF5E8A0}" type="parTrans" cxnId="{6C25F0E4-AF91-4B6F-9AA1-7D26309BA8A3}">
      <dgm:prSet/>
      <dgm:spPr/>
      <dgm:t>
        <a:bodyPr/>
        <a:lstStyle/>
        <a:p>
          <a:endParaRPr lang="ru-RU"/>
        </a:p>
      </dgm:t>
    </dgm:pt>
    <dgm:pt modelId="{4B5D4179-0DAB-46AB-844B-680F6580C6B4}" type="sibTrans" cxnId="{6C25F0E4-AF91-4B6F-9AA1-7D26309BA8A3}">
      <dgm:prSet/>
      <dgm:spPr/>
      <dgm:t>
        <a:bodyPr/>
        <a:lstStyle/>
        <a:p>
          <a:endParaRPr lang="ru-RU"/>
        </a:p>
      </dgm:t>
    </dgm:pt>
    <dgm:pt modelId="{D8DB80C4-1A08-4F71-9365-6BBC063995E6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возмещение убытков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и компенсацию выпадающих доходов, связанных с деятельностью предприятия при оказании коммунальных услуг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8 151 тыс. руб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/>
        </a:p>
      </dgm:t>
    </dgm:pt>
    <dgm:pt modelId="{93B0FB5D-4C1F-4B7F-89AD-4E9B5B4F2E68}" type="parTrans" cxnId="{F30B3422-1CC0-4744-96D3-B683865B3D5D}">
      <dgm:prSet/>
      <dgm:spPr/>
      <dgm:t>
        <a:bodyPr/>
        <a:lstStyle/>
        <a:p>
          <a:endParaRPr lang="ru-RU"/>
        </a:p>
      </dgm:t>
    </dgm:pt>
    <dgm:pt modelId="{F3933D90-6618-4187-89F1-38597147FFFC}" type="sibTrans" cxnId="{F30B3422-1CC0-4744-96D3-B683865B3D5D}">
      <dgm:prSet/>
      <dgm:spPr/>
      <dgm:t>
        <a:bodyPr/>
        <a:lstStyle/>
        <a:p>
          <a:endParaRPr lang="ru-RU"/>
        </a:p>
      </dgm:t>
    </dgm:pt>
    <dgm:pt modelId="{3FB974E6-E0D9-4A08-8376-EBAF9F116B76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Возмещение убытков от деятельности бани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291 тыс.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4BB48CF-2F04-4177-AAFB-A47ED76BD905}" type="parTrans" cxnId="{4535F355-7FDA-4DD7-9FF8-08A56E2F8DDB}">
      <dgm:prSet/>
      <dgm:spPr/>
      <dgm:t>
        <a:bodyPr/>
        <a:lstStyle/>
        <a:p>
          <a:endParaRPr lang="ru-RU"/>
        </a:p>
      </dgm:t>
    </dgm:pt>
    <dgm:pt modelId="{3B7F7DE8-427E-4AC6-A3BE-C7457FA3A462}" type="sibTrans" cxnId="{4535F355-7FDA-4DD7-9FF8-08A56E2F8DDB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0" presStyleCnt="2" custScaleX="211462" custScaleY="84222" custLinFactNeighborX="2910" custLinFactNeighborY="-21864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0" presStyleCnt="2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A72DBE4C-6F26-4112-AE8B-EA9D074B9CB2}" type="pres">
      <dgm:prSet presAssocID="{93B0FB5D-4C1F-4B7F-89AD-4E9B5B4F2E68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373735E-7972-4AB7-A7F8-660C0AEF09B7}" type="pres">
      <dgm:prSet presAssocID="{D8DB80C4-1A08-4F71-9365-6BBC063995E6}" presName="childText" presStyleLbl="bgAcc1" presStyleIdx="0" presStyleCnt="2" custScaleX="235196" custScaleY="192671" custLinFactNeighborX="2863" custLinFactNeighborY="-9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07A93-8331-43A9-AED1-A4AB531ABF6A}" type="pres">
      <dgm:prSet presAssocID="{B4BB48CF-2F04-4177-AAFB-A47ED76BD90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DA0507F-11BF-47E3-87B1-1A78DC0E1339}" type="pres">
      <dgm:prSet presAssocID="{3FB974E6-E0D9-4A08-8376-EBAF9F116B76}" presName="childText" presStyleLbl="bgAcc1" presStyleIdx="1" presStyleCnt="2" custScaleX="232025" custScaleY="79174" custLinFactNeighborX="6719" custLinFactNeighborY="1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9CA15-D947-4F50-A146-F3A932A58F01}" type="pres">
      <dgm:prSet presAssocID="{19B00C1C-81CF-4898-80ED-478283960A13}" presName="root" presStyleCnt="0"/>
      <dgm:spPr/>
    </dgm:pt>
    <dgm:pt modelId="{2E963D32-5B2E-4C61-A3C7-AF32A5E657D5}" type="pres">
      <dgm:prSet presAssocID="{19B00C1C-81CF-4898-80ED-478283960A13}" presName="rootComposite" presStyleCnt="0"/>
      <dgm:spPr/>
    </dgm:pt>
    <dgm:pt modelId="{E0631309-6C5D-4DE9-9155-74A8FCDD433C}" type="pres">
      <dgm:prSet presAssocID="{19B00C1C-81CF-4898-80ED-478283960A13}" presName="rootText" presStyleLbl="node1" presStyleIdx="1" presStyleCnt="2" custScaleX="150032" custScaleY="88273" custLinFactNeighborX="2870" custLinFactNeighborY="-28275"/>
      <dgm:spPr/>
      <dgm:t>
        <a:bodyPr/>
        <a:lstStyle/>
        <a:p>
          <a:endParaRPr lang="ru-RU"/>
        </a:p>
      </dgm:t>
    </dgm:pt>
    <dgm:pt modelId="{F2BABDC4-F763-4BF6-9D33-E7642017B43D}" type="pres">
      <dgm:prSet presAssocID="{19B00C1C-81CF-4898-80ED-478283960A13}" presName="rootConnector" presStyleLbl="node1" presStyleIdx="1" presStyleCnt="2"/>
      <dgm:spPr/>
      <dgm:t>
        <a:bodyPr/>
        <a:lstStyle/>
        <a:p>
          <a:endParaRPr lang="ru-RU"/>
        </a:p>
      </dgm:t>
    </dgm:pt>
    <dgm:pt modelId="{42BDD1EB-D968-4EE8-A3E8-FCE21A4C0BE5}" type="pres">
      <dgm:prSet presAssocID="{19B00C1C-81CF-4898-80ED-478283960A13}" presName="childShape" presStyleCnt="0"/>
      <dgm:spPr/>
    </dgm:pt>
  </dgm:ptLst>
  <dgm:cxnLst>
    <dgm:cxn modelId="{4535F355-7FDA-4DD7-9FF8-08A56E2F8DDB}" srcId="{93B8650B-76E0-437A-8DA8-D356D4DAA4F4}" destId="{3FB974E6-E0D9-4A08-8376-EBAF9F116B76}" srcOrd="1" destOrd="0" parTransId="{B4BB48CF-2F04-4177-AAFB-A47ED76BD905}" sibTransId="{3B7F7DE8-427E-4AC6-A3BE-C7457FA3A462}"/>
    <dgm:cxn modelId="{4D2D5A0C-A90E-4161-B588-C860D90FB163}" type="presOf" srcId="{93B8650B-76E0-437A-8DA8-D356D4DAA4F4}" destId="{4BDD6CCF-3F11-41F1-B54F-2C1197872DC6}" srcOrd="1" destOrd="0" presId="urn:microsoft.com/office/officeart/2005/8/layout/hierarchy3"/>
    <dgm:cxn modelId="{620883D0-C935-464D-B250-3B87BFCF946A}" type="presOf" srcId="{93B0FB5D-4C1F-4B7F-89AD-4E9B5B4F2E68}" destId="{A72DBE4C-6F26-4112-AE8B-EA9D074B9CB2}" srcOrd="0" destOrd="0" presId="urn:microsoft.com/office/officeart/2005/8/layout/hierarchy3"/>
    <dgm:cxn modelId="{3929CF37-0616-4D7F-9564-61BE4BA0DE62}" type="presOf" srcId="{19B00C1C-81CF-4898-80ED-478283960A13}" destId="{E0631309-6C5D-4DE9-9155-74A8FCDD433C}" srcOrd="0" destOrd="0" presId="urn:microsoft.com/office/officeart/2005/8/layout/hierarchy3"/>
    <dgm:cxn modelId="{75424E2F-36CC-4B1C-BD65-1852F4217548}" type="presOf" srcId="{4CA245E0-6582-4B4C-BA14-9274C83FD951}" destId="{2F44E8EA-18AA-43E0-9CDA-5B888D5E7B7B}" srcOrd="0" destOrd="0" presId="urn:microsoft.com/office/officeart/2005/8/layout/hierarchy3"/>
    <dgm:cxn modelId="{6C25F0E4-AF91-4B6F-9AA1-7D26309BA8A3}" srcId="{4CA245E0-6582-4B4C-BA14-9274C83FD951}" destId="{19B00C1C-81CF-4898-80ED-478283960A13}" srcOrd="1" destOrd="0" parTransId="{9124174B-CF32-47C7-8E39-4D584FF5E8A0}" sibTransId="{4B5D4179-0DAB-46AB-844B-680F6580C6B4}"/>
    <dgm:cxn modelId="{993B9792-4B94-45E3-B542-E872CA744336}" type="presOf" srcId="{D8DB80C4-1A08-4F71-9365-6BBC063995E6}" destId="{D373735E-7972-4AB7-A7F8-660C0AEF09B7}" srcOrd="0" destOrd="0" presId="urn:microsoft.com/office/officeart/2005/8/layout/hierarchy3"/>
    <dgm:cxn modelId="{0AFF6CA5-74B9-47A4-B949-03721D8FE098}" srcId="{4CA245E0-6582-4B4C-BA14-9274C83FD951}" destId="{93B8650B-76E0-437A-8DA8-D356D4DAA4F4}" srcOrd="0" destOrd="0" parTransId="{6FE56EF9-77A3-4E0F-82BD-8A89F3BA5758}" sibTransId="{391FD001-7BC2-4DDD-96C4-A801B8ADB23D}"/>
    <dgm:cxn modelId="{1EA6F01E-BF97-4F07-A8E9-D404113C81E2}" type="presOf" srcId="{19B00C1C-81CF-4898-80ED-478283960A13}" destId="{F2BABDC4-F763-4BF6-9D33-E7642017B43D}" srcOrd="1" destOrd="0" presId="urn:microsoft.com/office/officeart/2005/8/layout/hierarchy3"/>
    <dgm:cxn modelId="{7EDA346E-43B4-4F92-9817-B15A37C2564E}" type="presOf" srcId="{B4BB48CF-2F04-4177-AAFB-A47ED76BD905}" destId="{2DA07A93-8331-43A9-AED1-A4AB531ABF6A}" srcOrd="0" destOrd="0" presId="urn:microsoft.com/office/officeart/2005/8/layout/hierarchy3"/>
    <dgm:cxn modelId="{F30B3422-1CC0-4744-96D3-B683865B3D5D}" srcId="{93B8650B-76E0-437A-8DA8-D356D4DAA4F4}" destId="{D8DB80C4-1A08-4F71-9365-6BBC063995E6}" srcOrd="0" destOrd="0" parTransId="{93B0FB5D-4C1F-4B7F-89AD-4E9B5B4F2E68}" sibTransId="{F3933D90-6618-4187-89F1-38597147FFFC}"/>
    <dgm:cxn modelId="{EAE5CCE6-C7B0-4C25-B637-723867350EA3}" type="presOf" srcId="{93B8650B-76E0-437A-8DA8-D356D4DAA4F4}" destId="{F5C544E2-79E0-4D46-8AB1-B7EFFA70137D}" srcOrd="0" destOrd="0" presId="urn:microsoft.com/office/officeart/2005/8/layout/hierarchy3"/>
    <dgm:cxn modelId="{D46CF400-7338-4AC5-9352-4E24E7EE4DDA}" type="presOf" srcId="{3FB974E6-E0D9-4A08-8376-EBAF9F116B76}" destId="{DDA0507F-11BF-47E3-87B1-1A78DC0E1339}" srcOrd="0" destOrd="0" presId="urn:microsoft.com/office/officeart/2005/8/layout/hierarchy3"/>
    <dgm:cxn modelId="{FC8DAAB5-5D17-401C-80E5-DEC58BB981FF}" type="presParOf" srcId="{2F44E8EA-18AA-43E0-9CDA-5B888D5E7B7B}" destId="{ECF64AF5-12C9-49B7-B899-6C9541507E18}" srcOrd="0" destOrd="0" presId="urn:microsoft.com/office/officeart/2005/8/layout/hierarchy3"/>
    <dgm:cxn modelId="{34314EF2-ACC7-476C-9D39-67A07A4E8B04}" type="presParOf" srcId="{ECF64AF5-12C9-49B7-B899-6C9541507E18}" destId="{927D6217-E814-494C-A36D-0F3768DBD797}" srcOrd="0" destOrd="0" presId="urn:microsoft.com/office/officeart/2005/8/layout/hierarchy3"/>
    <dgm:cxn modelId="{A11B7D84-0A39-4608-8BC2-199A8D54EAD3}" type="presParOf" srcId="{927D6217-E814-494C-A36D-0F3768DBD797}" destId="{F5C544E2-79E0-4D46-8AB1-B7EFFA70137D}" srcOrd="0" destOrd="0" presId="urn:microsoft.com/office/officeart/2005/8/layout/hierarchy3"/>
    <dgm:cxn modelId="{05042F5B-3A2D-4956-A120-E97F9F6394D9}" type="presParOf" srcId="{927D6217-E814-494C-A36D-0F3768DBD797}" destId="{4BDD6CCF-3F11-41F1-B54F-2C1197872DC6}" srcOrd="1" destOrd="0" presId="urn:microsoft.com/office/officeart/2005/8/layout/hierarchy3"/>
    <dgm:cxn modelId="{6D619331-7AA3-4B77-8229-15575452F044}" type="presParOf" srcId="{ECF64AF5-12C9-49B7-B899-6C9541507E18}" destId="{B3D2513D-3AA1-4651-8A6A-E523571A137A}" srcOrd="1" destOrd="0" presId="urn:microsoft.com/office/officeart/2005/8/layout/hierarchy3"/>
    <dgm:cxn modelId="{29EAC3D1-F33A-417F-B127-AD3B9F20F62F}" type="presParOf" srcId="{B3D2513D-3AA1-4651-8A6A-E523571A137A}" destId="{A72DBE4C-6F26-4112-AE8B-EA9D074B9CB2}" srcOrd="0" destOrd="0" presId="urn:microsoft.com/office/officeart/2005/8/layout/hierarchy3"/>
    <dgm:cxn modelId="{D5F87D9F-877D-4780-8B38-D8F3CDBB732E}" type="presParOf" srcId="{B3D2513D-3AA1-4651-8A6A-E523571A137A}" destId="{D373735E-7972-4AB7-A7F8-660C0AEF09B7}" srcOrd="1" destOrd="0" presId="urn:microsoft.com/office/officeart/2005/8/layout/hierarchy3"/>
    <dgm:cxn modelId="{F9DC8160-6E4B-4857-A5A4-A0187ABBA26C}" type="presParOf" srcId="{B3D2513D-3AA1-4651-8A6A-E523571A137A}" destId="{2DA07A93-8331-43A9-AED1-A4AB531ABF6A}" srcOrd="2" destOrd="0" presId="urn:microsoft.com/office/officeart/2005/8/layout/hierarchy3"/>
    <dgm:cxn modelId="{9560BBD0-9A80-420F-9BCB-0814893CFBD1}" type="presParOf" srcId="{B3D2513D-3AA1-4651-8A6A-E523571A137A}" destId="{DDA0507F-11BF-47E3-87B1-1A78DC0E1339}" srcOrd="3" destOrd="0" presId="urn:microsoft.com/office/officeart/2005/8/layout/hierarchy3"/>
    <dgm:cxn modelId="{3D28746D-437C-4D23-9945-C17AFCAF3FBB}" type="presParOf" srcId="{2F44E8EA-18AA-43E0-9CDA-5B888D5E7B7B}" destId="{2F49CA15-D947-4F50-A146-F3A932A58F01}" srcOrd="1" destOrd="0" presId="urn:microsoft.com/office/officeart/2005/8/layout/hierarchy3"/>
    <dgm:cxn modelId="{B58C82F3-8734-44DC-BF20-DD645AD7C101}" type="presParOf" srcId="{2F49CA15-D947-4F50-A146-F3A932A58F01}" destId="{2E963D32-5B2E-4C61-A3C7-AF32A5E657D5}" srcOrd="0" destOrd="0" presId="urn:microsoft.com/office/officeart/2005/8/layout/hierarchy3"/>
    <dgm:cxn modelId="{F965DAEA-6C2D-466A-B92B-E56E96007291}" type="presParOf" srcId="{2E963D32-5B2E-4C61-A3C7-AF32A5E657D5}" destId="{E0631309-6C5D-4DE9-9155-74A8FCDD433C}" srcOrd="0" destOrd="0" presId="urn:microsoft.com/office/officeart/2005/8/layout/hierarchy3"/>
    <dgm:cxn modelId="{3C315AD7-B6A4-436C-9D9F-EB6E79EC6958}" type="presParOf" srcId="{2E963D32-5B2E-4C61-A3C7-AF32A5E657D5}" destId="{F2BABDC4-F763-4BF6-9D33-E7642017B43D}" srcOrd="1" destOrd="0" presId="urn:microsoft.com/office/officeart/2005/8/layout/hierarchy3"/>
    <dgm:cxn modelId="{3742A893-C921-4454-A53F-0A3B5EB80814}" type="presParOf" srcId="{2F49CA15-D947-4F50-A146-F3A932A58F01}" destId="{42BDD1EB-D968-4EE8-A3E8-FCE21A4C0BE5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15 749 тыс. рублей </a:t>
          </a:r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5145FF8-9817-48A0-AB74-67C85CCF62E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возмещение убытков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 компенсацию выпадающих доходов, связанных с деятельностью предприятия при оказании коммунальных услуг (в т.ч. на компенсационные выплаты и пособия работникам в связи с ликвидацией предприятия) </a:t>
          </a:r>
        </a:p>
      </dgm:t>
    </dgm:pt>
    <dgm:pt modelId="{14722099-162D-44F5-8D67-6AB2154EC240}" type="parTrans" cxnId="{28E431DC-7EEF-4980-88D2-C5167CE9B9A8}">
      <dgm:prSet/>
      <dgm:spPr/>
      <dgm:t>
        <a:bodyPr/>
        <a:lstStyle/>
        <a:p>
          <a:endParaRPr lang="ru-RU"/>
        </a:p>
      </dgm:t>
    </dgm:pt>
    <dgm:pt modelId="{6D8E2542-7384-458E-A881-0E9C02154899}" type="sibTrans" cxnId="{28E431DC-7EEF-4980-88D2-C5167CE9B9A8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0" presStyleCnt="1" custScaleX="57258" custScaleY="28748" custLinFactNeighborX="614" custLinFactNeighborY="9651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0" presStyleCnt="1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2FB7701E-C7A0-4256-95F6-D259A3203C93}" type="pres">
      <dgm:prSet presAssocID="{14722099-162D-44F5-8D67-6AB2154EC24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378E89F-4B69-444C-9AD0-7E2133DECFD1}" type="pres">
      <dgm:prSet presAssocID="{15145FF8-9817-48A0-AB74-67C85CCF62E1}" presName="childText" presStyleLbl="bgAcc1" presStyleIdx="0" presStyleCnt="1" custScaleX="61064" custScaleY="54165" custLinFactNeighborX="3908" custLinFactNeighborY="-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431DC-7EEF-4980-88D2-C5167CE9B9A8}" srcId="{93B8650B-76E0-437A-8DA8-D356D4DAA4F4}" destId="{15145FF8-9817-48A0-AB74-67C85CCF62E1}" srcOrd="0" destOrd="0" parTransId="{14722099-162D-44F5-8D67-6AB2154EC240}" sibTransId="{6D8E2542-7384-458E-A881-0E9C02154899}"/>
    <dgm:cxn modelId="{9E89434C-172A-43BC-A58B-F6BA774A522D}" type="presOf" srcId="{93B8650B-76E0-437A-8DA8-D356D4DAA4F4}" destId="{4BDD6CCF-3F11-41F1-B54F-2C1197872DC6}" srcOrd="1" destOrd="0" presId="urn:microsoft.com/office/officeart/2005/8/layout/hierarchy3"/>
    <dgm:cxn modelId="{EE38DB4B-18BD-4C87-B91A-884D692DF902}" type="presOf" srcId="{93B8650B-76E0-437A-8DA8-D356D4DAA4F4}" destId="{F5C544E2-79E0-4D46-8AB1-B7EFFA70137D}" srcOrd="0" destOrd="0" presId="urn:microsoft.com/office/officeart/2005/8/layout/hierarchy3"/>
    <dgm:cxn modelId="{F65B9FAB-4BC4-4FF0-8225-C38806BACD99}" type="presOf" srcId="{14722099-162D-44F5-8D67-6AB2154EC240}" destId="{2FB7701E-C7A0-4256-95F6-D259A3203C93}" srcOrd="0" destOrd="0" presId="urn:microsoft.com/office/officeart/2005/8/layout/hierarchy3"/>
    <dgm:cxn modelId="{B34F0545-C2AB-434C-AD1A-4774F0FE4E97}" type="presOf" srcId="{4CA245E0-6582-4B4C-BA14-9274C83FD951}" destId="{2F44E8EA-18AA-43E0-9CDA-5B888D5E7B7B}" srcOrd="0" destOrd="0" presId="urn:microsoft.com/office/officeart/2005/8/layout/hierarchy3"/>
    <dgm:cxn modelId="{0AFF6CA5-74B9-47A4-B949-03721D8FE098}" srcId="{4CA245E0-6582-4B4C-BA14-9274C83FD951}" destId="{93B8650B-76E0-437A-8DA8-D356D4DAA4F4}" srcOrd="0" destOrd="0" parTransId="{6FE56EF9-77A3-4E0F-82BD-8A89F3BA5758}" sibTransId="{391FD001-7BC2-4DDD-96C4-A801B8ADB23D}"/>
    <dgm:cxn modelId="{FE4E410E-0899-49B2-92F4-726B457AE1DF}" type="presOf" srcId="{15145FF8-9817-48A0-AB74-67C85CCF62E1}" destId="{C378E89F-4B69-444C-9AD0-7E2133DECFD1}" srcOrd="0" destOrd="0" presId="urn:microsoft.com/office/officeart/2005/8/layout/hierarchy3"/>
    <dgm:cxn modelId="{26B7C928-28BE-4B4D-B367-8B352DD12576}" type="presParOf" srcId="{2F44E8EA-18AA-43E0-9CDA-5B888D5E7B7B}" destId="{ECF64AF5-12C9-49B7-B899-6C9541507E18}" srcOrd="0" destOrd="0" presId="urn:microsoft.com/office/officeart/2005/8/layout/hierarchy3"/>
    <dgm:cxn modelId="{4ADEE035-6708-4A5A-A28D-011F4E91F570}" type="presParOf" srcId="{ECF64AF5-12C9-49B7-B899-6C9541507E18}" destId="{927D6217-E814-494C-A36D-0F3768DBD797}" srcOrd="0" destOrd="0" presId="urn:microsoft.com/office/officeart/2005/8/layout/hierarchy3"/>
    <dgm:cxn modelId="{95AA0131-6C13-4C7A-B096-DD105DABAD8F}" type="presParOf" srcId="{927D6217-E814-494C-A36D-0F3768DBD797}" destId="{F5C544E2-79E0-4D46-8AB1-B7EFFA70137D}" srcOrd="0" destOrd="0" presId="urn:microsoft.com/office/officeart/2005/8/layout/hierarchy3"/>
    <dgm:cxn modelId="{E36D4DB0-C355-49B7-B550-731401A5B5EB}" type="presParOf" srcId="{927D6217-E814-494C-A36D-0F3768DBD797}" destId="{4BDD6CCF-3F11-41F1-B54F-2C1197872DC6}" srcOrd="1" destOrd="0" presId="urn:microsoft.com/office/officeart/2005/8/layout/hierarchy3"/>
    <dgm:cxn modelId="{6677E126-8DC8-4B81-BD63-D136CF5CE195}" type="presParOf" srcId="{ECF64AF5-12C9-49B7-B899-6C9541507E18}" destId="{B3D2513D-3AA1-4651-8A6A-E523571A137A}" srcOrd="1" destOrd="0" presId="urn:microsoft.com/office/officeart/2005/8/layout/hierarchy3"/>
    <dgm:cxn modelId="{359DCEE2-3CDC-4171-9C71-CBD92AA04BCF}" type="presParOf" srcId="{B3D2513D-3AA1-4651-8A6A-E523571A137A}" destId="{2FB7701E-C7A0-4256-95F6-D259A3203C93}" srcOrd="0" destOrd="0" presId="urn:microsoft.com/office/officeart/2005/8/layout/hierarchy3"/>
    <dgm:cxn modelId="{FDA7B0CF-0A11-4888-82EE-8FE4F5CC18C1}" type="presParOf" srcId="{B3D2513D-3AA1-4651-8A6A-E523571A137A}" destId="{C378E89F-4B69-444C-9AD0-7E2133DECFD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12 927 тыс. рублей </a:t>
          </a:r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5145FF8-9817-48A0-AB74-67C85CCF62E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возмещение убытков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 компенсацию выпадающих доходов, связанных с деятельностью предприятия при оказании коммунальных услуг </a:t>
          </a:r>
        </a:p>
      </dgm:t>
    </dgm:pt>
    <dgm:pt modelId="{14722099-162D-44F5-8D67-6AB2154EC240}" type="parTrans" cxnId="{28E431DC-7EEF-4980-88D2-C5167CE9B9A8}">
      <dgm:prSet/>
      <dgm:spPr/>
      <dgm:t>
        <a:bodyPr/>
        <a:lstStyle/>
        <a:p>
          <a:endParaRPr lang="ru-RU"/>
        </a:p>
      </dgm:t>
    </dgm:pt>
    <dgm:pt modelId="{6D8E2542-7384-458E-A881-0E9C02154899}" type="sibTrans" cxnId="{28E431DC-7EEF-4980-88D2-C5167CE9B9A8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0" presStyleCnt="1" custScaleX="57258" custScaleY="25469" custLinFactNeighborX="614" custLinFactNeighborY="5628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0" presStyleCnt="1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2FB7701E-C7A0-4256-95F6-D259A3203C93}" type="pres">
      <dgm:prSet presAssocID="{14722099-162D-44F5-8D67-6AB2154EC24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378E89F-4B69-444C-9AD0-7E2133DECFD1}" type="pres">
      <dgm:prSet presAssocID="{15145FF8-9817-48A0-AB74-67C85CCF62E1}" presName="childText" presStyleLbl="bgAcc1" presStyleIdx="0" presStyleCnt="1" custScaleX="61064" custScaleY="39552" custLinFactNeighborX="3908" custLinFactNeighborY="-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09B7F-F7B7-4FEC-80C0-B69BDF487738}" type="presOf" srcId="{93B8650B-76E0-437A-8DA8-D356D4DAA4F4}" destId="{4BDD6CCF-3F11-41F1-B54F-2C1197872DC6}" srcOrd="1" destOrd="0" presId="urn:microsoft.com/office/officeart/2005/8/layout/hierarchy3"/>
    <dgm:cxn modelId="{28E431DC-7EEF-4980-88D2-C5167CE9B9A8}" srcId="{93B8650B-76E0-437A-8DA8-D356D4DAA4F4}" destId="{15145FF8-9817-48A0-AB74-67C85CCF62E1}" srcOrd="0" destOrd="0" parTransId="{14722099-162D-44F5-8D67-6AB2154EC240}" sibTransId="{6D8E2542-7384-458E-A881-0E9C02154899}"/>
    <dgm:cxn modelId="{003E236C-EEE9-4B57-BD30-C7E059B9A4FE}" type="presOf" srcId="{15145FF8-9817-48A0-AB74-67C85CCF62E1}" destId="{C378E89F-4B69-444C-9AD0-7E2133DECFD1}" srcOrd="0" destOrd="0" presId="urn:microsoft.com/office/officeart/2005/8/layout/hierarchy3"/>
    <dgm:cxn modelId="{DB1A1D24-AF7C-4C66-A781-407341F7F7AB}" type="presOf" srcId="{4CA245E0-6582-4B4C-BA14-9274C83FD951}" destId="{2F44E8EA-18AA-43E0-9CDA-5B888D5E7B7B}" srcOrd="0" destOrd="0" presId="urn:microsoft.com/office/officeart/2005/8/layout/hierarchy3"/>
    <dgm:cxn modelId="{594F92BC-718A-42ED-9230-09C4ECCE66EE}" type="presOf" srcId="{93B8650B-76E0-437A-8DA8-D356D4DAA4F4}" destId="{F5C544E2-79E0-4D46-8AB1-B7EFFA70137D}" srcOrd="0" destOrd="0" presId="urn:microsoft.com/office/officeart/2005/8/layout/hierarchy3"/>
    <dgm:cxn modelId="{0AFF6CA5-74B9-47A4-B949-03721D8FE098}" srcId="{4CA245E0-6582-4B4C-BA14-9274C83FD951}" destId="{93B8650B-76E0-437A-8DA8-D356D4DAA4F4}" srcOrd="0" destOrd="0" parTransId="{6FE56EF9-77A3-4E0F-82BD-8A89F3BA5758}" sibTransId="{391FD001-7BC2-4DDD-96C4-A801B8ADB23D}"/>
    <dgm:cxn modelId="{CD7A7F00-80B7-495F-908C-866D549AE6ED}" type="presOf" srcId="{14722099-162D-44F5-8D67-6AB2154EC240}" destId="{2FB7701E-C7A0-4256-95F6-D259A3203C93}" srcOrd="0" destOrd="0" presId="urn:microsoft.com/office/officeart/2005/8/layout/hierarchy3"/>
    <dgm:cxn modelId="{5511FCBC-8121-4AC4-A6E2-7D8DA18480E4}" type="presParOf" srcId="{2F44E8EA-18AA-43E0-9CDA-5B888D5E7B7B}" destId="{ECF64AF5-12C9-49B7-B899-6C9541507E18}" srcOrd="0" destOrd="0" presId="urn:microsoft.com/office/officeart/2005/8/layout/hierarchy3"/>
    <dgm:cxn modelId="{508E0864-C7CC-4091-953E-8CD8A254FEE1}" type="presParOf" srcId="{ECF64AF5-12C9-49B7-B899-6C9541507E18}" destId="{927D6217-E814-494C-A36D-0F3768DBD797}" srcOrd="0" destOrd="0" presId="urn:microsoft.com/office/officeart/2005/8/layout/hierarchy3"/>
    <dgm:cxn modelId="{2CAFD150-E006-4780-9283-247CAABD0E2D}" type="presParOf" srcId="{927D6217-E814-494C-A36D-0F3768DBD797}" destId="{F5C544E2-79E0-4D46-8AB1-B7EFFA70137D}" srcOrd="0" destOrd="0" presId="urn:microsoft.com/office/officeart/2005/8/layout/hierarchy3"/>
    <dgm:cxn modelId="{25BA9D8A-3B9C-43B9-893E-CA2EBCAA42BE}" type="presParOf" srcId="{927D6217-E814-494C-A36D-0F3768DBD797}" destId="{4BDD6CCF-3F11-41F1-B54F-2C1197872DC6}" srcOrd="1" destOrd="0" presId="urn:microsoft.com/office/officeart/2005/8/layout/hierarchy3"/>
    <dgm:cxn modelId="{519945A0-17C9-4D39-87ED-75D9307547BF}" type="presParOf" srcId="{ECF64AF5-12C9-49B7-B899-6C9541507E18}" destId="{B3D2513D-3AA1-4651-8A6A-E523571A137A}" srcOrd="1" destOrd="0" presId="urn:microsoft.com/office/officeart/2005/8/layout/hierarchy3"/>
    <dgm:cxn modelId="{B94E307E-0D35-4D29-873C-8E4D6E23BF41}" type="presParOf" srcId="{B3D2513D-3AA1-4651-8A6A-E523571A137A}" destId="{2FB7701E-C7A0-4256-95F6-D259A3203C93}" srcOrd="0" destOrd="0" presId="urn:microsoft.com/office/officeart/2005/8/layout/hierarchy3"/>
    <dgm:cxn modelId="{4F721946-0B8D-4FB4-9FD0-586C3D59DFE4}" type="presParOf" srcId="{B3D2513D-3AA1-4651-8A6A-E523571A137A}" destId="{C378E89F-4B69-444C-9AD0-7E2133DECFD1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A245E0-6582-4B4C-BA14-9274C83FD95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8650B-76E0-437A-8DA8-D356D4DAA4F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Жилищное хозяйство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994 тыс. рублей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(на 994 т.р. &gt; 2007 г.)</a:t>
          </a:r>
          <a:endParaRPr lang="ru-RU" sz="2000" dirty="0"/>
        </a:p>
      </dgm:t>
    </dgm:pt>
    <dgm:pt modelId="{6FE56EF9-77A3-4E0F-82BD-8A89F3BA5758}" type="parTrans" cxnId="{0AFF6CA5-74B9-47A4-B949-03721D8FE098}">
      <dgm:prSet/>
      <dgm:spPr/>
      <dgm:t>
        <a:bodyPr/>
        <a:lstStyle/>
        <a:p>
          <a:endParaRPr lang="ru-RU"/>
        </a:p>
      </dgm:t>
    </dgm:pt>
    <dgm:pt modelId="{391FD001-7BC2-4DDD-96C4-A801B8ADB23D}" type="sibTrans" cxnId="{0AFF6CA5-74B9-47A4-B949-03721D8FE098}">
      <dgm:prSet/>
      <dgm:spPr/>
      <dgm:t>
        <a:bodyPr/>
        <a:lstStyle/>
        <a:p>
          <a:endParaRPr lang="ru-RU"/>
        </a:p>
      </dgm:t>
    </dgm:pt>
    <dgm:pt modelId="{15145FF8-9817-48A0-AB74-67C85CCF62E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Субсидии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на возмещение убытков </a:t>
          </a:r>
        </a:p>
      </dgm:t>
    </dgm:pt>
    <dgm:pt modelId="{14722099-162D-44F5-8D67-6AB2154EC240}" type="parTrans" cxnId="{28E431DC-7EEF-4980-88D2-C5167CE9B9A8}">
      <dgm:prSet/>
      <dgm:spPr/>
      <dgm:t>
        <a:bodyPr/>
        <a:lstStyle/>
        <a:p>
          <a:endParaRPr lang="ru-RU"/>
        </a:p>
      </dgm:t>
    </dgm:pt>
    <dgm:pt modelId="{6D8E2542-7384-458E-A881-0E9C02154899}" type="sibTrans" cxnId="{28E431DC-7EEF-4980-88D2-C5167CE9B9A8}">
      <dgm:prSet/>
      <dgm:spPr/>
      <dgm:t>
        <a:bodyPr/>
        <a:lstStyle/>
        <a:p>
          <a:endParaRPr lang="ru-RU"/>
        </a:p>
      </dgm:t>
    </dgm:pt>
    <dgm:pt modelId="{26E9EF97-CB90-46B3-8D14-354293DE9220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Социальная политика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40 тыс. рублей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CEB597B-DC9E-4067-AA52-F67A38A9CB2D}" type="parTrans" cxnId="{E65B9584-D822-4CE5-BE3F-4562819A7E94}">
      <dgm:prSet/>
      <dgm:spPr/>
      <dgm:t>
        <a:bodyPr/>
        <a:lstStyle/>
        <a:p>
          <a:endParaRPr lang="ru-RU"/>
        </a:p>
      </dgm:t>
    </dgm:pt>
    <dgm:pt modelId="{EB5BCA6E-E7FD-4856-A726-66D7CC030DC9}" type="sibTrans" cxnId="{E65B9584-D822-4CE5-BE3F-4562819A7E94}">
      <dgm:prSet/>
      <dgm:spPr/>
      <dgm:t>
        <a:bodyPr/>
        <a:lstStyle/>
        <a:p>
          <a:endParaRPr lang="ru-RU"/>
        </a:p>
      </dgm:t>
    </dgm:pt>
    <dgm:pt modelId="{2F44E8EA-18AA-43E0-9CDA-5B888D5E7B7B}" type="pres">
      <dgm:prSet presAssocID="{4CA245E0-6582-4B4C-BA14-9274C83FD9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F64AF5-12C9-49B7-B899-6C9541507E18}" type="pres">
      <dgm:prSet presAssocID="{93B8650B-76E0-437A-8DA8-D356D4DAA4F4}" presName="root" presStyleCnt="0"/>
      <dgm:spPr/>
    </dgm:pt>
    <dgm:pt modelId="{927D6217-E814-494C-A36D-0F3768DBD797}" type="pres">
      <dgm:prSet presAssocID="{93B8650B-76E0-437A-8DA8-D356D4DAA4F4}" presName="rootComposite" presStyleCnt="0"/>
      <dgm:spPr/>
    </dgm:pt>
    <dgm:pt modelId="{F5C544E2-79E0-4D46-8AB1-B7EFFA70137D}" type="pres">
      <dgm:prSet presAssocID="{93B8650B-76E0-437A-8DA8-D356D4DAA4F4}" presName="rootText" presStyleLbl="node1" presStyleIdx="0" presStyleCnt="2" custScaleX="113635" custScaleY="60119" custLinFactNeighborX="7700" custLinFactNeighborY="-20872"/>
      <dgm:spPr/>
      <dgm:t>
        <a:bodyPr/>
        <a:lstStyle/>
        <a:p>
          <a:endParaRPr lang="ru-RU"/>
        </a:p>
      </dgm:t>
    </dgm:pt>
    <dgm:pt modelId="{4BDD6CCF-3F11-41F1-B54F-2C1197872DC6}" type="pres">
      <dgm:prSet presAssocID="{93B8650B-76E0-437A-8DA8-D356D4DAA4F4}" presName="rootConnector" presStyleLbl="node1" presStyleIdx="0" presStyleCnt="2"/>
      <dgm:spPr/>
      <dgm:t>
        <a:bodyPr/>
        <a:lstStyle/>
        <a:p>
          <a:endParaRPr lang="ru-RU"/>
        </a:p>
      </dgm:t>
    </dgm:pt>
    <dgm:pt modelId="{B3D2513D-3AA1-4651-8A6A-E523571A137A}" type="pres">
      <dgm:prSet presAssocID="{93B8650B-76E0-437A-8DA8-D356D4DAA4F4}" presName="childShape" presStyleCnt="0"/>
      <dgm:spPr/>
    </dgm:pt>
    <dgm:pt modelId="{2FB7701E-C7A0-4256-95F6-D259A3203C93}" type="pres">
      <dgm:prSet presAssocID="{14722099-162D-44F5-8D67-6AB2154EC240}" presName="Name13" presStyleLbl="parChTrans1D2" presStyleIdx="0" presStyleCnt="1"/>
      <dgm:spPr/>
      <dgm:t>
        <a:bodyPr/>
        <a:lstStyle/>
        <a:p>
          <a:endParaRPr lang="ru-RU"/>
        </a:p>
      </dgm:t>
    </dgm:pt>
    <dgm:pt modelId="{C378E89F-4B69-444C-9AD0-7E2133DECFD1}" type="pres">
      <dgm:prSet presAssocID="{15145FF8-9817-48A0-AB74-67C85CCF62E1}" presName="childText" presStyleLbl="bgAcc1" presStyleIdx="0" presStyleCnt="1" custScaleX="121825" custScaleY="58159" custLinFactNeighborX="7717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8448-7CC6-46FE-9907-6F867079B0A0}" type="pres">
      <dgm:prSet presAssocID="{26E9EF97-CB90-46B3-8D14-354293DE9220}" presName="root" presStyleCnt="0"/>
      <dgm:spPr/>
    </dgm:pt>
    <dgm:pt modelId="{F4EF6E0E-C144-4470-8C78-AAED5238A054}" type="pres">
      <dgm:prSet presAssocID="{26E9EF97-CB90-46B3-8D14-354293DE9220}" presName="rootComposite" presStyleCnt="0"/>
      <dgm:spPr/>
    </dgm:pt>
    <dgm:pt modelId="{CFF7CC68-CD2F-43A2-9345-11676E9519CC}" type="pres">
      <dgm:prSet presAssocID="{26E9EF97-CB90-46B3-8D14-354293DE9220}" presName="rootText" presStyleLbl="node1" presStyleIdx="1" presStyleCnt="2" custScaleX="96479" custScaleY="62940" custLinFactNeighborX="-9514" custLinFactNeighborY="-20872"/>
      <dgm:spPr/>
      <dgm:t>
        <a:bodyPr/>
        <a:lstStyle/>
        <a:p>
          <a:endParaRPr lang="ru-RU"/>
        </a:p>
      </dgm:t>
    </dgm:pt>
    <dgm:pt modelId="{76CBCD8E-DBC6-43A2-9FBA-3ECD961CB1AB}" type="pres">
      <dgm:prSet presAssocID="{26E9EF97-CB90-46B3-8D14-354293DE9220}" presName="rootConnector" presStyleLbl="node1" presStyleIdx="1" presStyleCnt="2"/>
      <dgm:spPr/>
      <dgm:t>
        <a:bodyPr/>
        <a:lstStyle/>
        <a:p>
          <a:endParaRPr lang="ru-RU"/>
        </a:p>
      </dgm:t>
    </dgm:pt>
    <dgm:pt modelId="{FDE310B0-3211-4B06-A180-0B6A95EDA9DD}" type="pres">
      <dgm:prSet presAssocID="{26E9EF97-CB90-46B3-8D14-354293DE9220}" presName="childShape" presStyleCnt="0"/>
      <dgm:spPr/>
    </dgm:pt>
  </dgm:ptLst>
  <dgm:cxnLst>
    <dgm:cxn modelId="{D3E23CFF-3126-43D5-A6B5-960932692E23}" type="presOf" srcId="{15145FF8-9817-48A0-AB74-67C85CCF62E1}" destId="{C378E89F-4B69-444C-9AD0-7E2133DECFD1}" srcOrd="0" destOrd="0" presId="urn:microsoft.com/office/officeart/2005/8/layout/hierarchy3"/>
    <dgm:cxn modelId="{28E431DC-7EEF-4980-88D2-C5167CE9B9A8}" srcId="{93B8650B-76E0-437A-8DA8-D356D4DAA4F4}" destId="{15145FF8-9817-48A0-AB74-67C85CCF62E1}" srcOrd="0" destOrd="0" parTransId="{14722099-162D-44F5-8D67-6AB2154EC240}" sibTransId="{6D8E2542-7384-458E-A881-0E9C02154899}"/>
    <dgm:cxn modelId="{33F51F80-45F3-4DEC-B5FB-9F4CAA38DF03}" type="presOf" srcId="{26E9EF97-CB90-46B3-8D14-354293DE9220}" destId="{CFF7CC68-CD2F-43A2-9345-11676E9519CC}" srcOrd="0" destOrd="0" presId="urn:microsoft.com/office/officeart/2005/8/layout/hierarchy3"/>
    <dgm:cxn modelId="{52F97A6E-983B-4C58-B0FD-423885AC14BD}" type="presOf" srcId="{4CA245E0-6582-4B4C-BA14-9274C83FD951}" destId="{2F44E8EA-18AA-43E0-9CDA-5B888D5E7B7B}" srcOrd="0" destOrd="0" presId="urn:microsoft.com/office/officeart/2005/8/layout/hierarchy3"/>
    <dgm:cxn modelId="{80E8789C-B472-4B40-8214-1AB9B06BE41A}" type="presOf" srcId="{93B8650B-76E0-437A-8DA8-D356D4DAA4F4}" destId="{4BDD6CCF-3F11-41F1-B54F-2C1197872DC6}" srcOrd="1" destOrd="0" presId="urn:microsoft.com/office/officeart/2005/8/layout/hierarchy3"/>
    <dgm:cxn modelId="{F4280DB5-FC87-4EE2-A531-F5406D1AFB42}" type="presOf" srcId="{26E9EF97-CB90-46B3-8D14-354293DE9220}" destId="{76CBCD8E-DBC6-43A2-9FBA-3ECD961CB1AB}" srcOrd="1" destOrd="0" presId="urn:microsoft.com/office/officeart/2005/8/layout/hierarchy3"/>
    <dgm:cxn modelId="{0AFF6CA5-74B9-47A4-B949-03721D8FE098}" srcId="{4CA245E0-6582-4B4C-BA14-9274C83FD951}" destId="{93B8650B-76E0-437A-8DA8-D356D4DAA4F4}" srcOrd="0" destOrd="0" parTransId="{6FE56EF9-77A3-4E0F-82BD-8A89F3BA5758}" sibTransId="{391FD001-7BC2-4DDD-96C4-A801B8ADB23D}"/>
    <dgm:cxn modelId="{E65B9584-D822-4CE5-BE3F-4562819A7E94}" srcId="{4CA245E0-6582-4B4C-BA14-9274C83FD951}" destId="{26E9EF97-CB90-46B3-8D14-354293DE9220}" srcOrd="1" destOrd="0" parTransId="{1CEB597B-DC9E-4067-AA52-F67A38A9CB2D}" sibTransId="{EB5BCA6E-E7FD-4856-A726-66D7CC030DC9}"/>
    <dgm:cxn modelId="{A95A4FB6-0636-4DCE-96D2-D68C39E2E862}" type="presOf" srcId="{93B8650B-76E0-437A-8DA8-D356D4DAA4F4}" destId="{F5C544E2-79E0-4D46-8AB1-B7EFFA70137D}" srcOrd="0" destOrd="0" presId="urn:microsoft.com/office/officeart/2005/8/layout/hierarchy3"/>
    <dgm:cxn modelId="{CAA34402-EB1B-4FCA-9842-88E47814EAFF}" type="presOf" srcId="{14722099-162D-44F5-8D67-6AB2154EC240}" destId="{2FB7701E-C7A0-4256-95F6-D259A3203C93}" srcOrd="0" destOrd="0" presId="urn:microsoft.com/office/officeart/2005/8/layout/hierarchy3"/>
    <dgm:cxn modelId="{EB5B13F5-5A54-4B35-9E2F-52F6CC618CB0}" type="presParOf" srcId="{2F44E8EA-18AA-43E0-9CDA-5B888D5E7B7B}" destId="{ECF64AF5-12C9-49B7-B899-6C9541507E18}" srcOrd="0" destOrd="0" presId="urn:microsoft.com/office/officeart/2005/8/layout/hierarchy3"/>
    <dgm:cxn modelId="{67489F47-6214-4B33-A55E-EAC87256D104}" type="presParOf" srcId="{ECF64AF5-12C9-49B7-B899-6C9541507E18}" destId="{927D6217-E814-494C-A36D-0F3768DBD797}" srcOrd="0" destOrd="0" presId="urn:microsoft.com/office/officeart/2005/8/layout/hierarchy3"/>
    <dgm:cxn modelId="{7FD57E34-4C9B-46B7-91A6-D4F58C07DDD5}" type="presParOf" srcId="{927D6217-E814-494C-A36D-0F3768DBD797}" destId="{F5C544E2-79E0-4D46-8AB1-B7EFFA70137D}" srcOrd="0" destOrd="0" presId="urn:microsoft.com/office/officeart/2005/8/layout/hierarchy3"/>
    <dgm:cxn modelId="{38811DDB-BEDC-4684-94CF-97D8BBB9457A}" type="presParOf" srcId="{927D6217-E814-494C-A36D-0F3768DBD797}" destId="{4BDD6CCF-3F11-41F1-B54F-2C1197872DC6}" srcOrd="1" destOrd="0" presId="urn:microsoft.com/office/officeart/2005/8/layout/hierarchy3"/>
    <dgm:cxn modelId="{4BDEF777-10F4-4E08-AF2A-2C5678474C7C}" type="presParOf" srcId="{ECF64AF5-12C9-49B7-B899-6C9541507E18}" destId="{B3D2513D-3AA1-4651-8A6A-E523571A137A}" srcOrd="1" destOrd="0" presId="urn:microsoft.com/office/officeart/2005/8/layout/hierarchy3"/>
    <dgm:cxn modelId="{C75A3230-A98A-440B-9ACA-C508AA3815EE}" type="presParOf" srcId="{B3D2513D-3AA1-4651-8A6A-E523571A137A}" destId="{2FB7701E-C7A0-4256-95F6-D259A3203C93}" srcOrd="0" destOrd="0" presId="urn:microsoft.com/office/officeart/2005/8/layout/hierarchy3"/>
    <dgm:cxn modelId="{22A55072-709D-4393-8B33-4C7108F32D1A}" type="presParOf" srcId="{B3D2513D-3AA1-4651-8A6A-E523571A137A}" destId="{C378E89F-4B69-444C-9AD0-7E2133DECFD1}" srcOrd="1" destOrd="0" presId="urn:microsoft.com/office/officeart/2005/8/layout/hierarchy3"/>
    <dgm:cxn modelId="{248C350C-8EB3-4866-8B08-3CF5D2C93A37}" type="presParOf" srcId="{2F44E8EA-18AA-43E0-9CDA-5B888D5E7B7B}" destId="{C18F8448-7CC6-46FE-9907-6F867079B0A0}" srcOrd="1" destOrd="0" presId="urn:microsoft.com/office/officeart/2005/8/layout/hierarchy3"/>
    <dgm:cxn modelId="{47C67A1A-8090-417D-B3B1-EDC3525696C3}" type="presParOf" srcId="{C18F8448-7CC6-46FE-9907-6F867079B0A0}" destId="{F4EF6E0E-C144-4470-8C78-AAED5238A054}" srcOrd="0" destOrd="0" presId="urn:microsoft.com/office/officeart/2005/8/layout/hierarchy3"/>
    <dgm:cxn modelId="{1E4928DA-0845-49C7-AA74-ACCC5B6E85E9}" type="presParOf" srcId="{F4EF6E0E-C144-4470-8C78-AAED5238A054}" destId="{CFF7CC68-CD2F-43A2-9345-11676E9519CC}" srcOrd="0" destOrd="0" presId="urn:microsoft.com/office/officeart/2005/8/layout/hierarchy3"/>
    <dgm:cxn modelId="{1369BD29-02DA-473A-BBAB-B1511D87B4EA}" type="presParOf" srcId="{F4EF6E0E-C144-4470-8C78-AAED5238A054}" destId="{76CBCD8E-DBC6-43A2-9FBA-3ECD961CB1AB}" srcOrd="1" destOrd="0" presId="urn:microsoft.com/office/officeart/2005/8/layout/hierarchy3"/>
    <dgm:cxn modelId="{5202AED1-22C1-445B-B0ED-332011D3F30D}" type="presParOf" srcId="{C18F8448-7CC6-46FE-9907-6F867079B0A0}" destId="{FDE310B0-3211-4B06-A180-0B6A95EDA9DD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BFD4C9E-958B-4BF1-8B3F-4BA9E2135C06}" type="datetimeFigureOut">
              <a:rPr lang="ru-RU"/>
              <a:pPr>
                <a:defRPr/>
              </a:pPr>
              <a:t>24.11.2009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1B7F0A-9A15-44A1-8D7F-2DAC6EFCA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097841-66B5-4605-BF47-8A201A72B556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2D8642-1385-44F5-A088-7D3944CBCEA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107BBB-514E-46D1-BB36-7982C1C5B047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8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F5EA-D2CF-4D06-9224-9DFC13FD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8D50-7866-4C17-811B-4D52F365B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3C54-9D76-47EA-A65A-E243DB76F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E1E0-57A2-4B89-B8C6-509702890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DE2C5-CFF8-4F24-8525-D987B1DEB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E9AA-523A-455B-9252-2843A7909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FFF8-4923-42C9-A767-4F84C59F4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0A68-668A-4265-8CF1-7CC0F335C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25F6A-C0B1-4600-85F3-ACD3054CD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8F3D0-C486-4CD1-BEE9-D34E7227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4C4AA-A20B-4A77-B02D-AF463856E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BC53-FD57-49E6-8C21-0B932FA5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4A7FD-9E6D-4442-8B3E-58FA77E8F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87C77-5EF7-4F10-BE42-2EE6A2569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6AAC-BF52-4C9B-9A91-79B43D612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E6E6F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80EA791-5AF5-4750-AC94-6C6A31FEE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830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1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1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8301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68301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8302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68302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  <p:sldLayoutId id="2147484337" r:id="rId12"/>
    <p:sldLayoutId id="2147484338" r:id="rId13"/>
    <p:sldLayoutId id="2147484339" r:id="rId14"/>
    <p:sldLayoutId id="214748434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844675"/>
            <a:ext cx="7056438" cy="2232025"/>
          </a:xfrm>
        </p:spPr>
        <p:txBody>
          <a:bodyPr/>
          <a:lstStyle/>
          <a:p>
            <a:pPr algn="ctr" eaLnBrk="1" hangingPunct="1"/>
            <a: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  <a:t>Исполнение бюджета муниципального образования</a:t>
            </a:r>
            <a:b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  <a:t> «Городской округ Ногликский»</a:t>
            </a:r>
            <a:b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400" b="1" i="1" smtClean="0">
                <a:solidFill>
                  <a:schemeClr val="bg1"/>
                </a:solidFill>
                <a:latin typeface="Times New Roman" pitchFamily="18" charset="0"/>
              </a:rPr>
              <a:t> за 2008 год</a:t>
            </a:r>
          </a:p>
        </p:txBody>
      </p:sp>
      <p:pic>
        <p:nvPicPr>
          <p:cNvPr id="9219" name="Picture 2" descr="S:\для Лебедевой\геральдика\Герб (end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3" y="4357688"/>
            <a:ext cx="3214687" cy="23574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95288" y="1052513"/>
            <a:ext cx="8137525" cy="2833687"/>
          </a:xfrm>
          <a:prstGeom prst="rect">
            <a:avLst/>
          </a:prstGeom>
          <a:noFill/>
          <a:ln w="25400" cap="rnd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ru-RU" sz="3200" b="1" i="1" dirty="0">
                <a:solidFill>
                  <a:srgbClr val="A50021"/>
                </a:solidFill>
                <a:latin typeface="Arial" charset="0"/>
              </a:rPr>
              <a:t>Исполнение расходов</a:t>
            </a:r>
          </a:p>
          <a:p>
            <a:pPr algn="ctr" eaLnBrk="0" hangingPunct="0"/>
            <a:r>
              <a:rPr lang="ru-RU" sz="3200" b="1" i="1" dirty="0">
                <a:solidFill>
                  <a:srgbClr val="A50021"/>
                </a:solidFill>
                <a:latin typeface="Arial" charset="0"/>
              </a:rPr>
              <a:t> местного бюджета за 2008 год</a:t>
            </a:r>
          </a:p>
          <a:p>
            <a:pPr algn="ctr" eaLnBrk="0" hangingPunct="0"/>
            <a:r>
              <a:rPr lang="ru-RU" sz="3200" b="1" i="1" dirty="0" smtClean="0">
                <a:solidFill>
                  <a:srgbClr val="A50021"/>
                </a:solidFill>
                <a:latin typeface="Arial" charset="0"/>
              </a:rPr>
              <a:t>по главным </a:t>
            </a:r>
            <a:r>
              <a:rPr lang="ru-RU" sz="3200" b="1" i="1" dirty="0">
                <a:solidFill>
                  <a:srgbClr val="A50021"/>
                </a:solidFill>
                <a:latin typeface="Arial" charset="0"/>
              </a:rPr>
              <a:t>распорядителям бюджетных средств</a:t>
            </a:r>
          </a:p>
          <a:p>
            <a:pPr algn="ctr" eaLnBrk="0" hangingPunct="0"/>
            <a:r>
              <a:rPr lang="ru-RU" sz="3200" b="1" i="1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3200" b="1" i="1" dirty="0" smtClean="0">
                <a:solidFill>
                  <a:srgbClr val="A50021"/>
                </a:solidFill>
                <a:latin typeface="Arial" charset="0"/>
              </a:rPr>
              <a:t>(ведомственной </a:t>
            </a:r>
            <a:r>
              <a:rPr lang="ru-RU" sz="3200" b="1" i="1" dirty="0">
                <a:solidFill>
                  <a:srgbClr val="A50021"/>
                </a:solidFill>
                <a:latin typeface="Arial" charset="0"/>
              </a:rPr>
              <a:t>структуре)</a:t>
            </a:r>
            <a:r>
              <a:rPr lang="ru-RU" b="1" i="1" dirty="0">
                <a:solidFill>
                  <a:srgbClr val="A50021"/>
                </a:solidFill>
                <a:latin typeface="Arial" charset="0"/>
              </a:rPr>
              <a:t> </a:t>
            </a:r>
          </a:p>
          <a:p>
            <a:pPr algn="ctr" eaLnBrk="0" hangingPunct="0"/>
            <a:endParaRPr lang="ru-RU" b="1" i="1" dirty="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A42F6C-91EF-4585-BCDD-5B5455F3292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353425" cy="50958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A50021"/>
                </a:solidFill>
                <a:latin typeface="Times New Roman" pitchFamily="18" charset="0"/>
              </a:rPr>
              <a:t>Собрание муниципального образования  «Городской округ Ногликский»</a:t>
            </a:r>
          </a:p>
        </p:txBody>
      </p:sp>
      <p:graphicFrame>
        <p:nvGraphicFramePr>
          <p:cNvPr id="519339" name="Group 171"/>
          <p:cNvGraphicFramePr>
            <a:graphicFrameLocks noGrp="1"/>
          </p:cNvGraphicFramePr>
          <p:nvPr>
            <p:ph type="tbl" idx="1"/>
          </p:nvPr>
        </p:nvGraphicFramePr>
        <p:xfrm>
          <a:off x="250825" y="1628775"/>
          <a:ext cx="8424863" cy="4371994"/>
        </p:xfrm>
        <a:graphic>
          <a:graphicData uri="http://schemas.openxmlformats.org/drawingml/2006/table">
            <a:tbl>
              <a:tblPr/>
              <a:tblGrid>
                <a:gridCol w="3311525"/>
                <a:gridCol w="1152525"/>
                <a:gridCol w="1223963"/>
                <a:gridCol w="1296987"/>
                <a:gridCol w="1439863"/>
              </a:tblGrid>
              <a:tr h="76433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Отклоне-ние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(+, - 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прироста, снижения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2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3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Общегосударственные вопросы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0933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представительного органа местного самоуправления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+531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35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Социальная политика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253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880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052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A90BB7-CCF4-4BC7-878D-B5A4DDC2199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63" y="785813"/>
            <a:ext cx="8186737" cy="5715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Администрация муниципального образования  «Городской округ </a:t>
            </a:r>
            <a:r>
              <a:rPr lang="ru-RU" sz="2800" b="1" i="1" dirty="0" err="1" smtClean="0">
                <a:solidFill>
                  <a:srgbClr val="A50021"/>
                </a:solidFill>
                <a:latin typeface="Times New Roman" pitchFamily="18" charset="0"/>
              </a:rPr>
              <a:t>Ногликский</a:t>
            </a: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  <a:t>» (млн. руб.)</a:t>
            </a:r>
            <a:b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2800" b="1" i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85750" y="1143000"/>
          <a:ext cx="8715375" cy="5500688"/>
        </p:xfrm>
        <a:graphic>
          <a:graphicData uri="http://schemas.openxmlformats.org/presentationml/2006/ole">
            <p:oleObj spid="_x0000_s4098" r:id="rId4" imgW="8718036" imgH="5499069" progId="Excel.Sheet.8">
              <p:embed/>
            </p:oleObj>
          </a:graphicData>
        </a:graphic>
      </p:graphicFrame>
      <p:sp>
        <p:nvSpPr>
          <p:cNvPr id="4100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0BEBD9-CA38-4722-8B7B-12650967C00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590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14313" y="1643063"/>
            <a:ext cx="4143375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 bwMode="auto">
          <a:xfrm rot="10800000" flipH="1" flipV="1">
            <a:off x="214313" y="4572000"/>
            <a:ext cx="8643937" cy="2143125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8D6003-B90A-48B9-8180-49394F6A981B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 rot="10800000" flipH="1" flipV="1">
            <a:off x="285750" y="357188"/>
            <a:ext cx="8572500" cy="1000125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по разделу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–коммунальное хозяйство» - 203 720 тыс. руб.,</a:t>
            </a:r>
          </a:p>
          <a:p>
            <a:pPr algn="ctr" eaLnBrk="0" hangingPunct="0">
              <a:defRPr/>
            </a:pPr>
            <a:r>
              <a:rPr lang="ru-RU" sz="2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 ростом на 13 487 тыс. рублей к 2007 году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 rot="10800000" flipH="1" flipV="1">
            <a:off x="285720" y="1714488"/>
            <a:ext cx="3786214" cy="428628"/>
          </a:xfrm>
          <a:prstGeom prst="roundRect">
            <a:avLst>
              <a:gd name="adj" fmla="val 28889"/>
            </a:avLst>
          </a:prstGeom>
          <a:solidFill>
            <a:schemeClr val="accent3">
              <a:lumMod val="95000"/>
            </a:schemeClr>
          </a:solidFill>
          <a:ln w="12700">
            <a:solidFill>
              <a:srgbClr val="33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Жилищное хозяйство – 95 926 т. р.</a:t>
            </a:r>
          </a:p>
        </p:txBody>
      </p:sp>
      <p:pic>
        <p:nvPicPr>
          <p:cNvPr id="20" name="Рисунок 19" descr="IMG_0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500570"/>
            <a:ext cx="342902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411.jpg"/>
          <p:cNvPicPr>
            <a:picLocks noChangeAspect="1"/>
          </p:cNvPicPr>
          <p:nvPr/>
        </p:nvPicPr>
        <p:blipFill>
          <a:blip r:embed="rId5" cstate="print">
            <a:lum bright="16000"/>
          </a:blip>
          <a:stretch>
            <a:fillRect/>
          </a:stretch>
        </p:blipFill>
        <p:spPr>
          <a:xfrm>
            <a:off x="4714875" y="1714500"/>
            <a:ext cx="40005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 bwMode="auto">
          <a:xfrm rot="10800000" flipH="1" flipV="1">
            <a:off x="4714876" y="3786190"/>
            <a:ext cx="4000528" cy="428628"/>
          </a:xfrm>
          <a:prstGeom prst="roundRect">
            <a:avLst>
              <a:gd name="adj" fmla="val 28889"/>
            </a:avLst>
          </a:prstGeom>
          <a:solidFill>
            <a:schemeClr val="accent3">
              <a:lumMod val="95000"/>
            </a:schemeClr>
          </a:solidFill>
          <a:ln w="12700">
            <a:solidFill>
              <a:srgbClr val="33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Коммунальное хозяйство – 60 663 т. р.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 rot="10800000" flipH="1" flipV="1">
            <a:off x="2857488" y="6215082"/>
            <a:ext cx="3214710" cy="428628"/>
          </a:xfrm>
          <a:prstGeom prst="roundRect">
            <a:avLst>
              <a:gd name="adj" fmla="val 28889"/>
            </a:avLst>
          </a:prstGeom>
          <a:solidFill>
            <a:schemeClr val="accent3">
              <a:lumMod val="95000"/>
            </a:schemeClr>
          </a:solidFill>
          <a:ln w="12700">
            <a:solidFill>
              <a:srgbClr val="3366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1600" b="1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Благоустройство – 46 694 т. р.</a:t>
            </a:r>
          </a:p>
        </p:txBody>
      </p:sp>
      <p:pic>
        <p:nvPicPr>
          <p:cNvPr id="18" name="Рисунок 17" descr="sk007.jpg"/>
          <p:cNvPicPr>
            <a:picLocks noChangeAspect="1"/>
          </p:cNvPicPr>
          <p:nvPr/>
        </p:nvPicPr>
        <p:blipFill>
          <a:blip r:embed="rId6" cstate="print">
            <a:lum bright="5000" contrast="23000"/>
          </a:blip>
          <a:stretch>
            <a:fillRect/>
          </a:stretch>
        </p:blipFill>
        <p:spPr>
          <a:xfrm>
            <a:off x="142844" y="4500570"/>
            <a:ext cx="3000396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_2493.jpg"/>
          <p:cNvPicPr>
            <a:picLocks noChangeAspect="1"/>
          </p:cNvPicPr>
          <p:nvPr/>
        </p:nvPicPr>
        <p:blipFill>
          <a:blip r:embed="rId7" cstate="print">
            <a:lum bright="17000"/>
          </a:blip>
          <a:stretch>
            <a:fillRect/>
          </a:stretch>
        </p:blipFill>
        <p:spPr>
          <a:xfrm>
            <a:off x="5929322" y="4500570"/>
            <a:ext cx="2928958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929563" cy="614363"/>
          </a:xfrm>
        </p:spPr>
        <p:txBody>
          <a:bodyPr/>
          <a:lstStyle/>
          <a:p>
            <a:r>
              <a:rPr lang="ru-RU" sz="26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на финансирование мероприятий по благоустройству в 2007-2008 г.г.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58F9CB-E05B-4989-8ECC-FD2B0F51A6B6}" type="slidenum">
              <a:rPr lang="ru-RU" smtClean="0"/>
              <a:pPr/>
              <a:t>14</a:t>
            </a:fld>
            <a:endParaRPr lang="ru-RU" smtClean="0"/>
          </a:p>
        </p:txBody>
      </p:sp>
      <p:graphicFrame>
        <p:nvGraphicFramePr>
          <p:cNvPr id="5122" name="Содержимое 4"/>
          <p:cNvGraphicFramePr>
            <a:graphicFrameLocks noChangeAspect="1"/>
          </p:cNvGraphicFramePr>
          <p:nvPr>
            <p:ph idx="1"/>
          </p:nvPr>
        </p:nvGraphicFramePr>
        <p:xfrm>
          <a:off x="142875" y="1143000"/>
          <a:ext cx="8786813" cy="5429250"/>
        </p:xfrm>
        <a:graphic>
          <a:graphicData uri="http://schemas.openxmlformats.org/presentationml/2006/ole">
            <p:oleObj spid="_x0000_s5122" name="Worksheet" r:id="rId3" imgW="8658225" imgH="5924550" progId="Excel.Sheet.8">
              <p:embed/>
            </p:oleObj>
          </a:graphicData>
        </a:graphic>
      </p:graphicFrame>
      <p:pic>
        <p:nvPicPr>
          <p:cNvPr id="6" name="Рисунок 5" descr="IMG_0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214422"/>
            <a:ext cx="3071834" cy="2500330"/>
          </a:xfrm>
          <a:prstGeom prst="round2Diag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_3548.jpg"/>
          <p:cNvPicPr>
            <a:picLocks noChangeAspect="1"/>
          </p:cNvPicPr>
          <p:nvPr/>
        </p:nvPicPr>
        <p:blipFill>
          <a:blip r:embed="rId2" cstate="print">
            <a:lum bright="18000"/>
          </a:blip>
          <a:stretch>
            <a:fillRect/>
          </a:stretch>
        </p:blipFill>
        <p:spPr>
          <a:xfrm>
            <a:off x="4714875" y="2428875"/>
            <a:ext cx="4071938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74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42875" y="2000250"/>
            <a:ext cx="4143375" cy="3571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2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72250" y="6143625"/>
            <a:ext cx="2133600" cy="457200"/>
          </a:xfrm>
          <a:noFill/>
        </p:spPr>
        <p:txBody>
          <a:bodyPr/>
          <a:lstStyle/>
          <a:p>
            <a:fld id="{8128976B-AD7E-43C1-BEDF-2C8140502CCC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85750" y="5715000"/>
            <a:ext cx="2643188" cy="9286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ПСД на строительство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ДДУ на 190 мест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1 530 тыс. руб.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(О/бюджет)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42875" y="4500563"/>
            <a:ext cx="3857625" cy="10001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Строительство объекта</a:t>
            </a:r>
          </a:p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«Гимназия на 200 гимназистов</a:t>
            </a:r>
          </a:p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 детский сад на 80 мест в п. Ноглики»</a:t>
            </a:r>
          </a:p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38 500 тыс. руб.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(О/бюджет)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4714875" y="1857375"/>
            <a:ext cx="4071938" cy="10001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Общеобразовательной</a:t>
            </a:r>
          </a:p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школы  на 135 учащихся в с. Вал</a:t>
            </a:r>
          </a:p>
          <a:p>
            <a:pPr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100 588 тыс. руб. </a:t>
            </a:r>
            <a:r>
              <a:rPr lang="ru-RU" sz="1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(О/бюджет)</a:t>
            </a:r>
            <a:endParaRPr lang="ru-RU" sz="1600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536" name="Блок-схема: несколько документов 34"/>
          <p:cNvSpPr>
            <a:spLocks noChangeArrowheads="1"/>
          </p:cNvSpPr>
          <p:nvPr/>
        </p:nvSpPr>
        <p:spPr bwMode="auto">
          <a:xfrm>
            <a:off x="642938" y="428625"/>
            <a:ext cx="8072437" cy="1357313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999"/>
                </a:schemeClr>
              </a:gs>
            </a:gsLst>
            <a:path path="rect">
              <a:fillToRect l="50000" t="50000" r="50000" b="50000"/>
            </a:path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 eaLnBrk="0" hangingPunct="0"/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по разделу</a:t>
            </a:r>
          </a:p>
          <a:p>
            <a:pPr algn="ctr" eaLnBrk="0" hangingPunct="0"/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«Образование» - 141 746 тыс. рублей, </a:t>
            </a:r>
          </a:p>
          <a:p>
            <a:pPr algn="ctr" eaLnBrk="0" hangingPunct="0"/>
            <a:r>
              <a:rPr lang="ru-RU" sz="20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из них: за счет средств областного бюджета – 140 618 т.р. </a:t>
            </a:r>
          </a:p>
        </p:txBody>
      </p:sp>
      <p:sp>
        <p:nvSpPr>
          <p:cNvPr id="22537" name="Скругленный прямоугольник 14"/>
          <p:cNvSpPr>
            <a:spLocks noChangeArrowheads="1"/>
          </p:cNvSpPr>
          <p:nvPr/>
        </p:nvSpPr>
        <p:spPr bwMode="auto">
          <a:xfrm>
            <a:off x="7786688" y="6286500"/>
            <a:ext cx="46037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999"/>
                </a:schemeClr>
              </a:gs>
            </a:gsLst>
            <a:path path="rect">
              <a:fillToRect l="50000" t="50000" r="50000" b="50000"/>
            </a:path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571875" y="5715000"/>
            <a:ext cx="5143500" cy="9286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16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счет средств местного бюджета: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Экспертиза на строительство объектов образования</a:t>
            </a:r>
          </a:p>
          <a:p>
            <a:pPr eaLnBrk="0" hangingPunct="0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и Центра детского творчества – 1 128 тыс. руб.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4643.jpg"/>
          <p:cNvPicPr>
            <a:picLocks noChangeAspect="1"/>
          </p:cNvPicPr>
          <p:nvPr/>
        </p:nvPicPr>
        <p:blipFill>
          <a:blip r:embed="rId2" cstate="print"/>
          <a:srcRect r="7812" b="12024"/>
          <a:stretch>
            <a:fillRect/>
          </a:stretch>
        </p:blipFill>
        <p:spPr>
          <a:xfrm>
            <a:off x="142844" y="2285992"/>
            <a:ext cx="4429156" cy="3143272"/>
          </a:xfrm>
          <a:prstGeom prst="round2Diag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ВЫСТАВКА 025.jpg"/>
          <p:cNvPicPr>
            <a:picLocks noChangeAspect="1"/>
          </p:cNvPicPr>
          <p:nvPr/>
        </p:nvPicPr>
        <p:blipFill>
          <a:blip r:embed="rId3" cstate="print"/>
          <a:srcRect l="7272" t="-26829" b="29268"/>
          <a:stretch>
            <a:fillRect/>
          </a:stretch>
        </p:blipFill>
        <p:spPr>
          <a:xfrm>
            <a:off x="4929190" y="1500174"/>
            <a:ext cx="4071966" cy="3857652"/>
          </a:xfrm>
          <a:prstGeom prst="round2Diag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6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72250" y="6143625"/>
            <a:ext cx="2133600" cy="457200"/>
          </a:xfrm>
          <a:noFill/>
        </p:spPr>
        <p:txBody>
          <a:bodyPr/>
          <a:lstStyle/>
          <a:p>
            <a:fld id="{F46B939D-D0FB-4C58-A326-3D77AB652E2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714375" y="2286000"/>
            <a:ext cx="3786188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спортивно-оздоровительного комплекса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     209 071 тыс. руб.</a:t>
            </a:r>
            <a:endParaRPr lang="ru-RU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286375" y="2357438"/>
            <a:ext cx="3643313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Центральной районной больницы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     31 363 тыс. руб.</a:t>
            </a:r>
            <a:endParaRPr lang="ru-RU" sz="1600" dirty="0"/>
          </a:p>
        </p:txBody>
      </p:sp>
      <p:sp>
        <p:nvSpPr>
          <p:cNvPr id="23559" name="Блок-схема: несколько документов 34"/>
          <p:cNvSpPr>
            <a:spLocks noChangeArrowheads="1"/>
          </p:cNvSpPr>
          <p:nvPr/>
        </p:nvSpPr>
        <p:spPr bwMode="auto">
          <a:xfrm>
            <a:off x="214313" y="214313"/>
            <a:ext cx="8929687" cy="1785937"/>
          </a:xfrm>
          <a:prstGeom prst="flowChartMultidocumen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57999"/>
                </a:schemeClr>
              </a:gs>
            </a:gsLst>
            <a:path path="rect">
              <a:fillToRect l="50000" t="50000" r="50000" b="50000"/>
            </a:path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/>
          <a:lstStyle/>
          <a:p>
            <a:pPr eaLnBrk="0" hangingPunct="0"/>
            <a:r>
              <a:rPr lang="ru-RU" sz="22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администрации по разделу</a:t>
            </a:r>
          </a:p>
          <a:p>
            <a:pPr eaLnBrk="0" hangingPunct="0"/>
            <a:r>
              <a:rPr lang="ru-RU" sz="22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«Здравоохранение, ФК и спорт» -  247 334 тыс. руб., из них: </a:t>
            </a:r>
          </a:p>
          <a:p>
            <a:pPr eaLnBrk="0" hangingPunct="0"/>
            <a:r>
              <a:rPr lang="ru-RU" sz="22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- за счет средств областного бюджета – 140 618 т.р., </a:t>
            </a:r>
          </a:p>
          <a:p>
            <a:pPr eaLnBrk="0" hangingPunct="0"/>
            <a:r>
              <a:rPr lang="ru-RU" sz="22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- ОАО «НК РН» – 186 051 т.р.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785938" y="5500688"/>
            <a:ext cx="5286375" cy="12144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Разработка ПСД и строительство стадиона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 искусственным покрытием,</a:t>
            </a:r>
            <a:r>
              <a:rPr lang="ru-RU" sz="1600" dirty="0"/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ремонт МУЗ </a:t>
            </a:r>
            <a:r>
              <a:rPr lang="ru-RU" sz="16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Ногликская</a:t>
            </a: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ЦРБ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(герметизация окон в отделениях больницы)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6 900 </a:t>
            </a:r>
            <a:r>
              <a:rPr lang="ru-RU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>
          <a:xfrm>
            <a:off x="714375" y="571500"/>
            <a:ext cx="8429625" cy="857250"/>
          </a:xfrm>
        </p:spPr>
        <p:txBody>
          <a:bodyPr/>
          <a:lstStyle/>
          <a:p>
            <a:pPr eaLnBrk="1" hangingPunct="1"/>
            <a:r>
              <a:rPr lang="ru-RU" sz="2600" b="1" i="1" smtClean="0">
                <a:solidFill>
                  <a:srgbClr val="A50021"/>
                </a:solidFill>
                <a:latin typeface="Times New Roman" pitchFamily="18" charset="0"/>
              </a:rPr>
              <a:t>Управление социальной политики администрации МО «Городской округ Ногликский» (млн. руб.)</a:t>
            </a:r>
            <a:r>
              <a:rPr lang="ru-RU" sz="2800" b="1" i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2800" b="1" i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2800" b="1" i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graphicFrame>
        <p:nvGraphicFramePr>
          <p:cNvPr id="6146" name="Object 9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14313" y="1290638"/>
          <a:ext cx="8715375" cy="5419725"/>
        </p:xfrm>
        <a:graphic>
          <a:graphicData uri="http://schemas.openxmlformats.org/presentationml/2006/ole">
            <p:oleObj spid="_x0000_s6146" name="Диаграмма" r:id="rId4" imgW="8715375" imgH="5419725" progId="Excel.Sheet.8">
              <p:embed/>
            </p:oleObj>
          </a:graphicData>
        </a:graphic>
      </p:graphicFrame>
      <p:sp>
        <p:nvSpPr>
          <p:cNvPr id="614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D67C80-38DC-4F72-8D8F-98114F2CAFB5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401050" cy="828675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УСП по разделу «Образование» - 234 836 тыс. руб., с ростом к уровню 2007 года на 56 891 тыс. рублей</a:t>
            </a:r>
            <a:endParaRPr lang="ru-RU" sz="2400" dirty="0"/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7143750" y="6429375"/>
            <a:ext cx="1543050" cy="428625"/>
          </a:xfrm>
          <a:noFill/>
        </p:spPr>
        <p:txBody>
          <a:bodyPr/>
          <a:lstStyle/>
          <a:p>
            <a:fld id="{AB0A4F16-34C7-460B-A394-677B9D39CA0E}" type="slidenum">
              <a:rPr lang="ru-RU" smtClean="0"/>
              <a:pPr/>
              <a:t>18</a:t>
            </a:fld>
            <a:endParaRPr lang="ru-RU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1643050"/>
          <a:ext cx="864399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00938" y="2000250"/>
            <a:ext cx="1214437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73,5%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3813" y="3286125"/>
            <a:ext cx="1214437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5,4</a:t>
            </a:r>
            <a:r>
              <a:rPr lang="ru-RU" dirty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2375" y="4643438"/>
            <a:ext cx="1184275" cy="4619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6,7 %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415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75" y="6000750"/>
            <a:ext cx="1143000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12,4 %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401050" cy="828675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УСП по разделу «Культура…» - 27 302 тыс. </a:t>
            </a:r>
            <a:r>
              <a:rPr lang="ru-RU" sz="24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,. </a:t>
            </a:r>
            <a:b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ростом к уровню 2007 года на 8 836 тыс. рублей</a:t>
            </a:r>
            <a:endParaRPr lang="ru-RU" sz="2400" dirty="0"/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72250" y="6400800"/>
            <a:ext cx="2133600" cy="457200"/>
          </a:xfrm>
          <a:noFill/>
        </p:spPr>
        <p:txBody>
          <a:bodyPr/>
          <a:lstStyle/>
          <a:p>
            <a:fld id="{E58781C2-D02B-4AB5-9AE7-DE1A8FD3236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0415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357158" y="1714488"/>
            <a:ext cx="3214710" cy="785818"/>
          </a:xfrm>
          <a:prstGeom prst="homePlate">
            <a:avLst/>
          </a:prstGeom>
          <a:solidFill>
            <a:srgbClr val="CC99FF">
              <a:alpha val="39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 культуры</a:t>
            </a:r>
          </a:p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11 955 тыс. руб.  </a:t>
            </a:r>
          </a:p>
        </p:txBody>
      </p:sp>
      <p:sp>
        <p:nvSpPr>
          <p:cNvPr id="14" name="Пятиугольник 13"/>
          <p:cNvSpPr/>
          <p:nvPr/>
        </p:nvSpPr>
        <p:spPr bwMode="auto">
          <a:xfrm>
            <a:off x="357158" y="2786058"/>
            <a:ext cx="3357586" cy="857256"/>
          </a:xfrm>
          <a:prstGeom prst="homePlate">
            <a:avLst/>
          </a:prstGeom>
          <a:solidFill>
            <a:srgbClr val="CC99FF">
              <a:alpha val="37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</a:p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2 924 тыс. руб.  </a:t>
            </a: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357158" y="3857628"/>
            <a:ext cx="3214710" cy="857256"/>
          </a:xfrm>
          <a:prstGeom prst="homePlate">
            <a:avLst/>
          </a:prstGeom>
          <a:solidFill>
            <a:srgbClr val="CC99FF">
              <a:alpha val="35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Библиотеки </a:t>
            </a:r>
          </a:p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10 423 тыс. руб.  </a:t>
            </a:r>
          </a:p>
        </p:txBody>
      </p:sp>
      <p:sp>
        <p:nvSpPr>
          <p:cNvPr id="25608" name="Правая круглая скобка 17"/>
          <p:cNvSpPr>
            <a:spLocks/>
          </p:cNvSpPr>
          <p:nvPr/>
        </p:nvSpPr>
        <p:spPr bwMode="auto">
          <a:xfrm>
            <a:off x="3500438" y="1714500"/>
            <a:ext cx="785812" cy="4857750"/>
          </a:xfrm>
          <a:prstGeom prst="rightBracket">
            <a:avLst>
              <a:gd name="adj" fmla="val 110901"/>
            </a:avLst>
          </a:prstGeom>
          <a:noFill/>
          <a:ln w="2857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 b="1"/>
          </a:p>
        </p:txBody>
      </p:sp>
      <p:sp>
        <p:nvSpPr>
          <p:cNvPr id="23" name="TextBox 22"/>
          <p:cNvSpPr txBox="1"/>
          <p:nvPr/>
        </p:nvSpPr>
        <p:spPr>
          <a:xfrm>
            <a:off x="4572000" y="1928813"/>
            <a:ext cx="4071938" cy="708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Оплата труда (включая  ЕСН) – 19 764 т.р. (78 %)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2857500"/>
            <a:ext cx="4071938" cy="1016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Прочие выплаты работникам культуры  (проезд в отпуск и др.) – 914 т.р. (3,3 %)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0" y="4143375"/>
            <a:ext cx="4071938" cy="708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Оплата ком/услуг, содержание имущества – 1 652 т.р. (6,5 %)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5072063"/>
            <a:ext cx="4071938" cy="708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Увеличение стоимости основных средств– 3  122 т.р. (11,4 %)</a:t>
            </a:r>
          </a:p>
        </p:txBody>
      </p:sp>
      <p:sp>
        <p:nvSpPr>
          <p:cNvPr id="33" name="Пятиугольник 32"/>
          <p:cNvSpPr/>
          <p:nvPr/>
        </p:nvSpPr>
        <p:spPr bwMode="auto">
          <a:xfrm>
            <a:off x="357158" y="5000636"/>
            <a:ext cx="3357586" cy="1571636"/>
          </a:xfrm>
          <a:prstGeom prst="homePlate">
            <a:avLst/>
          </a:prstGeom>
          <a:solidFill>
            <a:srgbClr val="CC99FF">
              <a:alpha val="35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Др. вопросы</a:t>
            </a:r>
          </a:p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области культуры</a:t>
            </a:r>
          </a:p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капит</a:t>
            </a: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/ремонт музея)</a:t>
            </a:r>
          </a:p>
          <a:p>
            <a:pPr eaLnBrk="0" hangingPunct="0">
              <a:defRPr/>
            </a:pPr>
            <a:r>
              <a:rPr lang="ru-RU" sz="2400" b="1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2 000 тыс. руб.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IMG_2421.jpg"/>
          <p:cNvPicPr>
            <a:picLocks noChangeAspect="1"/>
          </p:cNvPicPr>
          <p:nvPr/>
        </p:nvPicPr>
        <p:blipFill>
          <a:blip r:embed="rId2" cstate="print">
            <a:lum bright="8000" contrast="4000"/>
          </a:blip>
          <a:srcRect/>
          <a:stretch>
            <a:fillRect/>
          </a:stretch>
        </p:blipFill>
        <p:spPr bwMode="auto">
          <a:xfrm>
            <a:off x="142875" y="500063"/>
            <a:ext cx="8715375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714375" y="500063"/>
            <a:ext cx="8001000" cy="1008062"/>
          </a:xfrm>
        </p:spPr>
        <p:txBody>
          <a:bodyPr/>
          <a:lstStyle/>
          <a:p>
            <a:pPr eaLnBrk="1" hangingPunct="1"/>
            <a:r>
              <a:rPr lang="ru-RU" sz="3400" b="1" i="1" smtClean="0">
                <a:solidFill>
                  <a:schemeClr val="bg1"/>
                </a:solidFill>
              </a:rPr>
              <a:t>Основные параметры исполнения бюджета за 2008 год</a:t>
            </a:r>
          </a:p>
        </p:txBody>
      </p:sp>
      <p:sp>
        <p:nvSpPr>
          <p:cNvPr id="11267" name="AutoShape 134"/>
          <p:cNvSpPr>
            <a:spLocks noChangeArrowheads="1"/>
          </p:cNvSpPr>
          <p:nvPr/>
        </p:nvSpPr>
        <p:spPr bwMode="auto">
          <a:xfrm>
            <a:off x="357188" y="3429000"/>
            <a:ext cx="3071812" cy="1357313"/>
          </a:xfrm>
          <a:prstGeom prst="flowChartPunchedTape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000066">
                  <a:alpha val="57999"/>
                </a:srgbClr>
              </a:gs>
            </a:gsLst>
            <a:path path="rect">
              <a:fillToRect l="50000" t="50000" r="50000" b="50000"/>
            </a:path>
          </a:gradFill>
          <a:ln w="25400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Доходы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1 309,7 млн. рублей</a:t>
            </a:r>
          </a:p>
        </p:txBody>
      </p:sp>
      <p:sp>
        <p:nvSpPr>
          <p:cNvPr id="11268" name="AutoShape 135"/>
          <p:cNvSpPr>
            <a:spLocks noChangeArrowheads="1"/>
          </p:cNvSpPr>
          <p:nvPr/>
        </p:nvSpPr>
        <p:spPr bwMode="auto">
          <a:xfrm>
            <a:off x="2214563" y="4500563"/>
            <a:ext cx="3143250" cy="1428750"/>
          </a:xfrm>
          <a:prstGeom prst="flowChartPunchedTape">
            <a:avLst/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000066">
                  <a:alpha val="57999"/>
                </a:srgbClr>
              </a:gs>
            </a:gsLst>
            <a:path path="rect">
              <a:fillToRect l="50000" t="50000" r="50000" b="50000"/>
            </a:path>
          </a:gradFill>
          <a:ln w="25400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Расходы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1 183,7 млн. рублей</a:t>
            </a:r>
          </a:p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</p:txBody>
      </p:sp>
      <p:sp>
        <p:nvSpPr>
          <p:cNvPr id="11269" name="AutoShape 136"/>
          <p:cNvSpPr>
            <a:spLocks noChangeArrowheads="1"/>
          </p:cNvSpPr>
          <p:nvPr/>
        </p:nvSpPr>
        <p:spPr bwMode="auto">
          <a:xfrm>
            <a:off x="5500688" y="4572000"/>
            <a:ext cx="3214687" cy="2000250"/>
          </a:xfrm>
          <a:prstGeom prst="flowChartPunchedTape">
            <a:avLst/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000066">
                  <a:alpha val="57999"/>
                </a:srgbClr>
              </a:gs>
            </a:gsLst>
            <a:path path="rect">
              <a:fillToRect l="50000" t="50000" r="50000" b="50000"/>
            </a:path>
          </a:gradFill>
          <a:ln w="25400" cap="rnd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dirty="0" err="1">
                <a:solidFill>
                  <a:schemeClr val="bg1"/>
                </a:solidFill>
                <a:latin typeface="Arial" charset="0"/>
              </a:rPr>
              <a:t>Профицит</a:t>
            </a:r>
            <a:r>
              <a:rPr lang="ru-RU" sz="2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бюджета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charset="0"/>
              </a:rPr>
              <a:t>126,0 млн. рублей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(за счет остатков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</a:rPr>
              <a:t> целевых средств)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2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2400" b="1" dirty="0">
              <a:solidFill>
                <a:srgbClr val="000092"/>
              </a:solidFill>
              <a:latin typeface="Arial" charset="0"/>
            </a:endParaRPr>
          </a:p>
        </p:txBody>
      </p:sp>
      <p:sp>
        <p:nvSpPr>
          <p:cNvPr id="10247" name="Номер слайда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22364B-3C92-4AAC-A3DD-C5729F55444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411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542928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3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429001"/>
            <a:ext cx="542928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Выгнутая влево стрелка 4"/>
          <p:cNvSpPr>
            <a:spLocks noChangeArrowheads="1"/>
          </p:cNvSpPr>
          <p:nvPr/>
        </p:nvSpPr>
        <p:spPr bwMode="auto">
          <a:xfrm>
            <a:off x="214313" y="1071563"/>
            <a:ext cx="928687" cy="3071812"/>
          </a:xfrm>
          <a:prstGeom prst="curvedRightArrow">
            <a:avLst>
              <a:gd name="adj1" fmla="val 25007"/>
              <a:gd name="adj2" fmla="val 54133"/>
              <a:gd name="adj3" fmla="val 2500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6629" name="Выгнутая влево стрелка 6"/>
          <p:cNvSpPr>
            <a:spLocks noChangeArrowheads="1"/>
          </p:cNvSpPr>
          <p:nvPr/>
        </p:nvSpPr>
        <p:spPr bwMode="auto">
          <a:xfrm flipH="1">
            <a:off x="7715250" y="928688"/>
            <a:ext cx="1214438" cy="4714875"/>
          </a:xfrm>
          <a:prstGeom prst="curvedRightArrow">
            <a:avLst>
              <a:gd name="adj1" fmla="val 25002"/>
              <a:gd name="adj2" fmla="val 45600"/>
              <a:gd name="adj3" fmla="val 37051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663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16D28B-8ED1-42A6-8514-E20FAF40CC8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715375" cy="785813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УСП по разделу «Здравоохранение, ФК и спорт» </a:t>
            </a:r>
            <a:b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9 572 тыс. руб., с ростом к уровню 2007 года на 8 217 тыс. руб.</a:t>
            </a:r>
            <a:endParaRPr lang="ru-RU" sz="2400" dirty="0"/>
          </a:p>
        </p:txBody>
      </p:sp>
      <p:sp>
        <p:nvSpPr>
          <p:cNvPr id="10" name="Блок-схема: знак завершения 9"/>
          <p:cNvSpPr/>
          <p:nvPr/>
        </p:nvSpPr>
        <p:spPr bwMode="auto">
          <a:xfrm rot="10800000" flipV="1">
            <a:off x="3643313" y="3571875"/>
            <a:ext cx="5214937" cy="500063"/>
          </a:xfrm>
          <a:prstGeom prst="flowChartTerminator">
            <a:avLst/>
          </a:prstGeom>
          <a:solidFill>
            <a:schemeClr val="accent3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Реконструкция лыжной базы -  8 860 тыс. руб.</a:t>
            </a:r>
          </a:p>
        </p:txBody>
      </p:sp>
      <p:sp>
        <p:nvSpPr>
          <p:cNvPr id="11" name="Блок-схема: знак завершения 10"/>
          <p:cNvSpPr/>
          <p:nvPr/>
        </p:nvSpPr>
        <p:spPr bwMode="auto">
          <a:xfrm>
            <a:off x="642938" y="1500188"/>
            <a:ext cx="5214937" cy="500062"/>
          </a:xfrm>
          <a:prstGeom prst="flowChartTerminator">
            <a:avLst/>
          </a:prstGeom>
          <a:solidFill>
            <a:schemeClr val="accent3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-  712 тыс. руб.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8" descr="0_d85d_ac925698_XL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142875" y="1357313"/>
            <a:ext cx="8858250" cy="5286375"/>
          </a:xfrm>
          <a:prstGeom prst="rect">
            <a:avLst/>
          </a:prstGeom>
          <a:noFill/>
          <a:ln w="25400" cmpd="dbl">
            <a:solidFill>
              <a:srgbClr val="3C6A9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8858250" cy="714375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sysDot"/>
          </a:ln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Расходы УСП по разделу «Социальная политика» - 18 630 тыс. руб., с ростом к уровню 2007 года на 11 115 тыс. руб.</a:t>
            </a:r>
            <a:endParaRPr lang="ru-RU" sz="2400" dirty="0"/>
          </a:p>
        </p:txBody>
      </p:sp>
      <p:sp>
        <p:nvSpPr>
          <p:cNvPr id="27652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572250" y="6400800"/>
            <a:ext cx="2133600" cy="457200"/>
          </a:xfrm>
          <a:noFill/>
        </p:spPr>
        <p:txBody>
          <a:bodyPr/>
          <a:lstStyle/>
          <a:p>
            <a:fld id="{98FE5ED2-3C6A-46EE-B6E0-E106A8C3BD0F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0415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1688" y="1857375"/>
            <a:ext cx="5000625" cy="708025"/>
          </a:xfrm>
          <a:prstGeom prst="rect">
            <a:avLst/>
          </a:prstGeom>
          <a:solidFill>
            <a:srgbClr val="3C6A9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213 тыс. руб.</a:t>
            </a:r>
          </a:p>
        </p:txBody>
      </p:sp>
      <p:sp>
        <p:nvSpPr>
          <p:cNvPr id="27655" name="Двойные круглые скобки 18"/>
          <p:cNvSpPr>
            <a:spLocks noChangeArrowheads="1"/>
          </p:cNvSpPr>
          <p:nvPr/>
        </p:nvSpPr>
        <p:spPr bwMode="auto">
          <a:xfrm>
            <a:off x="1357313" y="1500188"/>
            <a:ext cx="6429375" cy="5072062"/>
          </a:xfrm>
          <a:prstGeom prst="bracketPair">
            <a:avLst>
              <a:gd name="adj" fmla="val 16667"/>
            </a:avLst>
          </a:prstGeom>
          <a:noFill/>
          <a:ln w="38100" cap="rnd" algn="ctr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71688" y="2857500"/>
            <a:ext cx="5000625" cy="708025"/>
          </a:xfrm>
          <a:prstGeom prst="rect">
            <a:avLst/>
          </a:prstGeom>
          <a:solidFill>
            <a:srgbClr val="3C6A9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3 747 тыс.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1688" y="3786188"/>
            <a:ext cx="5000625" cy="1016000"/>
          </a:xfrm>
          <a:prstGeom prst="rect">
            <a:avLst/>
          </a:prstGeom>
          <a:solidFill>
            <a:srgbClr val="3C6A9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12 189 тыс. руб.</a:t>
            </a: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88" y="4929188"/>
            <a:ext cx="5000625" cy="1323975"/>
          </a:xfrm>
          <a:prstGeom prst="rect">
            <a:avLst/>
          </a:prstGeom>
          <a:solidFill>
            <a:srgbClr val="3C6A9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Др. вопросы в области социальной политики (реализация целевых районных программ)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2 481 тыс. руб.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28625" y="3286125"/>
            <a:ext cx="2643188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8 464 тыс. руб.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572500" cy="785813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  <a:t>Финансовое управление</a:t>
            </a:r>
            <a:b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  <a:t> МО «Городской округ Ногликский» </a:t>
            </a:r>
            <a:b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3000" smtClean="0"/>
          </a:p>
        </p:txBody>
      </p:sp>
      <p:sp>
        <p:nvSpPr>
          <p:cNvPr id="2867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8723744-39D8-473C-98D1-73BB6F609868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63" y="1571625"/>
            <a:ext cx="8001000" cy="785813"/>
          </a:xfrm>
          <a:prstGeom prst="roundRect">
            <a:avLst/>
          </a:prstGeom>
          <a:solidFill>
            <a:srgbClr val="FFFFFF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</a:t>
            </a:r>
            <a:r>
              <a:rPr lang="ru-RU" sz="2400" b="1" i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11 188 тыс. руб.,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(уменьшение к уровню 2007 года – на 8 395 тыс. рублей)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500430" y="2571744"/>
            <a:ext cx="4429156" cy="10001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финансовых органов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8 418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071938" y="3500438"/>
            <a:ext cx="4429125" cy="1000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долга -2 272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500562" y="4429132"/>
            <a:ext cx="4429156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общегосударственные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 - 317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Левая фигурная скобка 21"/>
          <p:cNvSpPr/>
          <p:nvPr/>
        </p:nvSpPr>
        <p:spPr bwMode="auto">
          <a:xfrm>
            <a:off x="2857500" y="2428875"/>
            <a:ext cx="642938" cy="2928938"/>
          </a:xfrm>
          <a:prstGeom prst="leftBrace">
            <a:avLst>
              <a:gd name="adj1" fmla="val 50237"/>
              <a:gd name="adj2" fmla="val 50000"/>
            </a:avLst>
          </a:prstGeom>
          <a:noFill/>
          <a:ln w="25400" cap="rnd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7188" y="5500688"/>
            <a:ext cx="3071812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(пенсионное обеспечение)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181 тыс. руб.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500063" y="2500313"/>
            <a:ext cx="5500687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вопросы (другие общегосударственные вопросы)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10 834 тыс. руб.</a:t>
            </a: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001125" cy="857250"/>
          </a:xfrm>
        </p:spPr>
        <p:txBody>
          <a:bodyPr/>
          <a:lstStyle/>
          <a:p>
            <a:pPr algn="ctr"/>
            <a:r>
              <a:rPr lang="ru-RU" sz="3200" b="1" i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i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  <a:t>Комитет по управлению муниципальным имуществом МО «Городской округ Ногликский» </a:t>
            </a:r>
            <a:b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3000" smtClean="0"/>
          </a:p>
        </p:txBody>
      </p:sp>
      <p:sp>
        <p:nvSpPr>
          <p:cNvPr id="2970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CB06AC-CA55-4804-B10E-AC975039BB86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063" y="1571625"/>
            <a:ext cx="8001000" cy="785813"/>
          </a:xfrm>
          <a:prstGeom prst="roundRect">
            <a:avLst/>
          </a:prstGeom>
          <a:solidFill>
            <a:srgbClr val="FFFFFF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400" b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</a:t>
            </a:r>
            <a:r>
              <a:rPr lang="ru-RU" sz="2400" b="1" i="1" u="sng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31 720 тыс. руб.,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(увеличение к уровню 2007 года – на 10 770 тыс. рублей)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 bwMode="auto">
          <a:xfrm flipV="1">
            <a:off x="3500438" y="3643313"/>
            <a:ext cx="785812" cy="2357437"/>
          </a:xfrm>
          <a:prstGeom prst="leftBrace">
            <a:avLst>
              <a:gd name="adj1" fmla="val 50237"/>
              <a:gd name="adj2" fmla="val 40519"/>
            </a:avLst>
          </a:prstGeom>
          <a:noFill/>
          <a:ln w="25400" cap="rnd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8625" y="5715000"/>
            <a:ext cx="3071813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(пенсионное обеспечение)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85875" y="4143375"/>
            <a:ext cx="2143125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20 871 тыс. руб.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000496" y="3714752"/>
            <a:ext cx="4429156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Жилищное хозяйство – 13 950 тыс. руб.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(на 7 114 т.р.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&gt; 2007 г.)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286248" y="4572008"/>
            <a:ext cx="4500594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– 6 847 тыс. руб.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(на 1 540 т.р.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/>
                <a:cs typeface="Times New Roman"/>
              </a:rPr>
              <a:t>&gt; 2007 г.)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14844" y="5357826"/>
            <a:ext cx="4429156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Благоустройство – 74 тыс. руб.</a:t>
            </a:r>
          </a:p>
          <a:p>
            <a:pPr algn="ctr" eaLnBrk="0" hangingPunct="0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 bwMode="auto">
          <a:xfrm>
            <a:off x="4643438" y="5857875"/>
            <a:ext cx="3571875" cy="785813"/>
          </a:xfrm>
          <a:prstGeom prst="roundRect">
            <a:avLst/>
          </a:prstGeom>
          <a:solidFill>
            <a:srgbClr val="FFFFFF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  <a:p>
            <a:pPr eaLnBrk="0" hangingPunct="0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Выгнутая влево стрелка 9"/>
          <p:cNvSpPr>
            <a:spLocks noChangeArrowheads="1"/>
          </p:cNvSpPr>
          <p:nvPr/>
        </p:nvSpPr>
        <p:spPr bwMode="auto">
          <a:xfrm flipH="1">
            <a:off x="8001000" y="1571625"/>
            <a:ext cx="928688" cy="4929188"/>
          </a:xfrm>
          <a:prstGeom prst="curvedRightArrow">
            <a:avLst>
              <a:gd name="adj1" fmla="val 24990"/>
              <a:gd name="adj2" fmla="val 50005"/>
              <a:gd name="adj3" fmla="val 2500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85813" y="2143125"/>
            <a:ext cx="7858125" cy="3500438"/>
          </a:xfrm>
          <a:prstGeom prst="roundRect">
            <a:avLst/>
          </a:prstGeom>
          <a:solidFill>
            <a:srgbClr val="FFFFFF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Здравоохранение - </a:t>
            </a:r>
            <a:r>
              <a:rPr lang="ru-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122 612 тыс. руб.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B07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643182"/>
            <a:ext cx="414340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6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E14753-D7B0-4643-9FE1-6ADED20983EF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8258175" cy="7143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A50021"/>
                </a:solidFill>
                <a:latin typeface="Times New Roman" pitchFamily="18" charset="0"/>
              </a:rPr>
              <a:t>Муниципальное учреждение Ногликская центральная районная больница </a:t>
            </a:r>
          </a:p>
        </p:txBody>
      </p:sp>
      <p:sp>
        <p:nvSpPr>
          <p:cNvPr id="30728" name="Выгнутая влево стрелка 6"/>
          <p:cNvSpPr>
            <a:spLocks noChangeArrowheads="1"/>
          </p:cNvSpPr>
          <p:nvPr/>
        </p:nvSpPr>
        <p:spPr bwMode="auto">
          <a:xfrm>
            <a:off x="285750" y="1357313"/>
            <a:ext cx="1000125" cy="214312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25400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57250" y="1214438"/>
            <a:ext cx="7572375" cy="714375"/>
          </a:xfrm>
          <a:prstGeom prst="roundRect">
            <a:avLst/>
          </a:prstGeom>
          <a:solidFill>
            <a:srgbClr val="FFFFFF"/>
          </a:solidFill>
          <a:ln w="254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</a:t>
            </a: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122 612 тыс. руб.,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ростом к уровню 2007 года – на 34 520 тыс. рублей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75" y="2428875"/>
            <a:ext cx="3214688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Оплата труда – 90 364 т.р.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(74 %)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6375" y="3143250"/>
            <a:ext cx="3214688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Прочие денежные выплаты работникам – 8 157 т.р. (7 %)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6375" y="3929063"/>
            <a:ext cx="3214688" cy="646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Оплата ком/услуг – 7 251 т.р.</a:t>
            </a:r>
          </a:p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(6 %)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86375" y="4714875"/>
            <a:ext cx="3214688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Ремонт здания поликлиники – 1 400 т.р.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5400000">
            <a:off x="5787232" y="4071144"/>
            <a:ext cx="1428750" cy="158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BE4E8BA6-9236-46C1-98E5-14A6DF1E1FC0}" type="slidenum">
              <a:rPr lang="ru-RU">
                <a:latin typeface="+mn-lt"/>
              </a:rPr>
              <a:pPr algn="l">
                <a:defRPr/>
              </a:pPr>
              <a:t>25</a:t>
            </a:fld>
            <a:endParaRPr lang="ru-RU">
              <a:latin typeface="+mn-lt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571480"/>
            <a:ext cx="8429684" cy="1000132"/>
          </a:xfrm>
          <a:prstGeom prst="round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МУП «Жилищно-коммунальное хозяйство «Ныш»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5 039 тыс. рублей,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ростом на 1 480 тыс. руб. к 2007 году   </a:t>
            </a:r>
          </a:p>
        </p:txBody>
      </p:sp>
      <p:sp>
        <p:nvSpPr>
          <p:cNvPr id="31750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42844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52" name="AutoShape 12"/>
          <p:cNvSpPr>
            <a:spLocks noChangeArrowheads="1"/>
          </p:cNvSpPr>
          <p:nvPr/>
        </p:nvSpPr>
        <p:spPr bwMode="auto">
          <a:xfrm rot="5400000">
            <a:off x="1110457" y="1818481"/>
            <a:ext cx="857250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3" name="AutoShape 15"/>
          <p:cNvSpPr>
            <a:spLocks noChangeArrowheads="1"/>
          </p:cNvSpPr>
          <p:nvPr/>
        </p:nvSpPr>
        <p:spPr bwMode="auto">
          <a:xfrm rot="5400000">
            <a:off x="3967957" y="1818481"/>
            <a:ext cx="857250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54" name="AutoShape 15"/>
          <p:cNvSpPr>
            <a:spLocks noChangeArrowheads="1"/>
          </p:cNvSpPr>
          <p:nvPr/>
        </p:nvSpPr>
        <p:spPr bwMode="auto">
          <a:xfrm rot="5400000">
            <a:off x="7075488" y="1711325"/>
            <a:ext cx="785812" cy="649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500813" y="4786313"/>
            <a:ext cx="85725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715125" y="4214813"/>
            <a:ext cx="2000250" cy="1214437"/>
          </a:xfrm>
          <a:prstGeom prst="roundRect">
            <a:avLst/>
          </a:prstGeom>
          <a:solidFill>
            <a:schemeClr val="l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Льготы участковым милиционерам по оплате ЖКУ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ая соединительная линия 3"/>
          <p:cNvSpPr/>
          <p:nvPr/>
        </p:nvSpPr>
        <p:spPr>
          <a:xfrm>
            <a:off x="6143625" y="2714625"/>
            <a:ext cx="527050" cy="5715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18348"/>
                </a:lnTo>
                <a:lnTo>
                  <a:pt x="527183" y="261834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Схема 13"/>
          <p:cNvGraphicFramePr/>
          <p:nvPr/>
        </p:nvGraphicFramePr>
        <p:xfrm>
          <a:off x="285720" y="2285992"/>
          <a:ext cx="864399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4C591CEC-B19B-4252-953B-BFC36B76D4C7}" type="slidenum">
              <a:rPr lang="ru-RU">
                <a:latin typeface="+mn-lt"/>
              </a:rPr>
              <a:pPr algn="l">
                <a:defRPr/>
              </a:pPr>
              <a:t>26</a:t>
            </a:fld>
            <a:endParaRPr lang="ru-RU">
              <a:latin typeface="+mn-lt"/>
            </a:endParaRPr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571480"/>
            <a:ext cx="8429684" cy="1000132"/>
          </a:xfrm>
          <a:prstGeom prst="round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МУП «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Теплоэлектросеть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8 602 тыс. рублей,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ростом на 1 480 тыс. руб. к 2007 году   </a:t>
            </a:r>
          </a:p>
        </p:txBody>
      </p:sp>
      <p:sp>
        <p:nvSpPr>
          <p:cNvPr id="32775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6" name="AutoShape 12"/>
          <p:cNvSpPr>
            <a:spLocks noChangeArrowheads="1"/>
          </p:cNvSpPr>
          <p:nvPr/>
        </p:nvSpPr>
        <p:spPr bwMode="auto">
          <a:xfrm rot="5400000">
            <a:off x="1789113" y="1568450"/>
            <a:ext cx="642938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7" name="AutoShape 15"/>
          <p:cNvSpPr>
            <a:spLocks noChangeArrowheads="1"/>
          </p:cNvSpPr>
          <p:nvPr/>
        </p:nvSpPr>
        <p:spPr bwMode="auto">
          <a:xfrm rot="5400000">
            <a:off x="6718300" y="1568450"/>
            <a:ext cx="642938" cy="649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500813" y="4786313"/>
            <a:ext cx="85725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500813" y="4286250"/>
            <a:ext cx="2214562" cy="1214438"/>
          </a:xfrm>
          <a:prstGeom prst="roundRect">
            <a:avLst/>
          </a:prstGeom>
          <a:solidFill>
            <a:schemeClr val="l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Льготы участковым милиционерам по оплате ЖКУ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214282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858000" y="6143625"/>
            <a:ext cx="2133600" cy="476250"/>
          </a:xfrm>
        </p:spPr>
        <p:txBody>
          <a:bodyPr/>
          <a:lstStyle/>
          <a:p>
            <a:pPr>
              <a:defRPr/>
            </a:pPr>
            <a:fld id="{60BC3D70-2EE7-4371-9125-6178F99A4279}" type="slidenum">
              <a:rPr lang="ru-RU" b="1">
                <a:latin typeface="+mn-lt"/>
              </a:rPr>
              <a:pPr>
                <a:defRPr/>
              </a:pPr>
              <a:t>27</a:t>
            </a:fld>
            <a:endParaRPr lang="ru-RU" b="1">
              <a:latin typeface="+mn-lt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428604"/>
            <a:ext cx="8429684" cy="1000132"/>
          </a:xfrm>
          <a:prstGeom prst="round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МУП «Жилищно-коммунальное хозяйство «Вал»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15 749 тыс. рублей,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ростом на 10 880 тыс. руб. к 2007 году   </a:t>
            </a:r>
          </a:p>
        </p:txBody>
      </p:sp>
      <p:sp>
        <p:nvSpPr>
          <p:cNvPr id="33798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3799" name="AutoShape 15"/>
          <p:cNvSpPr>
            <a:spLocks noChangeArrowheads="1"/>
          </p:cNvSpPr>
          <p:nvPr/>
        </p:nvSpPr>
        <p:spPr bwMode="auto">
          <a:xfrm rot="5400000">
            <a:off x="4146550" y="1497013"/>
            <a:ext cx="785813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Схема 21"/>
          <p:cNvGraphicFramePr/>
          <p:nvPr/>
        </p:nvGraphicFramePr>
        <p:xfrm>
          <a:off x="214282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15125" y="6215063"/>
            <a:ext cx="2133600" cy="476250"/>
          </a:xfrm>
        </p:spPr>
        <p:txBody>
          <a:bodyPr/>
          <a:lstStyle/>
          <a:p>
            <a:pPr>
              <a:defRPr/>
            </a:pPr>
            <a:fld id="{D99C16A8-66C6-41AD-AB8C-EE27E246C020}" type="slidenum">
              <a:rPr lang="ru-RU">
                <a:latin typeface="+mn-lt"/>
              </a:rPr>
              <a:pPr>
                <a:defRPr/>
              </a:pPr>
              <a:t>28</a:t>
            </a:fld>
            <a:endParaRPr lang="ru-RU" dirty="0">
              <a:latin typeface="+mn-lt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428604"/>
            <a:ext cx="8429684" cy="1000132"/>
          </a:xfrm>
          <a:prstGeom prst="round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МУП «Водоканал»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12 927 тыс. рублей,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ростом на 12 927 тыс. руб. к 2007 году   </a:t>
            </a:r>
          </a:p>
        </p:txBody>
      </p:sp>
      <p:sp>
        <p:nvSpPr>
          <p:cNvPr id="34822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4823" name="AutoShape 15"/>
          <p:cNvSpPr>
            <a:spLocks noChangeArrowheads="1"/>
          </p:cNvSpPr>
          <p:nvPr/>
        </p:nvSpPr>
        <p:spPr bwMode="auto">
          <a:xfrm rot="5400000">
            <a:off x="4039394" y="1604169"/>
            <a:ext cx="1000125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5400000">
            <a:off x="5787232" y="4071144"/>
            <a:ext cx="1428750" cy="158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A9C33748-6508-429C-8E0A-59F1352569F3}" type="slidenum">
              <a:rPr lang="ru-RU">
                <a:latin typeface="+mn-lt"/>
              </a:rPr>
              <a:pPr algn="l">
                <a:defRPr/>
              </a:pPr>
              <a:t>29</a:t>
            </a:fld>
            <a:endParaRPr lang="ru-RU">
              <a:latin typeface="+mn-lt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8543925" y="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400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500034" y="571480"/>
            <a:ext cx="8429684" cy="1000132"/>
          </a:xfrm>
          <a:prstGeom prst="round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МУП «Управляющая организация Ноглики» 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1 034 тыс. рублей,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ростом на 995 тыс. руб. к 2007 году   </a:t>
            </a:r>
          </a:p>
        </p:txBody>
      </p:sp>
      <p:sp>
        <p:nvSpPr>
          <p:cNvPr id="35846" name="TextBox 14"/>
          <p:cNvSpPr txBox="1">
            <a:spLocks noChangeArrowheads="1"/>
          </p:cNvSpPr>
          <p:nvPr/>
        </p:nvSpPr>
        <p:spPr bwMode="auto">
          <a:xfrm>
            <a:off x="6357938" y="4286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14282" y="1643050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8" name="AutoShape 15"/>
          <p:cNvSpPr>
            <a:spLocks noChangeArrowheads="1"/>
          </p:cNvSpPr>
          <p:nvPr/>
        </p:nvSpPr>
        <p:spPr bwMode="auto">
          <a:xfrm rot="5400000">
            <a:off x="1967707" y="1675606"/>
            <a:ext cx="857250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AutoShape 15"/>
          <p:cNvSpPr>
            <a:spLocks noChangeArrowheads="1"/>
          </p:cNvSpPr>
          <p:nvPr/>
        </p:nvSpPr>
        <p:spPr bwMode="auto">
          <a:xfrm rot="5400000">
            <a:off x="6146800" y="1639888"/>
            <a:ext cx="785813" cy="649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66CC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500813" y="4786313"/>
            <a:ext cx="857250" cy="158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786563" y="4000500"/>
            <a:ext cx="2000250" cy="1214438"/>
          </a:xfrm>
          <a:prstGeom prst="roundRect">
            <a:avLst/>
          </a:prstGeom>
          <a:solidFill>
            <a:schemeClr val="l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Льготы участковым милиционерам по оплате ЖКУ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92150"/>
            <a:ext cx="8964612" cy="574675"/>
          </a:xfrm>
        </p:spPr>
        <p:txBody>
          <a:bodyPr/>
          <a:lstStyle/>
          <a:p>
            <a:pPr eaLnBrk="1" hangingPunct="1"/>
            <a:r>
              <a:rPr lang="ru-RU" sz="3000" b="1" i="1" smtClean="0">
                <a:solidFill>
                  <a:srgbClr val="A50021"/>
                </a:solidFill>
              </a:rPr>
              <a:t>Основные параметры исполнения бюджета за 2008 год в сравнении с 2007 годом</a:t>
            </a:r>
            <a:br>
              <a:rPr lang="ru-RU" sz="3000" b="1" i="1" smtClean="0">
                <a:solidFill>
                  <a:srgbClr val="A50021"/>
                </a:solidFill>
              </a:rPr>
            </a:br>
            <a:endParaRPr lang="ru-RU" sz="3000" b="1" i="1" smtClean="0">
              <a:solidFill>
                <a:srgbClr val="A50021"/>
              </a:solidFill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139700" y="1143000"/>
          <a:ext cx="8839200" cy="5500688"/>
        </p:xfrm>
        <a:graphic>
          <a:graphicData uri="http://schemas.openxmlformats.org/presentationml/2006/ole">
            <p:oleObj spid="_x0000_s1026" name="Диаграмма" r:id="rId3" imgW="7800975" imgH="4686300" progId="MSGraph.Chart.8">
              <p:embed followColorScheme="full"/>
            </p:oleObj>
          </a:graphicData>
        </a:graphic>
      </p:graphicFrame>
      <p:sp>
        <p:nvSpPr>
          <p:cNvPr id="102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69C367-C022-408F-AAF0-398B17761E8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285875" y="500063"/>
            <a:ext cx="69294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ru-RU" sz="30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Муниципальное учреждение</a:t>
            </a:r>
            <a:br>
              <a:rPr lang="ru-RU" sz="30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ru-RU" sz="30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 «</a:t>
            </a:r>
            <a:r>
              <a:rPr lang="ru-RU" sz="3000" b="1" i="1" kern="0" dirty="0" err="1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Ногликская</a:t>
            </a:r>
            <a:r>
              <a:rPr lang="ru-RU" sz="3000" b="1" i="1" kern="0" dirty="0">
                <a:solidFill>
                  <a:srgbClr val="A50021"/>
                </a:solidFill>
                <a:latin typeface="Times New Roman" pitchFamily="18" charset="0"/>
                <a:ea typeface="+mj-ea"/>
                <a:cs typeface="+mj-cs"/>
              </a:rPr>
              <a:t> телевизионная студия»</a:t>
            </a:r>
            <a:endParaRPr lang="ru-RU" sz="3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1071563" y="2428875"/>
            <a:ext cx="6357937" cy="800100"/>
          </a:xfrm>
        </p:spPr>
        <p:txBody>
          <a:bodyPr/>
          <a:lstStyle/>
          <a:p>
            <a:pPr algn="r"/>
            <a: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  <a:t>Муниципальное учреждение</a:t>
            </a:r>
            <a:b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 b="1" i="1" smtClean="0">
                <a:solidFill>
                  <a:srgbClr val="A50021"/>
                </a:solidFill>
                <a:latin typeface="Times New Roman" pitchFamily="18" charset="0"/>
              </a:rPr>
              <a:t> «Редакция газеты «Знамя труда»</a:t>
            </a:r>
            <a:endParaRPr lang="ru-RU" sz="300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83BFA4-A4C6-4644-8A75-EE0E5167EAF8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3357563"/>
            <a:ext cx="6715125" cy="928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Периодическая печать и издательства – 686 тыс. руб.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(уменьшение к уровню 2007 г. – на 76 тыс. руб.)</a:t>
            </a:r>
          </a:p>
        </p:txBody>
      </p:sp>
      <p:sp>
        <p:nvSpPr>
          <p:cNvPr id="36870" name="Прямоугольник 8"/>
          <p:cNvSpPr>
            <a:spLocks noChangeArrowheads="1"/>
          </p:cNvSpPr>
          <p:nvPr/>
        </p:nvSpPr>
        <p:spPr bwMode="auto">
          <a:xfrm>
            <a:off x="1428750" y="4500563"/>
            <a:ext cx="5500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000" b="1" i="1">
                <a:solidFill>
                  <a:srgbClr val="A50021"/>
                </a:solidFill>
                <a:latin typeface="Times New Roman" pitchFamily="18" charset="0"/>
              </a:rPr>
              <a:t>Муниципальное учреждение</a:t>
            </a:r>
            <a:br>
              <a:rPr lang="ru-RU" sz="3000" b="1" i="1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 b="1" i="1">
                <a:solidFill>
                  <a:srgbClr val="A50021"/>
                </a:solidFill>
                <a:latin typeface="Times New Roman" pitchFamily="18" charset="0"/>
              </a:rPr>
              <a:t> «Архив Ногликского района» </a:t>
            </a:r>
            <a:endParaRPr lang="ru-RU" sz="300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5643563"/>
            <a:ext cx="6572250" cy="928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 – 2 093 тыс. руб.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(рост к уровню 2007 г. – на 248 тыс. руб.)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0" y="1571625"/>
            <a:ext cx="6643688" cy="714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Телевидение – 2 641  тыс. руб.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(рост к уровню 2007 г. – на 601 тыс. руб.)</a:t>
            </a:r>
          </a:p>
        </p:txBody>
      </p:sp>
      <p:sp>
        <p:nvSpPr>
          <p:cNvPr id="36873" name="Выгнутая влево стрелка 12"/>
          <p:cNvSpPr>
            <a:spLocks noChangeArrowheads="1"/>
          </p:cNvSpPr>
          <p:nvPr/>
        </p:nvSpPr>
        <p:spPr bwMode="auto">
          <a:xfrm flipH="1">
            <a:off x="8143875" y="928688"/>
            <a:ext cx="714375" cy="1500187"/>
          </a:xfrm>
          <a:prstGeom prst="curvedRightArrow">
            <a:avLst>
              <a:gd name="adj1" fmla="val 24996"/>
              <a:gd name="adj2" fmla="val 50001"/>
              <a:gd name="adj3" fmla="val 25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36874" name="Выгнутая влево стрелка 13"/>
          <p:cNvSpPr>
            <a:spLocks noChangeArrowheads="1"/>
          </p:cNvSpPr>
          <p:nvPr/>
        </p:nvSpPr>
        <p:spPr bwMode="auto">
          <a:xfrm flipH="1">
            <a:off x="7358063" y="2928938"/>
            <a:ext cx="714375" cy="1357312"/>
          </a:xfrm>
          <a:prstGeom prst="curvedRightArrow">
            <a:avLst>
              <a:gd name="adj1" fmla="val 24999"/>
              <a:gd name="adj2" fmla="val 49998"/>
              <a:gd name="adj3" fmla="val 25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36875" name="Выгнутая влево стрелка 14"/>
          <p:cNvSpPr>
            <a:spLocks noChangeArrowheads="1"/>
          </p:cNvSpPr>
          <p:nvPr/>
        </p:nvSpPr>
        <p:spPr bwMode="auto">
          <a:xfrm flipH="1">
            <a:off x="6929438" y="5072063"/>
            <a:ext cx="714375" cy="1295400"/>
          </a:xfrm>
          <a:prstGeom prst="curvedRightArrow">
            <a:avLst>
              <a:gd name="adj1" fmla="val 25000"/>
              <a:gd name="adj2" fmla="val 50001"/>
              <a:gd name="adj3" fmla="val 25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175" cap="rnd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87675" y="2060575"/>
            <a:ext cx="6019800" cy="22098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ДОХОДЫ</a:t>
            </a:r>
            <a:b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БЮДЖЕТА МУНИЦИПАЛЬНОГО ОБРАЗОВАНИЯ «ГОРОДСКОЙ ОКРУГ НОГЛИКСКИЙ» </a:t>
            </a:r>
            <a:b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за 2008 год</a:t>
            </a:r>
            <a:r>
              <a:rPr lang="ru-RU" sz="2800" b="1" i="1" smtClean="0">
                <a:latin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</a:rPr>
            </a:br>
            <a:endParaRPr lang="ru-RU" sz="2800" b="1" i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748712" cy="7270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A50021"/>
                </a:solidFill>
              </a:rPr>
              <a:t>Исполнение плановых показателей доходов бюджета за 2008 год (</a:t>
            </a:r>
            <a:r>
              <a:rPr lang="ru-RU" sz="2800" b="1" i="1" smtClean="0">
                <a:solidFill>
                  <a:srgbClr val="A50021"/>
                </a:solidFill>
              </a:rPr>
              <a:t>млн. руб.)</a:t>
            </a:r>
          </a:p>
        </p:txBody>
      </p:sp>
      <p:graphicFrame>
        <p:nvGraphicFramePr>
          <p:cNvPr id="483578" name="Group 250"/>
          <p:cNvGraphicFramePr>
            <a:graphicFrameLocks noGrp="1"/>
          </p:cNvGraphicFramePr>
          <p:nvPr>
            <p:ph idx="1"/>
          </p:nvPr>
        </p:nvGraphicFramePr>
        <p:xfrm>
          <a:off x="214313" y="1557338"/>
          <a:ext cx="8750331" cy="4800620"/>
        </p:xfrm>
        <a:graphic>
          <a:graphicData uri="http://schemas.openxmlformats.org/drawingml/2006/table">
            <a:tbl>
              <a:tblPr/>
              <a:tblGrid>
                <a:gridCol w="3380922"/>
                <a:gridCol w="1839474"/>
                <a:gridCol w="1837818"/>
                <a:gridCol w="1692117"/>
              </a:tblGrid>
              <a:tr h="77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Уточненные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342,3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373,3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от предпринимательской и иной приносящей доход 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доходов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643938" y="0"/>
            <a:ext cx="500062" cy="4572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defRPr/>
            </a:pPr>
            <a:fld id="{61FA6EFB-252C-46ED-848F-8001F53D1BD3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00063"/>
            <a:ext cx="7858125" cy="5715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A50021"/>
                </a:solidFill>
                <a:latin typeface="Times New Roman" pitchFamily="18" charset="0"/>
              </a:rPr>
              <a:t>Безвозмездные поступления в местный бюджет за 2007-2008 годы</a:t>
            </a: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143875" y="6248400"/>
            <a:ext cx="542925" cy="457200"/>
          </a:xfrm>
          <a:noFill/>
        </p:spPr>
        <p:txBody>
          <a:bodyPr/>
          <a:lstStyle/>
          <a:p>
            <a:fld id="{C3AA7B17-327A-42BB-B93D-CCA74CA3F482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4" name="Диаграмма 3"/>
          <p:cNvPicPr>
            <a:picLocks noGrp="1" noChangeArrowheads="1"/>
          </p:cNvPicPr>
          <p:nvPr>
            <p:ph type="body" idx="1"/>
          </p:nvPr>
        </p:nvPicPr>
        <p:blipFill>
          <a:blip r:embed="rId2" cstate="print"/>
          <a:srcRect b="-66"/>
          <a:stretch>
            <a:fillRect/>
          </a:stretch>
        </p:blipFill>
        <p:spPr>
          <a:xfrm>
            <a:off x="214313" y="571500"/>
            <a:ext cx="8715375" cy="6072188"/>
          </a:xfrm>
          <a:effectLst>
            <a:outerShdw dist="45791" dir="2021404" algn="ctr" rotWithShape="0">
              <a:srgbClr val="808080"/>
            </a:outerShdw>
          </a:effectLst>
        </p:spPr>
      </p:pic>
      <p:sp>
        <p:nvSpPr>
          <p:cNvPr id="15363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8123EC-FAA6-4D0F-87D2-84F4FF7A3D8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87675" y="2060575"/>
            <a:ext cx="6019800" cy="22098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РАСХОДЫ</a:t>
            </a:r>
            <a:b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БЮДЖЕТА МУНИЦИПАЛЬНОГО ОБРАЗОВАНИЯ «ГОРОДСКОЙ ОКРУГ НОГЛИКСКИЙ» </a:t>
            </a:r>
            <a:b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</a:rPr>
              <a:t>за 2008 год</a:t>
            </a:r>
            <a:r>
              <a:rPr lang="ru-RU" sz="2800" b="1" i="1" smtClean="0">
                <a:latin typeface="Times New Roman" pitchFamily="18" charset="0"/>
              </a:rPr>
              <a:t/>
            </a:r>
            <a:br>
              <a:rPr lang="ru-RU" sz="2800" b="1" i="1" smtClean="0">
                <a:latin typeface="Times New Roman" pitchFamily="18" charset="0"/>
              </a:rPr>
            </a:br>
            <a:endParaRPr lang="ru-RU" sz="2800" b="1" i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8229600" cy="8286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A50021"/>
                </a:solidFill>
                <a:latin typeface="Times New Roman" pitchFamily="18" charset="0"/>
              </a:rPr>
              <a:t>Исполнение плановых назначений по расходам бюджета за 2008 год </a:t>
            </a:r>
            <a:r>
              <a:rPr lang="ru-RU" sz="2800" b="1" i="1" smtClean="0">
                <a:solidFill>
                  <a:srgbClr val="A50021"/>
                </a:solidFill>
                <a:latin typeface="Times New Roman" pitchFamily="18" charset="0"/>
              </a:rPr>
              <a:t>(млн. руб.)</a:t>
            </a:r>
          </a:p>
        </p:txBody>
      </p:sp>
      <p:sp>
        <p:nvSpPr>
          <p:cNvPr id="1843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BF498E-2941-4B55-8642-91E68317FBE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>
                <a:alpha val="58000"/>
              </a:schemeClr>
            </a:gs>
          </a:gsLst>
          <a:path path="rect">
            <a:fillToRect l="50000" t="50000" r="50000" b="50000"/>
          </a:path>
        </a:gradFill>
        <a:ln w="2540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gency FB" pitchFamily="34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2085</TotalTime>
  <Words>1577</Words>
  <Application>Microsoft Office PowerPoint</Application>
  <PresentationFormat>Экран (4:3)</PresentationFormat>
  <Paragraphs>354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Пиксел</vt:lpstr>
      <vt:lpstr>Диаграмма</vt:lpstr>
      <vt:lpstr>Лист Microsoft Office Excel 97-2003</vt:lpstr>
      <vt:lpstr>Worksheet</vt:lpstr>
      <vt:lpstr>Исполнение бюджета муниципального образования  «Городской округ Ногликский»  за 2008 год</vt:lpstr>
      <vt:lpstr>Основные параметры исполнения бюджета за 2008 год</vt:lpstr>
      <vt:lpstr>Основные параметры исполнения бюджета за 2008 год в сравнении с 2007 годом </vt:lpstr>
      <vt:lpstr>ДОХОДЫ БЮДЖЕТА МУНИЦИПАЛЬНОГО ОБРАЗОВАНИЯ «ГОРОДСКОЙ ОКРУГ НОГЛИКСКИЙ»  за 2008 год </vt:lpstr>
      <vt:lpstr>Исполнение плановых показателей доходов бюджета за 2008 год (млн. руб.)</vt:lpstr>
      <vt:lpstr>Безвозмездные поступления в местный бюджет за 2007-2008 годы</vt:lpstr>
      <vt:lpstr>Слайд 7</vt:lpstr>
      <vt:lpstr>РАСХОДЫ БЮДЖЕТА МУНИЦИПАЛЬНОГО ОБРАЗОВАНИЯ «ГОРОДСКОЙ ОКРУГ НОГЛИКСКИЙ»  за 2008 год </vt:lpstr>
      <vt:lpstr>Исполнение плановых назначений по расходам бюджета за 2008 год (млн. руб.)</vt:lpstr>
      <vt:lpstr>Слайд 10</vt:lpstr>
      <vt:lpstr>Собрание муниципального образования  «Городской округ Ногликский»</vt:lpstr>
      <vt:lpstr>Администрация муниципального образования  «Городской округ Ногликский» (млн. руб.) </vt:lpstr>
      <vt:lpstr>Слайд 13</vt:lpstr>
      <vt:lpstr>Расходы на финансирование мероприятий по благоустройству в 2007-2008 г.г.</vt:lpstr>
      <vt:lpstr>Слайд 15</vt:lpstr>
      <vt:lpstr>Слайд 16</vt:lpstr>
      <vt:lpstr>Управление социальной политики администрации МО «Городской округ Ногликский» (млн. руб.) </vt:lpstr>
      <vt:lpstr>Расходы УСП по разделу «Образование» - 234 836 тыс. руб., с ростом к уровню 2007 года на 56 891 тыс. рублей</vt:lpstr>
      <vt:lpstr>Расходы УСП по разделу «Культура…» - 27 302 тыс. руб,.  с ростом к уровню 2007 года на 8 836 тыс. рублей</vt:lpstr>
      <vt:lpstr>Расходы УСП по разделу «Здравоохранение, ФК и спорт»  9 572 тыс. руб., с ростом к уровню 2007 года на 8 217 тыс. руб.</vt:lpstr>
      <vt:lpstr>Расходы УСП по разделу «Социальная политика» - 18 630 тыс. руб., с ростом к уровню 2007 года на 11 115 тыс. руб.</vt:lpstr>
      <vt:lpstr> Финансовое управление  МО «Городской округ Ногликский»  </vt:lpstr>
      <vt:lpstr> Комитет по управлению муниципальным имуществом МО «Городской округ Ногликский»  </vt:lpstr>
      <vt:lpstr>Муниципальное учреждение Ногликская центральная районная больница </vt:lpstr>
      <vt:lpstr>Слайд 25</vt:lpstr>
      <vt:lpstr>Слайд 26</vt:lpstr>
      <vt:lpstr>Слайд 27</vt:lpstr>
      <vt:lpstr>Слайд 28</vt:lpstr>
      <vt:lpstr>Слайд 29</vt:lpstr>
      <vt:lpstr>Муниципальное учреждение  «Редакция газеты «Знамя труда»</vt:lpstr>
    </vt:vector>
  </TitlesOfParts>
  <Company>бла бла бла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Фин. Управление</dc:creator>
  <cp:lastModifiedBy>Лапкова</cp:lastModifiedBy>
  <cp:revision>167</cp:revision>
  <dcterms:created xsi:type="dcterms:W3CDTF">2009-05-10T03:43:51Z</dcterms:created>
  <dcterms:modified xsi:type="dcterms:W3CDTF">2009-11-24T02:02:09Z</dcterms:modified>
</cp:coreProperties>
</file>