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8" r:id="rId1"/>
  </p:sldMasterIdLst>
  <p:notesMasterIdLst>
    <p:notesMasterId r:id="rId28"/>
  </p:notesMasterIdLst>
  <p:sldIdLst>
    <p:sldId id="256" r:id="rId2"/>
    <p:sldId id="274" r:id="rId3"/>
    <p:sldId id="316" r:id="rId4"/>
    <p:sldId id="317" r:id="rId5"/>
    <p:sldId id="383" r:id="rId6"/>
    <p:sldId id="404" r:id="rId7"/>
    <p:sldId id="407" r:id="rId8"/>
    <p:sldId id="358" r:id="rId9"/>
    <p:sldId id="328" r:id="rId10"/>
    <p:sldId id="386" r:id="rId11"/>
    <p:sldId id="363" r:id="rId12"/>
    <p:sldId id="391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8" r:id="rId21"/>
    <p:sldId id="373" r:id="rId22"/>
    <p:sldId id="402" r:id="rId23"/>
    <p:sldId id="377" r:id="rId24"/>
    <p:sldId id="378" r:id="rId25"/>
    <p:sldId id="379" r:id="rId26"/>
    <p:sldId id="312" r:id="rId27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33"/>
    <a:srgbClr val="003366"/>
    <a:srgbClr val="993366"/>
    <a:srgbClr val="006699"/>
    <a:srgbClr val="339966"/>
    <a:srgbClr val="FCEEFA"/>
    <a:srgbClr val="0099CC"/>
    <a:srgbClr val="66FFFF"/>
    <a:srgbClr val="3366CC"/>
    <a:srgbClr val="F707E6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33" autoAdjust="0"/>
    <p:restoredTop sz="98299" autoAdjust="0"/>
  </p:normalViewPr>
  <p:slideViewPr>
    <p:cSldViewPr>
      <p:cViewPr varScale="1">
        <p:scale>
          <a:sx n="105" d="100"/>
          <a:sy n="105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EEA41-2203-4D47-A592-0E98F33328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982EB0-C47D-4344-889C-74C454C2AEAE}">
      <dgm:prSet phldrT="[Текст]" custT="1"/>
      <dgm:spPr>
        <a:solidFill>
          <a:srgbClr val="A05E92"/>
        </a:solidFill>
      </dgm:spPr>
      <dgm:t>
        <a:bodyPr/>
        <a:lstStyle/>
        <a:p>
          <a:pPr algn="l"/>
          <a:r>
            <a:rPr lang="ru-RU" sz="2200" b="1" i="1" dirty="0" smtClean="0">
              <a:solidFill>
                <a:schemeClr val="bg1"/>
              </a:solidFill>
              <a:latin typeface="Times New Roman" pitchFamily="18" charset="0"/>
            </a:rPr>
            <a:t>Субсидии – 558,7</a:t>
          </a:r>
        </a:p>
        <a:p>
          <a:pPr algn="r"/>
          <a:r>
            <a:rPr lang="ru-RU" sz="2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 74 %</a:t>
          </a:r>
          <a:endParaRPr lang="ru-RU" sz="2200" dirty="0">
            <a:solidFill>
              <a:schemeClr val="accent1">
                <a:lumMod val="50000"/>
              </a:schemeClr>
            </a:solidFill>
          </a:endParaRPr>
        </a:p>
      </dgm:t>
    </dgm:pt>
    <dgm:pt modelId="{A2B08C77-046A-4356-9984-BB2DEAEC7FE3}" type="parTrans" cxnId="{E4F2B79D-9D89-4018-B52E-F2A22EF94445}">
      <dgm:prSet/>
      <dgm:spPr/>
      <dgm:t>
        <a:bodyPr/>
        <a:lstStyle/>
        <a:p>
          <a:endParaRPr lang="ru-RU"/>
        </a:p>
      </dgm:t>
    </dgm:pt>
    <dgm:pt modelId="{A525C2D5-A689-4FB1-81E9-5E87BCD7DEA9}" type="sibTrans" cxnId="{E4F2B79D-9D89-4018-B52E-F2A22EF94445}">
      <dgm:prSet/>
      <dgm:spPr/>
      <dgm:t>
        <a:bodyPr/>
        <a:lstStyle/>
        <a:p>
          <a:endParaRPr lang="ru-RU"/>
        </a:p>
      </dgm:t>
    </dgm:pt>
    <dgm:pt modelId="{174ED076-8A14-4F47-B9D9-5E9264659813}">
      <dgm:prSet custT="1"/>
      <dgm:spPr>
        <a:solidFill>
          <a:srgbClr val="A05E92"/>
        </a:solidFill>
      </dgm:spPr>
      <dgm:t>
        <a:bodyPr/>
        <a:lstStyle/>
        <a:p>
          <a:pPr algn="l"/>
          <a:r>
            <a:rPr lang="ru-RU" sz="2200" b="1" i="1" dirty="0" smtClean="0">
              <a:solidFill>
                <a:schemeClr val="bg1"/>
              </a:solidFill>
              <a:latin typeface="Times New Roman" pitchFamily="18" charset="0"/>
            </a:rPr>
            <a:t>Субвенции - 177,7 </a:t>
          </a:r>
        </a:p>
        <a:p>
          <a:pPr algn="r"/>
          <a:r>
            <a:rPr lang="ru-RU" sz="2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23,5 %</a:t>
          </a:r>
        </a:p>
      </dgm:t>
    </dgm:pt>
    <dgm:pt modelId="{361FD155-4ECE-4762-8C58-DD5A2D09FC2C}" type="parTrans" cxnId="{69B4EEB4-EC10-42B2-A9EF-5534499B774E}">
      <dgm:prSet/>
      <dgm:spPr/>
      <dgm:t>
        <a:bodyPr/>
        <a:lstStyle/>
        <a:p>
          <a:endParaRPr lang="ru-RU"/>
        </a:p>
      </dgm:t>
    </dgm:pt>
    <dgm:pt modelId="{60D4C843-B307-4F22-924B-2383E92C4A38}" type="sibTrans" cxnId="{69B4EEB4-EC10-42B2-A9EF-5534499B774E}">
      <dgm:prSet/>
      <dgm:spPr/>
      <dgm:t>
        <a:bodyPr/>
        <a:lstStyle/>
        <a:p>
          <a:endParaRPr lang="ru-RU"/>
        </a:p>
      </dgm:t>
    </dgm:pt>
    <dgm:pt modelId="{02B430D3-35AD-43C5-AE37-7F4A2995964A}">
      <dgm:prSet custT="1"/>
      <dgm:spPr>
        <a:solidFill>
          <a:srgbClr val="A05E92"/>
        </a:solidFill>
      </dgm:spPr>
      <dgm:t>
        <a:bodyPr/>
        <a:lstStyle/>
        <a:p>
          <a:pPr algn="l"/>
          <a:r>
            <a:rPr lang="ru-RU" sz="2200" b="1" i="1" dirty="0" smtClean="0">
              <a:solidFill>
                <a:schemeClr val="bg1"/>
              </a:solidFill>
              <a:latin typeface="Times New Roman" pitchFamily="18" charset="0"/>
            </a:rPr>
            <a:t>Рез/фонд АСО – 17,0</a:t>
          </a:r>
        </a:p>
        <a:p>
          <a:pPr algn="r"/>
          <a:r>
            <a:rPr lang="ru-RU" sz="2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 2,2 %</a:t>
          </a:r>
        </a:p>
      </dgm:t>
    </dgm:pt>
    <dgm:pt modelId="{9D9E4A54-6A39-4422-B0E7-874819C4D961}" type="parTrans" cxnId="{0502E136-7380-46F4-A355-55C89E1A7638}">
      <dgm:prSet/>
      <dgm:spPr/>
      <dgm:t>
        <a:bodyPr/>
        <a:lstStyle/>
        <a:p>
          <a:endParaRPr lang="ru-RU"/>
        </a:p>
      </dgm:t>
    </dgm:pt>
    <dgm:pt modelId="{B7070015-AB27-482B-AF78-64BA7DA96582}" type="sibTrans" cxnId="{0502E136-7380-46F4-A355-55C89E1A7638}">
      <dgm:prSet/>
      <dgm:spPr/>
      <dgm:t>
        <a:bodyPr/>
        <a:lstStyle/>
        <a:p>
          <a:endParaRPr lang="ru-RU"/>
        </a:p>
      </dgm:t>
    </dgm:pt>
    <dgm:pt modelId="{85A320CF-6324-49B5-9B60-F3611717F6CF}">
      <dgm:prSet custT="1"/>
      <dgm:spPr>
        <a:solidFill>
          <a:srgbClr val="A05E92"/>
        </a:solidFill>
      </dgm:spPr>
      <dgm:t>
        <a:bodyPr/>
        <a:lstStyle/>
        <a:p>
          <a:pPr algn="l"/>
          <a:r>
            <a:rPr lang="ru-RU" sz="2200" b="1" i="1" dirty="0" smtClean="0">
              <a:solidFill>
                <a:schemeClr val="bg1"/>
              </a:solidFill>
              <a:latin typeface="Times New Roman" pitchFamily="18" charset="0"/>
            </a:rPr>
            <a:t>Прочие дотации – 2,0</a:t>
          </a:r>
        </a:p>
        <a:p>
          <a:pPr algn="r"/>
          <a:r>
            <a:rPr lang="ru-RU" sz="2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 0,3 %</a:t>
          </a:r>
        </a:p>
      </dgm:t>
    </dgm:pt>
    <dgm:pt modelId="{6F31DE30-DCE4-41A4-9924-277A3883385F}" type="parTrans" cxnId="{36EA3FFE-B142-4F47-8F6B-FF99948ECAC7}">
      <dgm:prSet/>
      <dgm:spPr/>
      <dgm:t>
        <a:bodyPr/>
        <a:lstStyle/>
        <a:p>
          <a:endParaRPr lang="ru-RU"/>
        </a:p>
      </dgm:t>
    </dgm:pt>
    <dgm:pt modelId="{0991F056-A700-4794-8FE4-F03AFA87C521}" type="sibTrans" cxnId="{36EA3FFE-B142-4F47-8F6B-FF99948ECAC7}">
      <dgm:prSet/>
      <dgm:spPr/>
      <dgm:t>
        <a:bodyPr/>
        <a:lstStyle/>
        <a:p>
          <a:endParaRPr lang="ru-RU"/>
        </a:p>
      </dgm:t>
    </dgm:pt>
    <dgm:pt modelId="{79F678A5-A79B-44BC-AE4F-C4A27BFEC898}" type="pres">
      <dgm:prSet presAssocID="{E97EEA41-2203-4D47-A592-0E98F33328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7E0B1-151B-4AF3-87C3-C177BC62ACE9}" type="pres">
      <dgm:prSet presAssocID="{F4982EB0-C47D-4344-889C-74C454C2AEAE}" presName="parentLin" presStyleCnt="0"/>
      <dgm:spPr/>
    </dgm:pt>
    <dgm:pt modelId="{60FBF074-994D-4FE7-8877-E0A2147DECFC}" type="pres">
      <dgm:prSet presAssocID="{F4982EB0-C47D-4344-889C-74C454C2AEA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A7EECE7-4058-47DD-8054-C7A3ED11CBA9}" type="pres">
      <dgm:prSet presAssocID="{F4982EB0-C47D-4344-889C-74C454C2AEAE}" presName="parentText" presStyleLbl="node1" presStyleIdx="0" presStyleCnt="4" custScaleX="138095" custScaleY="2118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EE4EE-8479-4484-BE9D-643E82E533B1}" type="pres">
      <dgm:prSet presAssocID="{F4982EB0-C47D-4344-889C-74C454C2AEAE}" presName="negativeSpace" presStyleCnt="0"/>
      <dgm:spPr/>
    </dgm:pt>
    <dgm:pt modelId="{DA290BCC-DEA4-4976-BF44-F276BF8261CC}" type="pres">
      <dgm:prSet presAssocID="{F4982EB0-C47D-4344-889C-74C454C2AEAE}" presName="childText" presStyleLbl="conFgAcc1" presStyleIdx="0" presStyleCnt="4">
        <dgm:presLayoutVars>
          <dgm:bulletEnabled val="1"/>
        </dgm:presLayoutVars>
      </dgm:prSet>
      <dgm:spPr/>
    </dgm:pt>
    <dgm:pt modelId="{F3FCA889-70D8-4271-A0C8-D1D77B291712}" type="pres">
      <dgm:prSet presAssocID="{A525C2D5-A689-4FB1-81E9-5E87BCD7DEA9}" presName="spaceBetweenRectangles" presStyleCnt="0"/>
      <dgm:spPr/>
    </dgm:pt>
    <dgm:pt modelId="{7BC4094E-427E-4DB1-8BA3-9B259D6E0364}" type="pres">
      <dgm:prSet presAssocID="{174ED076-8A14-4F47-B9D9-5E9264659813}" presName="parentLin" presStyleCnt="0"/>
      <dgm:spPr/>
    </dgm:pt>
    <dgm:pt modelId="{BCC64E74-4417-49BC-B3C4-60B46FC425DE}" type="pres">
      <dgm:prSet presAssocID="{174ED076-8A14-4F47-B9D9-5E926465981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DFC941E-5075-4FDE-93A8-FDB899283B16}" type="pres">
      <dgm:prSet presAssocID="{174ED076-8A14-4F47-B9D9-5E9264659813}" presName="parentText" presStyleLbl="node1" presStyleIdx="1" presStyleCnt="4" custScaleX="138095" custScaleY="209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813C7-E3B7-4E5E-8F90-D92010F4E230}" type="pres">
      <dgm:prSet presAssocID="{174ED076-8A14-4F47-B9D9-5E9264659813}" presName="negativeSpace" presStyleCnt="0"/>
      <dgm:spPr/>
    </dgm:pt>
    <dgm:pt modelId="{7CD69929-4E2E-49A1-A612-CC2EF6B8128A}" type="pres">
      <dgm:prSet presAssocID="{174ED076-8A14-4F47-B9D9-5E9264659813}" presName="childText" presStyleLbl="conFgAcc1" presStyleIdx="1" presStyleCnt="4">
        <dgm:presLayoutVars>
          <dgm:bulletEnabled val="1"/>
        </dgm:presLayoutVars>
      </dgm:prSet>
      <dgm:spPr/>
    </dgm:pt>
    <dgm:pt modelId="{C89536F4-2EC1-4DB0-855D-CB40567DDF9B}" type="pres">
      <dgm:prSet presAssocID="{60D4C843-B307-4F22-924B-2383E92C4A38}" presName="spaceBetweenRectangles" presStyleCnt="0"/>
      <dgm:spPr/>
    </dgm:pt>
    <dgm:pt modelId="{59D6C537-753C-4B9A-9ED5-EBC31C65A7F5}" type="pres">
      <dgm:prSet presAssocID="{02B430D3-35AD-43C5-AE37-7F4A2995964A}" presName="parentLin" presStyleCnt="0"/>
      <dgm:spPr/>
    </dgm:pt>
    <dgm:pt modelId="{B4E3C736-EF82-46C6-A6E2-CE88C2F1E0C2}" type="pres">
      <dgm:prSet presAssocID="{02B430D3-35AD-43C5-AE37-7F4A2995964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1354BDD-7730-430F-9743-6697B4EBCFAD}" type="pres">
      <dgm:prSet presAssocID="{02B430D3-35AD-43C5-AE37-7F4A2995964A}" presName="parentText" presStyleLbl="node1" presStyleIdx="2" presStyleCnt="4" custScaleX="139683" custScaleY="1931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81D5B-4A1B-4EDC-B40E-7D82D0E317D9}" type="pres">
      <dgm:prSet presAssocID="{02B430D3-35AD-43C5-AE37-7F4A2995964A}" presName="negativeSpace" presStyleCnt="0"/>
      <dgm:spPr/>
    </dgm:pt>
    <dgm:pt modelId="{23BAB1B2-328F-4F78-A0AF-9D460ECD6E66}" type="pres">
      <dgm:prSet presAssocID="{02B430D3-35AD-43C5-AE37-7F4A2995964A}" presName="childText" presStyleLbl="conFgAcc1" presStyleIdx="2" presStyleCnt="4">
        <dgm:presLayoutVars>
          <dgm:bulletEnabled val="1"/>
        </dgm:presLayoutVars>
      </dgm:prSet>
      <dgm:spPr/>
    </dgm:pt>
    <dgm:pt modelId="{A0B9A722-174C-4799-95C7-E32308C5D65A}" type="pres">
      <dgm:prSet presAssocID="{B7070015-AB27-482B-AF78-64BA7DA96582}" presName="spaceBetweenRectangles" presStyleCnt="0"/>
      <dgm:spPr/>
    </dgm:pt>
    <dgm:pt modelId="{628A2F1C-95AC-49BB-8F01-F986065EAD82}" type="pres">
      <dgm:prSet presAssocID="{85A320CF-6324-49B5-9B60-F3611717F6CF}" presName="parentLin" presStyleCnt="0"/>
      <dgm:spPr/>
    </dgm:pt>
    <dgm:pt modelId="{39DEB1AB-4AAB-44B2-8740-B9EDA0052ADD}" type="pres">
      <dgm:prSet presAssocID="{85A320CF-6324-49B5-9B60-F3611717F6C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904275D-4E21-43DC-82AF-6BB47965E011}" type="pres">
      <dgm:prSet presAssocID="{85A320CF-6324-49B5-9B60-F3611717F6CF}" presName="parentText" presStyleLbl="node1" presStyleIdx="3" presStyleCnt="4" custScaleX="133334" custScaleY="260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708D5-3062-4045-B918-DA38E094BD69}" type="pres">
      <dgm:prSet presAssocID="{85A320CF-6324-49B5-9B60-F3611717F6CF}" presName="negativeSpace" presStyleCnt="0"/>
      <dgm:spPr/>
    </dgm:pt>
    <dgm:pt modelId="{3C901649-110F-4B51-8BDE-E6A308B8941B}" type="pres">
      <dgm:prSet presAssocID="{85A320CF-6324-49B5-9B60-F3611717F6CF}" presName="childText" presStyleLbl="conFgAcc1" presStyleIdx="3" presStyleCnt="4" custLinFactNeighborX="-2222" custLinFactNeighborY="32839">
        <dgm:presLayoutVars>
          <dgm:bulletEnabled val="1"/>
        </dgm:presLayoutVars>
      </dgm:prSet>
      <dgm:spPr/>
    </dgm:pt>
  </dgm:ptLst>
  <dgm:cxnLst>
    <dgm:cxn modelId="{0502E136-7380-46F4-A355-55C89E1A7638}" srcId="{E97EEA41-2203-4D47-A592-0E98F3332865}" destId="{02B430D3-35AD-43C5-AE37-7F4A2995964A}" srcOrd="2" destOrd="0" parTransId="{9D9E4A54-6A39-4422-B0E7-874819C4D961}" sibTransId="{B7070015-AB27-482B-AF78-64BA7DA96582}"/>
    <dgm:cxn modelId="{312D0F6A-34C0-40CD-9B4D-30D0EE39ECF2}" type="presOf" srcId="{F4982EB0-C47D-4344-889C-74C454C2AEAE}" destId="{60FBF074-994D-4FE7-8877-E0A2147DECFC}" srcOrd="0" destOrd="0" presId="urn:microsoft.com/office/officeart/2005/8/layout/list1"/>
    <dgm:cxn modelId="{AD80BD0E-B13D-482C-B060-D49BB3ED26BF}" type="presOf" srcId="{02B430D3-35AD-43C5-AE37-7F4A2995964A}" destId="{B4E3C736-EF82-46C6-A6E2-CE88C2F1E0C2}" srcOrd="0" destOrd="0" presId="urn:microsoft.com/office/officeart/2005/8/layout/list1"/>
    <dgm:cxn modelId="{FB966D48-3B8E-4E11-873E-3C962BFACE9D}" type="presOf" srcId="{02B430D3-35AD-43C5-AE37-7F4A2995964A}" destId="{01354BDD-7730-430F-9743-6697B4EBCFAD}" srcOrd="1" destOrd="0" presId="urn:microsoft.com/office/officeart/2005/8/layout/list1"/>
    <dgm:cxn modelId="{6D0779A6-4C59-4F67-AE7A-EF6A379AEF13}" type="presOf" srcId="{174ED076-8A14-4F47-B9D9-5E9264659813}" destId="{BCC64E74-4417-49BC-B3C4-60B46FC425DE}" srcOrd="0" destOrd="0" presId="urn:microsoft.com/office/officeart/2005/8/layout/list1"/>
    <dgm:cxn modelId="{B4DD1C5C-9E02-4952-87EE-A48C37709B55}" type="presOf" srcId="{E97EEA41-2203-4D47-A592-0E98F3332865}" destId="{79F678A5-A79B-44BC-AE4F-C4A27BFEC898}" srcOrd="0" destOrd="0" presId="urn:microsoft.com/office/officeart/2005/8/layout/list1"/>
    <dgm:cxn modelId="{36EA3FFE-B142-4F47-8F6B-FF99948ECAC7}" srcId="{E97EEA41-2203-4D47-A592-0E98F3332865}" destId="{85A320CF-6324-49B5-9B60-F3611717F6CF}" srcOrd="3" destOrd="0" parTransId="{6F31DE30-DCE4-41A4-9924-277A3883385F}" sibTransId="{0991F056-A700-4794-8FE4-F03AFA87C521}"/>
    <dgm:cxn modelId="{90465E68-DB6F-4E03-9CFF-C7B1DA39B4B5}" type="presOf" srcId="{85A320CF-6324-49B5-9B60-F3611717F6CF}" destId="{5904275D-4E21-43DC-82AF-6BB47965E011}" srcOrd="1" destOrd="0" presId="urn:microsoft.com/office/officeart/2005/8/layout/list1"/>
    <dgm:cxn modelId="{69B4EEB4-EC10-42B2-A9EF-5534499B774E}" srcId="{E97EEA41-2203-4D47-A592-0E98F3332865}" destId="{174ED076-8A14-4F47-B9D9-5E9264659813}" srcOrd="1" destOrd="0" parTransId="{361FD155-4ECE-4762-8C58-DD5A2D09FC2C}" sibTransId="{60D4C843-B307-4F22-924B-2383E92C4A38}"/>
    <dgm:cxn modelId="{C399D62E-871E-4FB3-97D2-9B88A0824DE1}" type="presOf" srcId="{85A320CF-6324-49B5-9B60-F3611717F6CF}" destId="{39DEB1AB-4AAB-44B2-8740-B9EDA0052ADD}" srcOrd="0" destOrd="0" presId="urn:microsoft.com/office/officeart/2005/8/layout/list1"/>
    <dgm:cxn modelId="{E4F2B79D-9D89-4018-B52E-F2A22EF94445}" srcId="{E97EEA41-2203-4D47-A592-0E98F3332865}" destId="{F4982EB0-C47D-4344-889C-74C454C2AEAE}" srcOrd="0" destOrd="0" parTransId="{A2B08C77-046A-4356-9984-BB2DEAEC7FE3}" sibTransId="{A525C2D5-A689-4FB1-81E9-5E87BCD7DEA9}"/>
    <dgm:cxn modelId="{C42E8852-D32A-47A6-9307-4EEB9CB08C4E}" type="presOf" srcId="{174ED076-8A14-4F47-B9D9-5E9264659813}" destId="{ADFC941E-5075-4FDE-93A8-FDB899283B16}" srcOrd="1" destOrd="0" presId="urn:microsoft.com/office/officeart/2005/8/layout/list1"/>
    <dgm:cxn modelId="{368F29F8-E5A0-4A3B-9070-1284797C4440}" type="presOf" srcId="{F4982EB0-C47D-4344-889C-74C454C2AEAE}" destId="{EA7EECE7-4058-47DD-8054-C7A3ED11CBA9}" srcOrd="1" destOrd="0" presId="urn:microsoft.com/office/officeart/2005/8/layout/list1"/>
    <dgm:cxn modelId="{F128B73A-A66D-4469-AF51-1A2061052BEE}" type="presParOf" srcId="{79F678A5-A79B-44BC-AE4F-C4A27BFEC898}" destId="{A5A7E0B1-151B-4AF3-87C3-C177BC62ACE9}" srcOrd="0" destOrd="0" presId="urn:microsoft.com/office/officeart/2005/8/layout/list1"/>
    <dgm:cxn modelId="{63278E6B-3F0C-493D-9EE0-76149BB2871A}" type="presParOf" srcId="{A5A7E0B1-151B-4AF3-87C3-C177BC62ACE9}" destId="{60FBF074-994D-4FE7-8877-E0A2147DECFC}" srcOrd="0" destOrd="0" presId="urn:microsoft.com/office/officeart/2005/8/layout/list1"/>
    <dgm:cxn modelId="{358789E3-4076-439D-B751-486F2A4C4F33}" type="presParOf" srcId="{A5A7E0B1-151B-4AF3-87C3-C177BC62ACE9}" destId="{EA7EECE7-4058-47DD-8054-C7A3ED11CBA9}" srcOrd="1" destOrd="0" presId="urn:microsoft.com/office/officeart/2005/8/layout/list1"/>
    <dgm:cxn modelId="{2061BC41-6958-4828-A88C-F5B820533D62}" type="presParOf" srcId="{79F678A5-A79B-44BC-AE4F-C4A27BFEC898}" destId="{81DEE4EE-8479-4484-BE9D-643E82E533B1}" srcOrd="1" destOrd="0" presId="urn:microsoft.com/office/officeart/2005/8/layout/list1"/>
    <dgm:cxn modelId="{A5F13782-CFC2-485E-9E0D-BB19B537392A}" type="presParOf" srcId="{79F678A5-A79B-44BC-AE4F-C4A27BFEC898}" destId="{DA290BCC-DEA4-4976-BF44-F276BF8261CC}" srcOrd="2" destOrd="0" presId="urn:microsoft.com/office/officeart/2005/8/layout/list1"/>
    <dgm:cxn modelId="{7B3759F0-20DB-45D2-AFEF-1818C1EF0C3B}" type="presParOf" srcId="{79F678A5-A79B-44BC-AE4F-C4A27BFEC898}" destId="{F3FCA889-70D8-4271-A0C8-D1D77B291712}" srcOrd="3" destOrd="0" presId="urn:microsoft.com/office/officeart/2005/8/layout/list1"/>
    <dgm:cxn modelId="{251B5584-8B4A-429C-9BD8-FCB4C8B39DB4}" type="presParOf" srcId="{79F678A5-A79B-44BC-AE4F-C4A27BFEC898}" destId="{7BC4094E-427E-4DB1-8BA3-9B259D6E0364}" srcOrd="4" destOrd="0" presId="urn:microsoft.com/office/officeart/2005/8/layout/list1"/>
    <dgm:cxn modelId="{984A545A-FC75-4DC5-8B04-CD370105541D}" type="presParOf" srcId="{7BC4094E-427E-4DB1-8BA3-9B259D6E0364}" destId="{BCC64E74-4417-49BC-B3C4-60B46FC425DE}" srcOrd="0" destOrd="0" presId="urn:microsoft.com/office/officeart/2005/8/layout/list1"/>
    <dgm:cxn modelId="{8FF532E6-B681-4DB2-9297-961CB41655DF}" type="presParOf" srcId="{7BC4094E-427E-4DB1-8BA3-9B259D6E0364}" destId="{ADFC941E-5075-4FDE-93A8-FDB899283B16}" srcOrd="1" destOrd="0" presId="urn:microsoft.com/office/officeart/2005/8/layout/list1"/>
    <dgm:cxn modelId="{2F501942-5050-4196-A9FD-DA0E0CCE12AB}" type="presParOf" srcId="{79F678A5-A79B-44BC-AE4F-C4A27BFEC898}" destId="{978813C7-E3B7-4E5E-8F90-D92010F4E230}" srcOrd="5" destOrd="0" presId="urn:microsoft.com/office/officeart/2005/8/layout/list1"/>
    <dgm:cxn modelId="{C3747269-F6EA-4688-9C73-8ADCC54F6F01}" type="presParOf" srcId="{79F678A5-A79B-44BC-AE4F-C4A27BFEC898}" destId="{7CD69929-4E2E-49A1-A612-CC2EF6B8128A}" srcOrd="6" destOrd="0" presId="urn:microsoft.com/office/officeart/2005/8/layout/list1"/>
    <dgm:cxn modelId="{E3446DB6-1EFC-4028-87AD-8238551F6945}" type="presParOf" srcId="{79F678A5-A79B-44BC-AE4F-C4A27BFEC898}" destId="{C89536F4-2EC1-4DB0-855D-CB40567DDF9B}" srcOrd="7" destOrd="0" presId="urn:microsoft.com/office/officeart/2005/8/layout/list1"/>
    <dgm:cxn modelId="{2509AAD0-9AD3-4C32-94B6-9AF819029C19}" type="presParOf" srcId="{79F678A5-A79B-44BC-AE4F-C4A27BFEC898}" destId="{59D6C537-753C-4B9A-9ED5-EBC31C65A7F5}" srcOrd="8" destOrd="0" presId="urn:microsoft.com/office/officeart/2005/8/layout/list1"/>
    <dgm:cxn modelId="{6A7D8CCB-D116-4424-A5F1-1A7DEA01B134}" type="presParOf" srcId="{59D6C537-753C-4B9A-9ED5-EBC31C65A7F5}" destId="{B4E3C736-EF82-46C6-A6E2-CE88C2F1E0C2}" srcOrd="0" destOrd="0" presId="urn:microsoft.com/office/officeart/2005/8/layout/list1"/>
    <dgm:cxn modelId="{ABF3FC0C-FC84-4148-AFE3-0369CBF70DC9}" type="presParOf" srcId="{59D6C537-753C-4B9A-9ED5-EBC31C65A7F5}" destId="{01354BDD-7730-430F-9743-6697B4EBCFAD}" srcOrd="1" destOrd="0" presId="urn:microsoft.com/office/officeart/2005/8/layout/list1"/>
    <dgm:cxn modelId="{E53B5A70-29C1-49A2-9FC2-99916F574E7B}" type="presParOf" srcId="{79F678A5-A79B-44BC-AE4F-C4A27BFEC898}" destId="{F5981D5B-4A1B-4EDC-B40E-7D82D0E317D9}" srcOrd="9" destOrd="0" presId="urn:microsoft.com/office/officeart/2005/8/layout/list1"/>
    <dgm:cxn modelId="{CD20ED44-032A-4B6C-9FC0-323FF5610FCB}" type="presParOf" srcId="{79F678A5-A79B-44BC-AE4F-C4A27BFEC898}" destId="{23BAB1B2-328F-4F78-A0AF-9D460ECD6E66}" srcOrd="10" destOrd="0" presId="urn:microsoft.com/office/officeart/2005/8/layout/list1"/>
    <dgm:cxn modelId="{4663EC3A-064C-4913-9427-2896DDA98831}" type="presParOf" srcId="{79F678A5-A79B-44BC-AE4F-C4A27BFEC898}" destId="{A0B9A722-174C-4799-95C7-E32308C5D65A}" srcOrd="11" destOrd="0" presId="urn:microsoft.com/office/officeart/2005/8/layout/list1"/>
    <dgm:cxn modelId="{B195F113-F6C6-4CC8-A016-A1A70A1F9E45}" type="presParOf" srcId="{79F678A5-A79B-44BC-AE4F-C4A27BFEC898}" destId="{628A2F1C-95AC-49BB-8F01-F986065EAD82}" srcOrd="12" destOrd="0" presId="urn:microsoft.com/office/officeart/2005/8/layout/list1"/>
    <dgm:cxn modelId="{9467EE57-A94F-4236-8577-462C635B7833}" type="presParOf" srcId="{628A2F1C-95AC-49BB-8F01-F986065EAD82}" destId="{39DEB1AB-4AAB-44B2-8740-B9EDA0052ADD}" srcOrd="0" destOrd="0" presId="urn:microsoft.com/office/officeart/2005/8/layout/list1"/>
    <dgm:cxn modelId="{AFEF2714-6DB7-4389-987B-872812F37B28}" type="presParOf" srcId="{628A2F1C-95AC-49BB-8F01-F986065EAD82}" destId="{5904275D-4E21-43DC-82AF-6BB47965E011}" srcOrd="1" destOrd="0" presId="urn:microsoft.com/office/officeart/2005/8/layout/list1"/>
    <dgm:cxn modelId="{E44FEBB7-83DE-4343-B2B2-DC31ABDB3BDE}" type="presParOf" srcId="{79F678A5-A79B-44BC-AE4F-C4A27BFEC898}" destId="{40C708D5-3062-4045-B918-DA38E094BD69}" srcOrd="13" destOrd="0" presId="urn:microsoft.com/office/officeart/2005/8/layout/list1"/>
    <dgm:cxn modelId="{6969B582-093B-49DF-B226-EAC607FE2A48}" type="presParOf" srcId="{79F678A5-A79B-44BC-AE4F-C4A27BFEC898}" destId="{3C901649-110F-4B51-8BDE-E6A308B8941B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5EFEC-F1EA-465D-A526-7FCBFBE025E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B3AAB9-B020-421F-A351-87E7833D6611}">
      <dgm:prSet phldrT="[Текст]" custT="1"/>
      <dgm:spPr/>
      <dgm:t>
        <a:bodyPr/>
        <a:lstStyle/>
        <a:p>
          <a:r>
            <a:rPr lang="ru-RU" sz="2000" b="1" cap="none" spc="0" dirty="0" smtClean="0">
              <a:ln w="1905"/>
              <a:solidFill>
                <a:srgbClr val="0066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Расходы всего </a:t>
          </a:r>
        </a:p>
        <a:p>
          <a:r>
            <a:rPr lang="ru-RU" sz="2000" b="1" cap="none" spc="0" dirty="0" smtClean="0">
              <a:ln w="1905"/>
              <a:solidFill>
                <a:srgbClr val="0066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7,0 млн. рублей</a:t>
          </a:r>
        </a:p>
        <a:p>
          <a:r>
            <a:rPr lang="ru-RU" sz="1800" b="1" i="1" cap="none" spc="0" dirty="0" smtClean="0">
              <a:ln w="1905"/>
              <a:solidFill>
                <a:srgbClr val="0066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(исполнение плана - 100 %)</a:t>
          </a:r>
          <a:endParaRPr lang="ru-RU" sz="1800" b="1" i="1" cap="none" spc="0" dirty="0">
            <a:ln w="1905"/>
            <a:solidFill>
              <a:srgbClr val="0066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2E51C0F-A09E-46E4-A622-9DC3835F4480}" type="parTrans" cxnId="{B8F945FE-4D6A-484B-8E86-7CB7B6E825F4}">
      <dgm:prSet/>
      <dgm:spPr/>
      <dgm:t>
        <a:bodyPr/>
        <a:lstStyle/>
        <a:p>
          <a:endParaRPr lang="ru-RU"/>
        </a:p>
      </dgm:t>
    </dgm:pt>
    <dgm:pt modelId="{EEAD7D8F-0689-4229-9AE0-2432814DC2B3}" type="sibTrans" cxnId="{B8F945FE-4D6A-484B-8E86-7CB7B6E825F4}">
      <dgm:prSet/>
      <dgm:spPr/>
      <dgm:t>
        <a:bodyPr/>
        <a:lstStyle/>
        <a:p>
          <a:endParaRPr lang="ru-RU"/>
        </a:p>
      </dgm:t>
    </dgm:pt>
    <dgm:pt modelId="{227B6B04-CD05-4E66-8AA2-54286BC6564A}">
      <dgm:prSet custT="1"/>
      <dgm:spPr/>
      <dgm:t>
        <a:bodyPr/>
        <a:lstStyle/>
        <a:p>
          <a:r>
            <a:rPr lang="ru-RU" sz="2000" b="1" cap="none" spc="0" dirty="0" smtClean="0">
              <a:ln w="1905"/>
              <a:solidFill>
                <a:srgbClr val="0066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Общегосударственные вопросы - 6,3 млн. руб.</a:t>
          </a:r>
          <a:endParaRPr lang="ru-RU" sz="2000" b="1" cap="none" spc="0" dirty="0">
            <a:ln w="1905"/>
            <a:solidFill>
              <a:srgbClr val="0066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5A21F82-B8E4-47E0-BABD-A81217407782}" type="parTrans" cxnId="{DC53A5D4-4D59-45AF-BA10-CB791511C529}">
      <dgm:prSet/>
      <dgm:spPr/>
      <dgm:t>
        <a:bodyPr/>
        <a:lstStyle/>
        <a:p>
          <a:endParaRPr lang="ru-RU"/>
        </a:p>
      </dgm:t>
    </dgm:pt>
    <dgm:pt modelId="{FA819DA6-C247-4F51-A326-ABCF86A629C8}" type="sibTrans" cxnId="{DC53A5D4-4D59-45AF-BA10-CB791511C529}">
      <dgm:prSet/>
      <dgm:spPr/>
      <dgm:t>
        <a:bodyPr/>
        <a:lstStyle/>
        <a:p>
          <a:endParaRPr lang="ru-RU"/>
        </a:p>
      </dgm:t>
    </dgm:pt>
    <dgm:pt modelId="{16A18BF6-0495-4552-BA44-230D3E08C9D0}">
      <dgm:prSet custT="1"/>
      <dgm:spPr/>
      <dgm:t>
        <a:bodyPr/>
        <a:lstStyle/>
        <a:p>
          <a:r>
            <a:rPr lang="ru-RU" sz="2000" b="1" cap="none" spc="0" dirty="0" smtClean="0">
              <a:ln w="1905"/>
              <a:solidFill>
                <a:srgbClr val="0066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Социальная политика</a:t>
          </a:r>
        </a:p>
        <a:p>
          <a:r>
            <a:rPr lang="ru-RU" sz="2000" b="1" cap="none" spc="0" dirty="0" smtClean="0">
              <a:ln w="1905"/>
              <a:solidFill>
                <a:srgbClr val="0066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0,7 млн. руб.</a:t>
          </a:r>
          <a:endParaRPr lang="ru-RU" sz="2000" b="1" cap="none" spc="0" dirty="0">
            <a:ln w="1905"/>
            <a:solidFill>
              <a:srgbClr val="0066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63B3945-9109-43D0-BD70-F265CB87FA9D}" type="parTrans" cxnId="{F00D97F5-CA66-4453-BF2C-10CE72CB8394}">
      <dgm:prSet/>
      <dgm:spPr/>
      <dgm:t>
        <a:bodyPr/>
        <a:lstStyle/>
        <a:p>
          <a:endParaRPr lang="ru-RU"/>
        </a:p>
      </dgm:t>
    </dgm:pt>
    <dgm:pt modelId="{5AA6AF63-6C3C-4FE7-9440-F3B0E2662970}" type="sibTrans" cxnId="{F00D97F5-CA66-4453-BF2C-10CE72CB8394}">
      <dgm:prSet/>
      <dgm:spPr/>
      <dgm:t>
        <a:bodyPr/>
        <a:lstStyle/>
        <a:p>
          <a:endParaRPr lang="ru-RU"/>
        </a:p>
      </dgm:t>
    </dgm:pt>
    <dgm:pt modelId="{8D23D355-BECA-4AF8-B9AB-CB03207F9ADB}" type="pres">
      <dgm:prSet presAssocID="{6715EFEC-F1EA-465D-A526-7FCBFBE025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6CC7E4-BF47-4B79-B571-22DE83B7D1D7}" type="pres">
      <dgm:prSet presAssocID="{9AB3AAB9-B020-421F-A351-87E7833D6611}" presName="hierRoot1" presStyleCnt="0"/>
      <dgm:spPr/>
    </dgm:pt>
    <dgm:pt modelId="{90D2D34F-4C32-4713-ADB8-6922AA0A3A0B}" type="pres">
      <dgm:prSet presAssocID="{9AB3AAB9-B020-421F-A351-87E7833D6611}" presName="composite" presStyleCnt="0"/>
      <dgm:spPr/>
    </dgm:pt>
    <dgm:pt modelId="{10337204-23EA-45FD-93AB-7A94C5E24F49}" type="pres">
      <dgm:prSet presAssocID="{9AB3AAB9-B020-421F-A351-87E7833D6611}" presName="background" presStyleLbl="node0" presStyleIdx="0" presStyleCnt="1"/>
      <dgm:spPr>
        <a:solidFill>
          <a:srgbClr val="006699"/>
        </a:solidFill>
      </dgm:spPr>
      <dgm:t>
        <a:bodyPr/>
        <a:lstStyle/>
        <a:p>
          <a:endParaRPr lang="ru-RU"/>
        </a:p>
      </dgm:t>
    </dgm:pt>
    <dgm:pt modelId="{64DC4347-27D0-4462-B0AF-9B4DE246FBC2}" type="pres">
      <dgm:prSet presAssocID="{9AB3AAB9-B020-421F-A351-87E7833D6611}" presName="text" presStyleLbl="fgAcc0" presStyleIdx="0" presStyleCnt="1" custScaleX="110681" custScaleY="38585" custLinFactNeighborX="-1082" custLinFactNeighborY="-22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4BD3B-8B05-441A-9B37-C45A124716CD}" type="pres">
      <dgm:prSet presAssocID="{9AB3AAB9-B020-421F-A351-87E7833D6611}" presName="hierChild2" presStyleCnt="0"/>
      <dgm:spPr/>
    </dgm:pt>
    <dgm:pt modelId="{C61FA84C-E353-43FA-80EB-DFF66E83161A}" type="pres">
      <dgm:prSet presAssocID="{F5A21F82-B8E4-47E0-BABD-A8121740778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B422821-3633-4527-8F36-1845A473CA3E}" type="pres">
      <dgm:prSet presAssocID="{227B6B04-CD05-4E66-8AA2-54286BC6564A}" presName="hierRoot2" presStyleCnt="0"/>
      <dgm:spPr/>
    </dgm:pt>
    <dgm:pt modelId="{E9DFE013-7428-4718-9B89-2B60E39D087F}" type="pres">
      <dgm:prSet presAssocID="{227B6B04-CD05-4E66-8AA2-54286BC6564A}" presName="composite2" presStyleCnt="0"/>
      <dgm:spPr/>
    </dgm:pt>
    <dgm:pt modelId="{5D0E49AA-2647-41A5-A9E7-B7CB815340F9}" type="pres">
      <dgm:prSet presAssocID="{227B6B04-CD05-4E66-8AA2-54286BC6564A}" presName="background2" presStyleLbl="node2" presStyleIdx="0" presStyleCnt="2"/>
      <dgm:spPr>
        <a:solidFill>
          <a:srgbClr val="006699"/>
        </a:solidFill>
      </dgm:spPr>
      <dgm:t>
        <a:bodyPr/>
        <a:lstStyle/>
        <a:p>
          <a:endParaRPr lang="ru-RU"/>
        </a:p>
      </dgm:t>
    </dgm:pt>
    <dgm:pt modelId="{5882C217-7E9D-438D-83C2-A1E92595DBF0}" type="pres">
      <dgm:prSet presAssocID="{227B6B04-CD05-4E66-8AA2-54286BC6564A}" presName="text2" presStyleLbl="fgAcc2" presStyleIdx="0" presStyleCnt="2" custScaleX="79674" custScaleY="34233" custLinFactNeighborX="-15" custLinFactNeighborY="-12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B1BB5-AE38-4127-AAA1-544BE194882B}" type="pres">
      <dgm:prSet presAssocID="{227B6B04-CD05-4E66-8AA2-54286BC6564A}" presName="hierChild3" presStyleCnt="0"/>
      <dgm:spPr/>
    </dgm:pt>
    <dgm:pt modelId="{58EC47E3-E2D9-4A1C-B6C8-6C8147888F50}" type="pres">
      <dgm:prSet presAssocID="{463B3945-9109-43D0-BD70-F265CB87FA9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6ADB1D8-98D7-4330-A6CD-B1251CD9A9FC}" type="pres">
      <dgm:prSet presAssocID="{16A18BF6-0495-4552-BA44-230D3E08C9D0}" presName="hierRoot2" presStyleCnt="0"/>
      <dgm:spPr/>
    </dgm:pt>
    <dgm:pt modelId="{562709CB-E035-4DDD-AC32-53886388B6C7}" type="pres">
      <dgm:prSet presAssocID="{16A18BF6-0495-4552-BA44-230D3E08C9D0}" presName="composite2" presStyleCnt="0"/>
      <dgm:spPr/>
    </dgm:pt>
    <dgm:pt modelId="{F5971E85-D125-4F03-957D-F9A5DBDDF2D2}" type="pres">
      <dgm:prSet presAssocID="{16A18BF6-0495-4552-BA44-230D3E08C9D0}" presName="background2" presStyleLbl="node2" presStyleIdx="1" presStyleCnt="2"/>
      <dgm:spPr>
        <a:solidFill>
          <a:srgbClr val="006699"/>
        </a:solidFill>
      </dgm:spPr>
      <dgm:t>
        <a:bodyPr/>
        <a:lstStyle/>
        <a:p>
          <a:endParaRPr lang="ru-RU"/>
        </a:p>
      </dgm:t>
    </dgm:pt>
    <dgm:pt modelId="{0C9367D1-2FBD-4E45-8D46-5A7744D25819}" type="pres">
      <dgm:prSet presAssocID="{16A18BF6-0495-4552-BA44-230D3E08C9D0}" presName="text2" presStyleLbl="fgAcc2" presStyleIdx="1" presStyleCnt="2" custScaleX="88527" custScaleY="32918" custLinFactNeighborX="-569" custLinFactNeighborY="-119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70224A-9DB3-4D65-83E4-EF6940F0C4B6}" type="pres">
      <dgm:prSet presAssocID="{16A18BF6-0495-4552-BA44-230D3E08C9D0}" presName="hierChild3" presStyleCnt="0"/>
      <dgm:spPr/>
    </dgm:pt>
  </dgm:ptLst>
  <dgm:cxnLst>
    <dgm:cxn modelId="{F00D97F5-CA66-4453-BF2C-10CE72CB8394}" srcId="{9AB3AAB9-B020-421F-A351-87E7833D6611}" destId="{16A18BF6-0495-4552-BA44-230D3E08C9D0}" srcOrd="1" destOrd="0" parTransId="{463B3945-9109-43D0-BD70-F265CB87FA9D}" sibTransId="{5AA6AF63-6C3C-4FE7-9440-F3B0E2662970}"/>
    <dgm:cxn modelId="{764D0543-7669-4FFC-9269-6DC9F105B85B}" type="presOf" srcId="{9AB3AAB9-B020-421F-A351-87E7833D6611}" destId="{64DC4347-27D0-4462-B0AF-9B4DE246FBC2}" srcOrd="0" destOrd="0" presId="urn:microsoft.com/office/officeart/2005/8/layout/hierarchy1"/>
    <dgm:cxn modelId="{49F292CB-5555-4B2F-80BC-3E00416CAD3B}" type="presOf" srcId="{227B6B04-CD05-4E66-8AA2-54286BC6564A}" destId="{5882C217-7E9D-438D-83C2-A1E92595DBF0}" srcOrd="0" destOrd="0" presId="urn:microsoft.com/office/officeart/2005/8/layout/hierarchy1"/>
    <dgm:cxn modelId="{4C94416E-FB04-4EBC-A28D-09A0D39B6566}" type="presOf" srcId="{16A18BF6-0495-4552-BA44-230D3E08C9D0}" destId="{0C9367D1-2FBD-4E45-8D46-5A7744D25819}" srcOrd="0" destOrd="0" presId="urn:microsoft.com/office/officeart/2005/8/layout/hierarchy1"/>
    <dgm:cxn modelId="{B8F945FE-4D6A-484B-8E86-7CB7B6E825F4}" srcId="{6715EFEC-F1EA-465D-A526-7FCBFBE025E4}" destId="{9AB3AAB9-B020-421F-A351-87E7833D6611}" srcOrd="0" destOrd="0" parTransId="{B2E51C0F-A09E-46E4-A622-9DC3835F4480}" sibTransId="{EEAD7D8F-0689-4229-9AE0-2432814DC2B3}"/>
    <dgm:cxn modelId="{DC53A5D4-4D59-45AF-BA10-CB791511C529}" srcId="{9AB3AAB9-B020-421F-A351-87E7833D6611}" destId="{227B6B04-CD05-4E66-8AA2-54286BC6564A}" srcOrd="0" destOrd="0" parTransId="{F5A21F82-B8E4-47E0-BABD-A81217407782}" sibTransId="{FA819DA6-C247-4F51-A326-ABCF86A629C8}"/>
    <dgm:cxn modelId="{499CD018-6436-4C66-B8A4-66EABB295851}" type="presOf" srcId="{F5A21F82-B8E4-47E0-BABD-A81217407782}" destId="{C61FA84C-E353-43FA-80EB-DFF66E83161A}" srcOrd="0" destOrd="0" presId="urn:microsoft.com/office/officeart/2005/8/layout/hierarchy1"/>
    <dgm:cxn modelId="{FB21A319-139A-4024-9B24-F15D54485158}" type="presOf" srcId="{6715EFEC-F1EA-465D-A526-7FCBFBE025E4}" destId="{8D23D355-BECA-4AF8-B9AB-CB03207F9ADB}" srcOrd="0" destOrd="0" presId="urn:microsoft.com/office/officeart/2005/8/layout/hierarchy1"/>
    <dgm:cxn modelId="{60D9198B-DA65-40DA-9C54-F09F3EF03C47}" type="presOf" srcId="{463B3945-9109-43D0-BD70-F265CB87FA9D}" destId="{58EC47E3-E2D9-4A1C-B6C8-6C8147888F50}" srcOrd="0" destOrd="0" presId="urn:microsoft.com/office/officeart/2005/8/layout/hierarchy1"/>
    <dgm:cxn modelId="{99BA3EBD-7A2D-4259-9A7B-FE3EE64CA049}" type="presParOf" srcId="{8D23D355-BECA-4AF8-B9AB-CB03207F9ADB}" destId="{016CC7E4-BF47-4B79-B571-22DE83B7D1D7}" srcOrd="0" destOrd="0" presId="urn:microsoft.com/office/officeart/2005/8/layout/hierarchy1"/>
    <dgm:cxn modelId="{047F6C85-93F3-4A5F-944A-A2CD7D144A2C}" type="presParOf" srcId="{016CC7E4-BF47-4B79-B571-22DE83B7D1D7}" destId="{90D2D34F-4C32-4713-ADB8-6922AA0A3A0B}" srcOrd="0" destOrd="0" presId="urn:microsoft.com/office/officeart/2005/8/layout/hierarchy1"/>
    <dgm:cxn modelId="{D43E8D4C-AFAC-41A6-AEE7-5893CA435622}" type="presParOf" srcId="{90D2D34F-4C32-4713-ADB8-6922AA0A3A0B}" destId="{10337204-23EA-45FD-93AB-7A94C5E24F49}" srcOrd="0" destOrd="0" presId="urn:microsoft.com/office/officeart/2005/8/layout/hierarchy1"/>
    <dgm:cxn modelId="{459F581A-4BDD-4712-87B5-3429B17FE3B2}" type="presParOf" srcId="{90D2D34F-4C32-4713-ADB8-6922AA0A3A0B}" destId="{64DC4347-27D0-4462-B0AF-9B4DE246FBC2}" srcOrd="1" destOrd="0" presId="urn:microsoft.com/office/officeart/2005/8/layout/hierarchy1"/>
    <dgm:cxn modelId="{5D7C64B6-CBA6-4200-9861-3343DCE9FD51}" type="presParOf" srcId="{016CC7E4-BF47-4B79-B571-22DE83B7D1D7}" destId="{4004BD3B-8B05-441A-9B37-C45A124716CD}" srcOrd="1" destOrd="0" presId="urn:microsoft.com/office/officeart/2005/8/layout/hierarchy1"/>
    <dgm:cxn modelId="{F0064AA6-37CD-4DBF-9B19-DC29F8A4BB71}" type="presParOf" srcId="{4004BD3B-8B05-441A-9B37-C45A124716CD}" destId="{C61FA84C-E353-43FA-80EB-DFF66E83161A}" srcOrd="0" destOrd="0" presId="urn:microsoft.com/office/officeart/2005/8/layout/hierarchy1"/>
    <dgm:cxn modelId="{7D40D4B1-6FDB-4878-9DA4-BB6678478935}" type="presParOf" srcId="{4004BD3B-8B05-441A-9B37-C45A124716CD}" destId="{8B422821-3633-4527-8F36-1845A473CA3E}" srcOrd="1" destOrd="0" presId="urn:microsoft.com/office/officeart/2005/8/layout/hierarchy1"/>
    <dgm:cxn modelId="{7AA218CC-46E7-4F06-8365-E0312D81FF62}" type="presParOf" srcId="{8B422821-3633-4527-8F36-1845A473CA3E}" destId="{E9DFE013-7428-4718-9B89-2B60E39D087F}" srcOrd="0" destOrd="0" presId="urn:microsoft.com/office/officeart/2005/8/layout/hierarchy1"/>
    <dgm:cxn modelId="{17ADD101-EA26-44C4-96F8-0A55DEBD65C9}" type="presParOf" srcId="{E9DFE013-7428-4718-9B89-2B60E39D087F}" destId="{5D0E49AA-2647-41A5-A9E7-B7CB815340F9}" srcOrd="0" destOrd="0" presId="urn:microsoft.com/office/officeart/2005/8/layout/hierarchy1"/>
    <dgm:cxn modelId="{8B1EE5AE-32AB-44C1-9781-B7EF57BB8150}" type="presParOf" srcId="{E9DFE013-7428-4718-9B89-2B60E39D087F}" destId="{5882C217-7E9D-438D-83C2-A1E92595DBF0}" srcOrd="1" destOrd="0" presId="urn:microsoft.com/office/officeart/2005/8/layout/hierarchy1"/>
    <dgm:cxn modelId="{91ED083F-7555-4153-BA4F-D819B680308B}" type="presParOf" srcId="{8B422821-3633-4527-8F36-1845A473CA3E}" destId="{B6BB1BB5-AE38-4127-AAA1-544BE194882B}" srcOrd="1" destOrd="0" presId="urn:microsoft.com/office/officeart/2005/8/layout/hierarchy1"/>
    <dgm:cxn modelId="{41908A6F-4912-4217-B533-BDEC9E326317}" type="presParOf" srcId="{4004BD3B-8B05-441A-9B37-C45A124716CD}" destId="{58EC47E3-E2D9-4A1C-B6C8-6C8147888F50}" srcOrd="2" destOrd="0" presId="urn:microsoft.com/office/officeart/2005/8/layout/hierarchy1"/>
    <dgm:cxn modelId="{CDB9D275-C9B3-41F1-B283-1CCEED18FE95}" type="presParOf" srcId="{4004BD3B-8B05-441A-9B37-C45A124716CD}" destId="{A6ADB1D8-98D7-4330-A6CD-B1251CD9A9FC}" srcOrd="3" destOrd="0" presId="urn:microsoft.com/office/officeart/2005/8/layout/hierarchy1"/>
    <dgm:cxn modelId="{AFE51EB5-3AE8-4820-A535-630CA90407AB}" type="presParOf" srcId="{A6ADB1D8-98D7-4330-A6CD-B1251CD9A9FC}" destId="{562709CB-E035-4DDD-AC32-53886388B6C7}" srcOrd="0" destOrd="0" presId="urn:microsoft.com/office/officeart/2005/8/layout/hierarchy1"/>
    <dgm:cxn modelId="{37D774EE-A256-4D7B-B824-111862B07AE7}" type="presParOf" srcId="{562709CB-E035-4DDD-AC32-53886388B6C7}" destId="{F5971E85-D125-4F03-957D-F9A5DBDDF2D2}" srcOrd="0" destOrd="0" presId="urn:microsoft.com/office/officeart/2005/8/layout/hierarchy1"/>
    <dgm:cxn modelId="{E9D327E0-F2E9-40C9-BD60-E5DA8197ACFB}" type="presParOf" srcId="{562709CB-E035-4DDD-AC32-53886388B6C7}" destId="{0C9367D1-2FBD-4E45-8D46-5A7744D25819}" srcOrd="1" destOrd="0" presId="urn:microsoft.com/office/officeart/2005/8/layout/hierarchy1"/>
    <dgm:cxn modelId="{8FB4FEA7-EADD-4C7D-9574-E0C9363AA8BB}" type="presParOf" srcId="{A6ADB1D8-98D7-4330-A6CD-B1251CD9A9FC}" destId="{1870224A-9DB3-4D65-83E4-EF6940F0C4B6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D265A2-4CFF-4023-ABEA-E0FD4795FB5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6B48F6-0294-49AA-A250-8650725CF8D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Привлечено кредитов</a:t>
          </a:r>
        </a:p>
        <a:p>
          <a:r>
            <a:rPr lang="ru-RU" sz="2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19,0 млн. рублей</a:t>
          </a:r>
          <a:endParaRPr lang="ru-RU" sz="2200" b="1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394719B-353B-400E-9A4A-CC6F61D14DE9}" type="parTrans" cxnId="{CCB0CC26-E9DE-4551-AEAC-574DCF5ABB99}">
      <dgm:prSet/>
      <dgm:spPr/>
      <dgm:t>
        <a:bodyPr/>
        <a:lstStyle/>
        <a:p>
          <a:endParaRPr lang="ru-RU"/>
        </a:p>
      </dgm:t>
    </dgm:pt>
    <dgm:pt modelId="{292967BA-7B88-4E7C-89A9-6D0937DBF4E3}" type="sibTrans" cxnId="{CCB0CC26-E9DE-4551-AEAC-574DCF5ABB99}">
      <dgm:prSet/>
      <dgm:spPr/>
      <dgm:t>
        <a:bodyPr/>
        <a:lstStyle/>
        <a:p>
          <a:endParaRPr lang="ru-RU"/>
        </a:p>
      </dgm:t>
    </dgm:pt>
    <dgm:pt modelId="{3F6B9918-AB52-421B-BD6E-25BCB971F76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200" b="1" i="1" dirty="0" smtClean="0">
              <a:solidFill>
                <a:srgbClr val="811D27"/>
              </a:solidFill>
              <a:latin typeface="Times New Roman" pitchFamily="18" charset="0"/>
              <a:cs typeface="Times New Roman" pitchFamily="18" charset="0"/>
            </a:rPr>
            <a:t>Погашено кредитов</a:t>
          </a:r>
        </a:p>
        <a:p>
          <a:r>
            <a:rPr lang="ru-RU" sz="2200" b="1" i="1" dirty="0" smtClean="0">
              <a:solidFill>
                <a:srgbClr val="811D27"/>
              </a:solidFill>
              <a:latin typeface="Times New Roman" pitchFamily="18" charset="0"/>
              <a:cs typeface="Times New Roman" pitchFamily="18" charset="0"/>
            </a:rPr>
            <a:t>  19,0 млн. рублей</a:t>
          </a:r>
          <a:endParaRPr lang="ru-RU" sz="2200" b="1" i="1" dirty="0">
            <a:solidFill>
              <a:srgbClr val="811D27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226DC2-D7E7-431E-B3F9-72F7901978B0}" type="parTrans" cxnId="{54CC6759-8047-40E1-B68E-57E9994820A3}">
      <dgm:prSet/>
      <dgm:spPr/>
      <dgm:t>
        <a:bodyPr/>
        <a:lstStyle/>
        <a:p>
          <a:endParaRPr lang="ru-RU"/>
        </a:p>
      </dgm:t>
    </dgm:pt>
    <dgm:pt modelId="{5879D48B-4CF7-4CAD-8150-CE59E6BCE5D4}" type="sibTrans" cxnId="{54CC6759-8047-40E1-B68E-57E9994820A3}">
      <dgm:prSet/>
      <dgm:spPr/>
      <dgm:t>
        <a:bodyPr/>
        <a:lstStyle/>
        <a:p>
          <a:endParaRPr lang="ru-RU"/>
        </a:p>
      </dgm:t>
    </dgm:pt>
    <dgm:pt modelId="{E975B437-08C2-46FE-AF6F-94A09C9F70E1}">
      <dgm:prSet phldrT="[Текст]"/>
      <dgm:spPr/>
      <dgm:t>
        <a:bodyPr/>
        <a:lstStyle/>
        <a:p>
          <a:endParaRPr lang="ru-RU"/>
        </a:p>
      </dgm:t>
    </dgm:pt>
    <dgm:pt modelId="{FA67AA55-79D3-452B-A09C-9DE4124842E9}" type="parTrans" cxnId="{0BCCF082-0F4F-471C-BD82-435D5B95CCDD}">
      <dgm:prSet/>
      <dgm:spPr/>
      <dgm:t>
        <a:bodyPr/>
        <a:lstStyle/>
        <a:p>
          <a:endParaRPr lang="ru-RU"/>
        </a:p>
      </dgm:t>
    </dgm:pt>
    <dgm:pt modelId="{C7BF9596-ECAD-46B2-9C1B-7A3824F06840}" type="sibTrans" cxnId="{0BCCF082-0F4F-471C-BD82-435D5B95CCDD}">
      <dgm:prSet/>
      <dgm:spPr/>
      <dgm:t>
        <a:bodyPr/>
        <a:lstStyle/>
        <a:p>
          <a:endParaRPr lang="ru-RU"/>
        </a:p>
      </dgm:t>
    </dgm:pt>
    <dgm:pt modelId="{2DD2AADA-EA62-4AEC-89C6-757B02FFC7AB}" type="pres">
      <dgm:prSet presAssocID="{8AD265A2-4CFF-4023-ABEA-E0FD4795FB5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F43D40-4241-4A03-B566-15E1D60BFC44}" type="pres">
      <dgm:prSet presAssocID="{8AD265A2-4CFF-4023-ABEA-E0FD4795FB58}" presName="divider" presStyleLbl="fgShp" presStyleIdx="0" presStyleCnt="1" custScaleY="111326" custLinFactNeighborX="0" custLinFactNeighborY="-4578"/>
      <dgm:spPr>
        <a:solidFill>
          <a:srgbClr val="008080"/>
        </a:solidFill>
      </dgm:spPr>
    </dgm:pt>
    <dgm:pt modelId="{1A8AE0E9-D7B0-4C11-B1FC-0B1C0361ED8F}" type="pres">
      <dgm:prSet presAssocID="{BD6B48F6-0294-49AA-A250-8650725CF8DD}" presName="downArrow" presStyleLbl="node1" presStyleIdx="0" presStyleCnt="2" custScaleX="66667" custScaleY="73913" custLinFactNeighborX="-442" custLinFactNeighborY="23370"/>
      <dgm:spPr>
        <a:solidFill>
          <a:srgbClr val="811D27"/>
        </a:solidFill>
      </dgm:spPr>
      <dgm:t>
        <a:bodyPr/>
        <a:lstStyle/>
        <a:p>
          <a:endParaRPr lang="ru-RU"/>
        </a:p>
      </dgm:t>
    </dgm:pt>
    <dgm:pt modelId="{5111F62B-ADA1-4468-B647-8C5DA3CBC91C}" type="pres">
      <dgm:prSet presAssocID="{BD6B48F6-0294-49AA-A250-8650725CF8DD}" presName="downArrowText" presStyleLbl="revTx" presStyleIdx="0" presStyleCnt="2" custScaleX="191413" custScaleY="58594" custLinFactNeighborX="1405" custLinFactNeighborY="-15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4CE8F-2A49-4C8C-B8E1-5B0A91D3A762}" type="pres">
      <dgm:prSet presAssocID="{3F6B9918-AB52-421B-BD6E-25BCB971F76E}" presName="upArrow" presStyleLbl="node1" presStyleIdx="1" presStyleCnt="2" custScaleX="73719" custScaleY="78503" custLinFactNeighborX="-1026" custLinFactNeighborY="14795"/>
      <dgm:spPr>
        <a:solidFill>
          <a:srgbClr val="0000FF"/>
        </a:solidFill>
      </dgm:spPr>
    </dgm:pt>
    <dgm:pt modelId="{F4E7A47B-212F-43C3-ADD8-80FD4D25F40C}" type="pres">
      <dgm:prSet presAssocID="{3F6B9918-AB52-421B-BD6E-25BCB971F76E}" presName="upArrowText" presStyleLbl="revTx" presStyleIdx="1" presStyleCnt="2" custScaleX="189437" custScaleY="48240" custLinFactNeighborX="-2156" custLinFactNeighborY="27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406D6-B235-4590-8F10-7ACC1F977554}" type="presOf" srcId="{BD6B48F6-0294-49AA-A250-8650725CF8DD}" destId="{5111F62B-ADA1-4468-B647-8C5DA3CBC91C}" srcOrd="0" destOrd="0" presId="urn:microsoft.com/office/officeart/2005/8/layout/arrow3"/>
    <dgm:cxn modelId="{56F2C3BC-1046-45B9-9F84-70977DD37FE4}" type="presOf" srcId="{8AD265A2-4CFF-4023-ABEA-E0FD4795FB58}" destId="{2DD2AADA-EA62-4AEC-89C6-757B02FFC7AB}" srcOrd="0" destOrd="0" presId="urn:microsoft.com/office/officeart/2005/8/layout/arrow3"/>
    <dgm:cxn modelId="{CCB0CC26-E9DE-4551-AEAC-574DCF5ABB99}" srcId="{8AD265A2-4CFF-4023-ABEA-E0FD4795FB58}" destId="{BD6B48F6-0294-49AA-A250-8650725CF8DD}" srcOrd="0" destOrd="0" parTransId="{1394719B-353B-400E-9A4A-CC6F61D14DE9}" sibTransId="{292967BA-7B88-4E7C-89A9-6D0937DBF4E3}"/>
    <dgm:cxn modelId="{0BCCF082-0F4F-471C-BD82-435D5B95CCDD}" srcId="{8AD265A2-4CFF-4023-ABEA-E0FD4795FB58}" destId="{E975B437-08C2-46FE-AF6F-94A09C9F70E1}" srcOrd="2" destOrd="0" parTransId="{FA67AA55-79D3-452B-A09C-9DE4124842E9}" sibTransId="{C7BF9596-ECAD-46B2-9C1B-7A3824F06840}"/>
    <dgm:cxn modelId="{54CC6759-8047-40E1-B68E-57E9994820A3}" srcId="{8AD265A2-4CFF-4023-ABEA-E0FD4795FB58}" destId="{3F6B9918-AB52-421B-BD6E-25BCB971F76E}" srcOrd="1" destOrd="0" parTransId="{56226DC2-D7E7-431E-B3F9-72F7901978B0}" sibTransId="{5879D48B-4CF7-4CAD-8150-CE59E6BCE5D4}"/>
    <dgm:cxn modelId="{16294994-F049-4D1D-834B-248916972B63}" type="presOf" srcId="{3F6B9918-AB52-421B-BD6E-25BCB971F76E}" destId="{F4E7A47B-212F-43C3-ADD8-80FD4D25F40C}" srcOrd="0" destOrd="0" presId="urn:microsoft.com/office/officeart/2005/8/layout/arrow3"/>
    <dgm:cxn modelId="{FC64491D-0092-4056-9E0A-F0578054919C}" type="presParOf" srcId="{2DD2AADA-EA62-4AEC-89C6-757B02FFC7AB}" destId="{8CF43D40-4241-4A03-B566-15E1D60BFC44}" srcOrd="0" destOrd="0" presId="urn:microsoft.com/office/officeart/2005/8/layout/arrow3"/>
    <dgm:cxn modelId="{F9DDAD2D-6E83-42F7-BFB8-7B4128B53758}" type="presParOf" srcId="{2DD2AADA-EA62-4AEC-89C6-757B02FFC7AB}" destId="{1A8AE0E9-D7B0-4C11-B1FC-0B1C0361ED8F}" srcOrd="1" destOrd="0" presId="urn:microsoft.com/office/officeart/2005/8/layout/arrow3"/>
    <dgm:cxn modelId="{3A1D5B0B-3501-47C0-AF72-2F29AD6B0EAA}" type="presParOf" srcId="{2DD2AADA-EA62-4AEC-89C6-757B02FFC7AB}" destId="{5111F62B-ADA1-4468-B647-8C5DA3CBC91C}" srcOrd="2" destOrd="0" presId="urn:microsoft.com/office/officeart/2005/8/layout/arrow3"/>
    <dgm:cxn modelId="{D75A815D-F2CA-475D-9309-72CBD54E09ED}" type="presParOf" srcId="{2DD2AADA-EA62-4AEC-89C6-757B02FFC7AB}" destId="{66C4CE8F-2A49-4C8C-B8E1-5B0A91D3A762}" srcOrd="3" destOrd="0" presId="urn:microsoft.com/office/officeart/2005/8/layout/arrow3"/>
    <dgm:cxn modelId="{FDB9C597-177D-4CAA-9058-5AD719A831D7}" type="presParOf" srcId="{2DD2AADA-EA62-4AEC-89C6-757B02FFC7AB}" destId="{F4E7A47B-212F-43C3-ADD8-80FD4D25F40C}" srcOrd="4" destOrd="0" presId="urn:microsoft.com/office/officeart/2005/8/layout/arrow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623" cy="496729"/>
          </a:xfrm>
          <a:prstGeom prst="rect">
            <a:avLst/>
          </a:prstGeom>
        </p:spPr>
        <p:txBody>
          <a:bodyPr vert="horz" lIns="91358" tIns="45678" rIns="91358" bIns="45678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404" y="0"/>
            <a:ext cx="2948623" cy="496729"/>
          </a:xfrm>
          <a:prstGeom prst="rect">
            <a:avLst/>
          </a:prstGeom>
        </p:spPr>
        <p:txBody>
          <a:bodyPr vert="horz" lIns="91358" tIns="45678" rIns="91358" bIns="45678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16CA255-D2BC-4C6B-AFBA-5A7A08DCF87D}" type="datetimeFigureOut">
              <a:rPr lang="ru-RU"/>
              <a:pPr>
                <a:defRPr/>
              </a:pPr>
              <a:t>23.05.2011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8" rIns="91358" bIns="4567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6" y="4721306"/>
            <a:ext cx="5445441" cy="4472146"/>
          </a:xfrm>
          <a:prstGeom prst="rect">
            <a:avLst/>
          </a:prstGeom>
        </p:spPr>
        <p:txBody>
          <a:bodyPr vert="horz" lIns="91358" tIns="45678" rIns="91358" bIns="4567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023"/>
            <a:ext cx="2948623" cy="496728"/>
          </a:xfrm>
          <a:prstGeom prst="rect">
            <a:avLst/>
          </a:prstGeom>
        </p:spPr>
        <p:txBody>
          <a:bodyPr vert="horz" lIns="91358" tIns="45678" rIns="91358" bIns="45678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404" y="9441023"/>
            <a:ext cx="2948623" cy="496728"/>
          </a:xfrm>
          <a:prstGeom prst="rect">
            <a:avLst/>
          </a:prstGeom>
        </p:spPr>
        <p:txBody>
          <a:bodyPr vert="horz" lIns="91358" tIns="45678" rIns="91358" bIns="45678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0E733A1-E5A3-4616-9521-F7BDD241E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27E15F-9543-4BD2-B431-58718E7FA6B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15043-F98B-4F82-BDA9-0D935A0565C8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DE15B1-1DC5-4736-8F6E-04233EC8841C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8E2410-F81A-49D9-B3EB-73550677E29E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7F2AC8-2E36-4C4F-AE13-0ADCDF91DF76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32A594-365A-4D9F-AE34-368E09DF03D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9DEF38-2A4A-4668-8688-FC09C3DDE2A4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2F1F2C-CF00-439F-8AE4-6C428A1A834A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012B48-55AA-44DC-8452-98958B51A9C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421CDE-80B2-4D46-849E-5E6BBE6AC989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84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4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3DBF-31FA-464C-A66E-1666F547F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09E87-3978-4B91-A91F-D4AA7862B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EDAB3-A5B2-495E-AFB3-A0A3A9C5E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7B55-7EB1-4589-934A-8FC68286B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47D96-1137-4A4F-869E-208024E4C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BBE2-6D46-4EFB-95CC-93B519745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DA8C-36BF-4485-B6A9-F954BD4B3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47F7F-71BB-419E-9908-BCD14F33B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E59E-4D5A-4F14-AB5D-51AC43550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7D93-6D3F-40D1-898A-4FD163374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1AC3-461C-4AF7-A9DB-3051B74CC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E1C2-519C-4D92-8B7D-E4CCDDD19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923DF-7038-410B-AD3E-BE28C805E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C7700-62FA-46B1-BBE0-E3139AD3C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5E24-47BB-4438-9B73-E2FEA1473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E6E6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E823B69-3C87-463F-BE8B-50B6EC104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830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830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830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6830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6830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830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6830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830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830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229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  <p:sldLayoutId id="2147484466" r:id="rId13"/>
    <p:sldLayoutId id="2147484467" r:id="rId14"/>
    <p:sldLayoutId id="2147484468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8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1844675"/>
            <a:ext cx="7056438" cy="2232025"/>
          </a:xfrm>
        </p:spPr>
        <p:txBody>
          <a:bodyPr/>
          <a:lstStyle/>
          <a:p>
            <a:pPr algn="ctr" eaLnBrk="1" hangingPunct="1"/>
            <a:r>
              <a:rPr lang="ru-RU" sz="3400" b="1" i="1" smtClean="0">
                <a:solidFill>
                  <a:schemeClr val="bg1"/>
                </a:solidFill>
                <a:latin typeface="Times New Roman" pitchFamily="18" charset="0"/>
              </a:rPr>
              <a:t>Исполнение бюджета</a:t>
            </a:r>
            <a:br>
              <a:rPr lang="ru-RU" sz="3400" b="1" i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400" b="1" i="1" smtClean="0">
                <a:solidFill>
                  <a:schemeClr val="bg1"/>
                </a:solidFill>
                <a:latin typeface="Times New Roman" pitchFamily="18" charset="0"/>
              </a:rPr>
              <a:t> муниципального образования</a:t>
            </a:r>
            <a:br>
              <a:rPr lang="ru-RU" sz="3400" b="1" i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400" b="1" i="1" smtClean="0">
                <a:solidFill>
                  <a:schemeClr val="bg1"/>
                </a:solidFill>
                <a:latin typeface="Times New Roman" pitchFamily="18" charset="0"/>
              </a:rPr>
              <a:t> «Городской округ Ногликский»</a:t>
            </a:r>
            <a:br>
              <a:rPr lang="ru-RU" sz="3400" b="1" i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400" b="1" i="1" smtClean="0">
                <a:solidFill>
                  <a:schemeClr val="bg1"/>
                </a:solidFill>
                <a:latin typeface="Times New Roman" pitchFamily="18" charset="0"/>
              </a:rPr>
              <a:t> за 2010 год</a:t>
            </a:r>
          </a:p>
        </p:txBody>
      </p:sp>
      <p:pic>
        <p:nvPicPr>
          <p:cNvPr id="14339" name="Picture 2" descr="S:\для Лебедевой\геральдика\Герб (end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57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24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4714875"/>
            <a:ext cx="2928937" cy="200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858000" y="6357938"/>
            <a:ext cx="2143125" cy="3381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24.05.2011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142984"/>
          <a:ext cx="835824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EF1A241-B6E8-4FFD-86F4-610AD2FF5844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715375" cy="471488"/>
          </a:xfrm>
        </p:spPr>
        <p:txBody>
          <a:bodyPr/>
          <a:lstStyle/>
          <a:p>
            <a:pPr algn="ctr"/>
            <a:r>
              <a:rPr lang="en-US" sz="2600" b="1" i="1" dirty="0" smtClean="0">
                <a:solidFill>
                  <a:srgbClr val="660033"/>
                </a:solidFill>
                <a:latin typeface="Times New Roman" pitchFamily="18" charset="0"/>
              </a:rPr>
              <a:t/>
            </a:r>
            <a:br>
              <a:rPr lang="en-US" sz="2600" b="1" i="1" dirty="0" smtClean="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ru-RU" sz="2200" b="1" i="1" dirty="0" smtClean="0">
                <a:solidFill>
                  <a:srgbClr val="8E0000"/>
                </a:solidFill>
                <a:latin typeface="Times New Roman" pitchFamily="18" charset="0"/>
              </a:rPr>
              <a:t>Собрание МО «Городской округ </a:t>
            </a:r>
            <a:r>
              <a:rPr lang="ru-RU" sz="2200" b="1" i="1" dirty="0" err="1" smtClean="0">
                <a:solidFill>
                  <a:srgbClr val="8E0000"/>
                </a:solidFill>
                <a:latin typeface="Times New Roman" pitchFamily="18" charset="0"/>
              </a:rPr>
              <a:t>Ногликский</a:t>
            </a:r>
            <a:r>
              <a:rPr lang="ru-RU" sz="2200" b="1" i="1" dirty="0" smtClean="0">
                <a:solidFill>
                  <a:srgbClr val="8E0000"/>
                </a:solidFill>
                <a:latin typeface="Times New Roman" pitchFamily="18" charset="0"/>
              </a:rPr>
              <a:t>»</a:t>
            </a:r>
            <a:endParaRPr lang="ru-RU" sz="2200" dirty="0" smtClean="0">
              <a:solidFill>
                <a:srgbClr val="8E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786873" cy="642937"/>
          </a:xfrm>
        </p:spPr>
        <p:txBody>
          <a:bodyPr/>
          <a:lstStyle/>
          <a:p>
            <a:pPr algn="ctr" eaLnBrk="1" hangingPunct="1"/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</a:rPr>
              <a:t>Администрация МО «Городской округ </a:t>
            </a:r>
            <a:r>
              <a:rPr lang="ru-RU" sz="2400" b="1" i="1" dirty="0" err="1" smtClean="0">
                <a:solidFill>
                  <a:srgbClr val="8E0000"/>
                </a:solidFill>
                <a:latin typeface="Times New Roman" pitchFamily="18" charset="0"/>
              </a:rPr>
              <a:t>Ногликский</a:t>
            </a: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</a:rPr>
              <a:t>» (млн. руб.)</a:t>
            </a:r>
          </a:p>
        </p:txBody>
      </p:sp>
      <p:graphicFrame>
        <p:nvGraphicFramePr>
          <p:cNvPr id="8194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6050" y="923925"/>
          <a:ext cx="8705850" cy="5262563"/>
        </p:xfrm>
        <a:graphic>
          <a:graphicData uri="http://schemas.openxmlformats.org/presentationml/2006/ole">
            <p:oleObj spid="_x0000_s8194" name="Worksheet" r:id="rId4" imgW="8696325" imgH="5257800" progId="Excel.Sheet.8">
              <p:embed/>
            </p:oleObj>
          </a:graphicData>
        </a:graphic>
      </p:graphicFrame>
      <p:sp>
        <p:nvSpPr>
          <p:cNvPr id="8196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054134-056F-42CD-B9B5-30F334F0D727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5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286256"/>
            <a:ext cx="2500313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IMG_6816.jpg"/>
          <p:cNvPicPr>
            <a:picLocks noChangeAspect="1"/>
          </p:cNvPicPr>
          <p:nvPr/>
        </p:nvPicPr>
        <p:blipFill>
          <a:blip r:embed="rId4" cstate="print"/>
          <a:srcRect l="65138" b="22641"/>
          <a:stretch>
            <a:fillRect/>
          </a:stretch>
        </p:blipFill>
        <p:spPr>
          <a:xfrm>
            <a:off x="5572132" y="1928802"/>
            <a:ext cx="3353517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86750" y="6357938"/>
            <a:ext cx="704850" cy="385762"/>
          </a:xfrm>
          <a:noFill/>
        </p:spPr>
        <p:txBody>
          <a:bodyPr/>
          <a:lstStyle/>
          <a:p>
            <a:fld id="{85816FD5-30E3-4C40-B941-A057C0A269AA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9221" name="Заголовок 3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43890" cy="542925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по разд. «Национальная экономика»  - 17,5 млн. руб.</a:t>
            </a:r>
          </a:p>
        </p:txBody>
      </p:sp>
      <p:pic>
        <p:nvPicPr>
          <p:cNvPr id="6" name="Рисунок 5" descr="IMG_52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142984"/>
            <a:ext cx="364333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28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857625"/>
            <a:ext cx="2000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9218" name="Диаграмма 13"/>
          <p:cNvGraphicFramePr>
            <a:graphicFrameLocks/>
          </p:cNvGraphicFramePr>
          <p:nvPr/>
        </p:nvGraphicFramePr>
        <p:xfrm>
          <a:off x="4000496" y="1147763"/>
          <a:ext cx="4910142" cy="3424245"/>
        </p:xfrm>
        <a:graphic>
          <a:graphicData uri="http://schemas.openxmlformats.org/presentationml/2006/ole">
            <p:oleObj spid="_x0000_s9218" name="Worksheet" r:id="rId7" imgW="5676900" imgH="362902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5">
                <a:alpha val="5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bla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138" y="4214818"/>
            <a:ext cx="3750502" cy="250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643314"/>
            <a:ext cx="200025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blag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428736"/>
            <a:ext cx="3929090" cy="278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 bwMode="auto">
          <a:xfrm rot="10800000" flipH="1" flipV="1">
            <a:off x="571472" y="285728"/>
            <a:ext cx="8001000" cy="714375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2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</a:t>
            </a: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разделу</a:t>
            </a: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24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–коммунальное хозяйство» - 363,7 млн. руб.</a:t>
            </a:r>
          </a:p>
          <a:p>
            <a:pPr algn="ctr" eaLnBrk="0" hangingPunct="0">
              <a:defRPr/>
            </a:pP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Номер слайда 18"/>
          <p:cNvSpPr>
            <a:spLocks noGrp="1"/>
          </p:cNvSpPr>
          <p:nvPr>
            <p:ph type="sldNum" sz="quarter" idx="11"/>
          </p:nvPr>
        </p:nvSpPr>
        <p:spPr>
          <a:xfrm>
            <a:off x="6572264" y="6215082"/>
            <a:ext cx="2133600" cy="457200"/>
          </a:xfrm>
          <a:noFill/>
        </p:spPr>
        <p:txBody>
          <a:bodyPr/>
          <a:lstStyle/>
          <a:p>
            <a:fld id="{19B668AC-CE47-45FC-8217-1898E1627E69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1357298"/>
            <a:ext cx="20002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 bwMode="auto">
          <a:xfrm rot="10800000" flipH="1" flipV="1">
            <a:off x="142844" y="1357298"/>
            <a:ext cx="3929090" cy="428628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Жилищное хозяйство – 200,9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 rot="10800000" flipH="1" flipV="1">
            <a:off x="4500562" y="1357298"/>
            <a:ext cx="2714644" cy="714380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Коммунальное</a:t>
            </a:r>
          </a:p>
          <a:p>
            <a:pPr algn="ctr" eaLnBrk="0" hangingPunct="0">
              <a:defRPr/>
            </a:pPr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хозяйство - 122,2</a:t>
            </a:r>
            <a:endParaRPr lang="ru-RU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" name="Рисунок 27" descr="DSC0716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3929066"/>
            <a:ext cx="314327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 bwMode="auto">
          <a:xfrm rot="10800000" flipH="1" flipV="1">
            <a:off x="4643438" y="3500438"/>
            <a:ext cx="3000396" cy="428628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Благоустройство - 40,6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44" y="3571876"/>
            <a:ext cx="392906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i="1" u="sng" dirty="0">
                <a:solidFill>
                  <a:srgbClr val="002060"/>
                </a:solidFill>
              </a:rPr>
              <a:t>Кап/ремонт жилищного фонда: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u="sng" dirty="0">
                <a:solidFill>
                  <a:srgbClr val="993366"/>
                </a:solidFill>
              </a:rPr>
              <a:t>ОБ</a:t>
            </a:r>
            <a:r>
              <a:rPr lang="ru-RU" b="1" dirty="0">
                <a:solidFill>
                  <a:srgbClr val="002060"/>
                </a:solidFill>
              </a:rPr>
              <a:t> 70,5 + </a:t>
            </a:r>
            <a:r>
              <a:rPr lang="ru-RU" b="1" u="sng" dirty="0">
                <a:solidFill>
                  <a:srgbClr val="993366"/>
                </a:solidFill>
              </a:rPr>
              <a:t>МБ</a:t>
            </a:r>
            <a:r>
              <a:rPr lang="ru-RU" b="1" dirty="0">
                <a:solidFill>
                  <a:srgbClr val="002060"/>
                </a:solidFill>
              </a:rPr>
              <a:t> 3,4 + </a:t>
            </a:r>
            <a:r>
              <a:rPr lang="ru-RU" b="1" dirty="0">
                <a:solidFill>
                  <a:srgbClr val="993366"/>
                </a:solidFill>
              </a:rPr>
              <a:t>МБ</a:t>
            </a:r>
            <a:r>
              <a:rPr lang="ru-RU" b="1" dirty="0">
                <a:solidFill>
                  <a:srgbClr val="002060"/>
                </a:solidFill>
              </a:rPr>
              <a:t> 0,4 = 74,3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143644"/>
            <a:ext cx="407193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i="1" u="sng" dirty="0">
                <a:solidFill>
                  <a:srgbClr val="002060"/>
                </a:solidFill>
              </a:rPr>
              <a:t>Строительство жилых домов: </a:t>
            </a:r>
          </a:p>
          <a:p>
            <a:pPr>
              <a:defRPr/>
            </a:pPr>
            <a:r>
              <a:rPr lang="ru-RU" b="1" dirty="0">
                <a:solidFill>
                  <a:srgbClr val="993366"/>
                </a:solidFill>
              </a:rPr>
              <a:t>ОБ</a:t>
            </a:r>
            <a:r>
              <a:rPr lang="ru-RU" b="1" dirty="0">
                <a:solidFill>
                  <a:srgbClr val="002060"/>
                </a:solidFill>
              </a:rPr>
              <a:t> 119,5 + </a:t>
            </a:r>
            <a:r>
              <a:rPr lang="ru-RU" b="1" dirty="0">
                <a:solidFill>
                  <a:srgbClr val="993366"/>
                </a:solidFill>
              </a:rPr>
              <a:t>МБ</a:t>
            </a:r>
            <a:r>
              <a:rPr lang="ru-RU" b="1" dirty="0">
                <a:solidFill>
                  <a:srgbClr val="002060"/>
                </a:solidFill>
              </a:rPr>
              <a:t> 5,6 + </a:t>
            </a:r>
            <a:r>
              <a:rPr lang="ru-RU" b="1" dirty="0">
                <a:solidFill>
                  <a:srgbClr val="993366"/>
                </a:solidFill>
              </a:rPr>
              <a:t>МБ</a:t>
            </a:r>
            <a:r>
              <a:rPr lang="ru-RU" b="1" dirty="0">
                <a:solidFill>
                  <a:srgbClr val="002060"/>
                </a:solidFill>
              </a:rPr>
              <a:t> 1,5 =  126,6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5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la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500174"/>
            <a:ext cx="3429024" cy="2643192"/>
          </a:xfrm>
          <a:prstGeom prst="rect">
            <a:avLst/>
          </a:prstGeom>
          <a:ln w="28575">
            <a:solidFill>
              <a:srgbClr val="FF33CC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blag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1357312"/>
            <a:ext cx="3357555" cy="2786067"/>
          </a:xfrm>
          <a:prstGeom prst="rect">
            <a:avLst/>
          </a:prstGeom>
          <a:ln w="28575">
            <a:solidFill>
              <a:srgbClr val="00FFFF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 bwMode="auto">
          <a:xfrm rot="10800000" flipH="1" flipV="1">
            <a:off x="0" y="428625"/>
            <a:ext cx="9144000" cy="500063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2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</a:t>
            </a: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разд. </a:t>
            </a:r>
            <a:r>
              <a:rPr lang="ru-RU" sz="24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«Образование» - 107 ,7 млн. руб.</a:t>
            </a:r>
          </a:p>
          <a:p>
            <a:pPr algn="ctr" eaLnBrk="0" hangingPunct="0">
              <a:defRPr/>
            </a:pP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Номер слайда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418371-11F5-480B-A48E-95E9A1CE2CEA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10800000" flipH="1" flipV="1">
            <a:off x="714348" y="1214422"/>
            <a:ext cx="4429156" cy="428628"/>
          </a:xfrm>
          <a:prstGeom prst="round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Общее образование – 101,7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857375" y="4214813"/>
            <a:ext cx="3286125" cy="2428875"/>
          </a:xfrm>
          <a:prstGeom prst="rect">
            <a:avLst/>
          </a:prstGeom>
          <a:ln w="28575">
            <a:solidFill>
              <a:srgbClr val="9933FF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357813" y="4214813"/>
            <a:ext cx="3000375" cy="2428875"/>
          </a:xfrm>
          <a:prstGeom prst="rect">
            <a:avLst/>
          </a:prstGeom>
          <a:ln w="28575">
            <a:solidFill>
              <a:srgbClr val="FFCC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 bwMode="auto">
          <a:xfrm rot="10800000" flipH="1" flipV="1">
            <a:off x="1857356" y="3857628"/>
            <a:ext cx="6572296" cy="500066"/>
          </a:xfrm>
          <a:prstGeom prst="round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Другие вопросы в области образования – 6,0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5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 rot="10800000" flipH="1" flipV="1">
            <a:off x="214282" y="1285860"/>
            <a:ext cx="3071834" cy="571504"/>
          </a:xfrm>
          <a:prstGeom prst="round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Культура - 6,9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57938" y="4143380"/>
            <a:ext cx="2643218" cy="242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Выгнутая влево стрелка 16"/>
          <p:cNvSpPr/>
          <p:nvPr/>
        </p:nvSpPr>
        <p:spPr>
          <a:xfrm flipH="1">
            <a:off x="8001024" y="3286124"/>
            <a:ext cx="357190" cy="1214446"/>
          </a:xfrm>
          <a:prstGeom prst="curvedRightArrow">
            <a:avLst>
              <a:gd name="adj1" fmla="val 32317"/>
              <a:gd name="adj2" fmla="val 64517"/>
              <a:gd name="adj3" fmla="val 28765"/>
            </a:avLst>
          </a:prstGeom>
          <a:solidFill>
            <a:schemeClr val="accent2">
              <a:lumMod val="75000"/>
            </a:schemeClr>
          </a:solidFill>
          <a:ln w="25400">
            <a:gradFill flip="none" rotWithShape="1">
              <a:gsLst>
                <a:gs pos="0">
                  <a:srgbClr val="B0223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10800000" flipH="1" flipV="1">
            <a:off x="428596" y="214290"/>
            <a:ext cx="8072494" cy="71438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2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</a:t>
            </a: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 разделу</a:t>
            </a:r>
          </a:p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«Культура, СМИ» - 12,2 млн. руб.</a:t>
            </a:r>
          </a:p>
          <a:p>
            <a:pPr algn="ctr" eaLnBrk="0" hangingPunct="0">
              <a:defRPr/>
            </a:pPr>
            <a:r>
              <a:rPr lang="ru-RU" sz="2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Номер слайда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223DFC-65EC-4ACF-9A87-E070A21C5DBB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86250" y="4000500"/>
            <a:ext cx="2857518" cy="228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2875" y="2071678"/>
            <a:ext cx="3500431" cy="2500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14348" y="4143380"/>
            <a:ext cx="3214717" cy="250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 bwMode="auto">
          <a:xfrm rot="10800000" flipH="1" flipV="1">
            <a:off x="4500562" y="1285860"/>
            <a:ext cx="4214842" cy="1500198"/>
          </a:xfrm>
          <a:prstGeom prst="round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Периодическая печать</a:t>
            </a:r>
          </a:p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издательства - 2,2 </a:t>
            </a:r>
          </a:p>
          <a:p>
            <a:pPr algn="ctr" eaLnBrk="0" hangingPunct="0">
              <a:defRPr/>
            </a:pPr>
            <a:r>
              <a:rPr lang="ru-RU" sz="2200" b="1" i="1" dirty="0">
                <a:ln w="1905"/>
                <a:solidFill>
                  <a:srgbClr val="66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(М/задание МАУ</a:t>
            </a:r>
          </a:p>
          <a:p>
            <a:pPr algn="ctr" eaLnBrk="0" hangingPunct="0">
              <a:defRPr/>
            </a:pPr>
            <a:r>
              <a:rPr lang="ru-RU" sz="2200" b="1" i="1" dirty="0">
                <a:ln w="1905"/>
                <a:solidFill>
                  <a:srgbClr val="66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2200" b="1" i="1" dirty="0" smtClean="0">
                <a:ln w="1905"/>
                <a:solidFill>
                  <a:srgbClr val="66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Ред.газеты </a:t>
            </a:r>
            <a:r>
              <a:rPr lang="ru-RU" sz="2200" b="1" i="1" dirty="0">
                <a:ln w="1905"/>
                <a:solidFill>
                  <a:srgbClr val="66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«Знамя труда»)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10800000" flipH="1" flipV="1">
            <a:off x="4286248" y="3143248"/>
            <a:ext cx="3786214" cy="857256"/>
          </a:xfrm>
          <a:prstGeom prst="round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Другие вопросы</a:t>
            </a:r>
          </a:p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области культуры - 3 ,1</a:t>
            </a:r>
          </a:p>
        </p:txBody>
      </p:sp>
      <p:sp>
        <p:nvSpPr>
          <p:cNvPr id="18" name="Выгнутая влево стрелка 17"/>
          <p:cNvSpPr/>
          <p:nvPr/>
        </p:nvSpPr>
        <p:spPr>
          <a:xfrm flipH="1">
            <a:off x="8215338" y="1785926"/>
            <a:ext cx="285752" cy="642942"/>
          </a:xfrm>
          <a:prstGeom prst="curvedRightArrow">
            <a:avLst>
              <a:gd name="adj1" fmla="val 32317"/>
              <a:gd name="adj2" fmla="val 64517"/>
              <a:gd name="adj3" fmla="val 28765"/>
            </a:avLst>
          </a:prstGeom>
          <a:solidFill>
            <a:schemeClr val="accent2">
              <a:lumMod val="75000"/>
            </a:schemeClr>
          </a:solidFill>
          <a:ln w="25400">
            <a:gradFill flip="none" rotWithShape="1">
              <a:gsLst>
                <a:gs pos="0">
                  <a:srgbClr val="B0223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flipH="1">
            <a:off x="3286116" y="1428736"/>
            <a:ext cx="428628" cy="1143008"/>
          </a:xfrm>
          <a:prstGeom prst="curvedRightArrow">
            <a:avLst>
              <a:gd name="adj1" fmla="val 32317"/>
              <a:gd name="adj2" fmla="val 64517"/>
              <a:gd name="adj3" fmla="val 28765"/>
            </a:avLst>
          </a:prstGeom>
          <a:solidFill>
            <a:schemeClr val="accent2">
              <a:lumMod val="75000"/>
            </a:schemeClr>
          </a:solidFill>
          <a:ln w="25400">
            <a:gradFill flip="none" rotWithShape="1">
              <a:gsLst>
                <a:gs pos="0">
                  <a:srgbClr val="B0223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5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2285992"/>
            <a:ext cx="357190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MG_2512.jp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4929190" y="3357562"/>
            <a:ext cx="342902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Выгнутая влево стрелка 19"/>
          <p:cNvSpPr/>
          <p:nvPr/>
        </p:nvSpPr>
        <p:spPr>
          <a:xfrm flipH="1">
            <a:off x="8072462" y="2857496"/>
            <a:ext cx="500066" cy="1857388"/>
          </a:xfrm>
          <a:prstGeom prst="curvedRightArrow">
            <a:avLst>
              <a:gd name="adj1" fmla="val 32317"/>
              <a:gd name="adj2" fmla="val 64517"/>
              <a:gd name="adj3" fmla="val 28765"/>
            </a:avLst>
          </a:prstGeom>
          <a:solidFill>
            <a:schemeClr val="accent2">
              <a:lumMod val="75000"/>
            </a:schemeClr>
          </a:solidFill>
          <a:ln w="25400">
            <a:gradFill flip="none" rotWithShape="1">
              <a:gsLst>
                <a:gs pos="0">
                  <a:srgbClr val="B0223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42844" y="1643050"/>
            <a:ext cx="571504" cy="1428760"/>
          </a:xfrm>
          <a:prstGeom prst="curvedRightArrow">
            <a:avLst>
              <a:gd name="adj1" fmla="val 32317"/>
              <a:gd name="adj2" fmla="val 64517"/>
              <a:gd name="adj3" fmla="val 28765"/>
            </a:avLst>
          </a:prstGeom>
          <a:solidFill>
            <a:schemeClr val="accent2">
              <a:lumMod val="75000"/>
            </a:schemeClr>
          </a:solidFill>
          <a:ln w="25400">
            <a:gradFill flip="none" rotWithShape="1">
              <a:gsLst>
                <a:gs pos="0">
                  <a:srgbClr val="B0223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10800000" flipH="1" flipV="1">
            <a:off x="500063" y="357188"/>
            <a:ext cx="8001000" cy="71437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2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</a:t>
            </a: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разделу</a:t>
            </a: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«Здравоохранение, ФК и спорт» - 40,3 млн. руб.</a:t>
            </a:r>
          </a:p>
          <a:p>
            <a:pPr algn="ctr" eaLnBrk="0" hangingPunct="0">
              <a:defRPr/>
            </a:pP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Номер слайда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C72F28-BB82-4DFC-9674-8941B1A390EE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10800000" flipH="1" flipV="1">
            <a:off x="214282" y="1357298"/>
            <a:ext cx="4000528" cy="857256"/>
          </a:xfrm>
          <a:prstGeom prst="round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Стационарная</a:t>
            </a:r>
          </a:p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медицинская помощь - 32,8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28662" y="4071942"/>
            <a:ext cx="321468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 bwMode="auto">
          <a:xfrm rot="10800000" flipH="1" flipV="1">
            <a:off x="4500562" y="2500306"/>
            <a:ext cx="4214842" cy="857256"/>
          </a:xfrm>
          <a:prstGeom prst="round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Физическая культура и спорт </a:t>
            </a:r>
            <a:endParaRPr lang="ru-RU" sz="22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0" hangingPunct="0">
              <a:defRPr/>
            </a:pP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7,5</a:t>
            </a:r>
            <a:endParaRPr lang="ru-RU" sz="2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5643578"/>
            <a:ext cx="2000264" cy="430887"/>
          </a:xfrm>
          <a:prstGeom prst="rect">
            <a:avLst/>
          </a:prstGeom>
          <a:solidFill>
            <a:srgbClr val="FCEEFA"/>
          </a:solidFill>
          <a:ln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«Эксон..» – 4,0</a:t>
            </a:r>
            <a:endParaRPr lang="ru-RU" sz="2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5143512"/>
            <a:ext cx="1285884" cy="430887"/>
          </a:xfrm>
          <a:prstGeom prst="rect">
            <a:avLst/>
          </a:prstGeom>
          <a:solidFill>
            <a:srgbClr val="FCEEFA"/>
          </a:solidFill>
          <a:ln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МБ – 3,5</a:t>
            </a:r>
            <a:endParaRPr lang="ru-RU" sz="2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-248717" y="4249221"/>
            <a:ext cx="1711881" cy="1214446"/>
          </a:xfrm>
          <a:prstGeom prst="diamond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ru-RU" sz="2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ОБ  30,5</a:t>
            </a:r>
            <a:endParaRPr lang="ru-RU" sz="2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215597" y="5232155"/>
            <a:ext cx="1711881" cy="1143008"/>
          </a:xfrm>
          <a:prstGeom prst="diamond">
            <a:avLst/>
          </a:prstGeom>
          <a:solidFill>
            <a:srgbClr val="FCEEFA"/>
          </a:solidFill>
          <a:ln w="28575">
            <a:solidFill>
              <a:srgbClr val="660033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ru-RU" sz="2200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МБ  2,3</a:t>
            </a:r>
            <a:endParaRPr lang="ru-RU" sz="2200" b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5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MG_2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857364"/>
            <a:ext cx="3643338" cy="327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 bwMode="auto">
          <a:xfrm rot="10800000" flipH="1" flipV="1">
            <a:off x="285720" y="500042"/>
            <a:ext cx="8501094" cy="714375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2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</a:t>
            </a: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разделу «Социальная политика» </a:t>
            </a: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4,2 млн. рублей</a:t>
            </a:r>
            <a:endParaRPr lang="ru-RU" sz="2400" b="1" i="1" dirty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Номер слайда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A2535D-30A8-4845-94DB-40B1CB625662}" type="slidenum">
              <a:rPr lang="ru-RU" smtClean="0"/>
              <a:pPr/>
              <a:t>17</a:t>
            </a:fld>
            <a:endParaRPr lang="ru-RU" dirty="0" smtClean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10800000" flipH="1" flipV="1">
            <a:off x="142844" y="1714488"/>
            <a:ext cx="4500594" cy="642942"/>
          </a:xfrm>
          <a:prstGeom prst="round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Пенсионное </a:t>
            </a: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- 1,4</a:t>
            </a:r>
            <a:endParaRPr lang="ru-RU" sz="2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ятиугольник 8"/>
          <p:cNvSpPr/>
          <p:nvPr/>
        </p:nvSpPr>
        <p:spPr bwMode="auto">
          <a:xfrm rot="10800000" flipH="1" flipV="1">
            <a:off x="500034" y="3357562"/>
            <a:ext cx="4500594" cy="857256"/>
          </a:xfrm>
          <a:prstGeom prst="homePlate">
            <a:avLst>
              <a:gd name="adj" fmla="val 21032"/>
            </a:avLst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Социальное</a:t>
            </a:r>
          </a:p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обеспечение </a:t>
            </a: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населения - 2,7</a:t>
            </a:r>
            <a:endParaRPr lang="ru-RU" sz="2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 rot="10800000" flipH="1" flipV="1">
            <a:off x="1500166" y="5357826"/>
            <a:ext cx="6429420" cy="928694"/>
          </a:xfrm>
          <a:prstGeom prst="round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Другие вопросы</a:t>
            </a:r>
          </a:p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области социальной </a:t>
            </a: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политики - 41 </a:t>
            </a: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 р.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>
                <a:alpha val="20000"/>
              </a:srgbClr>
            </a:gs>
            <a:gs pos="100000">
              <a:srgbClr val="E6E6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6" descr="бан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4714875"/>
            <a:ext cx="2857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5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571875"/>
            <a:ext cx="29416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6ECD7C-866A-48CF-96D1-218FB5BA1244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22533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58204" cy="542925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</a:rPr>
              <a:t>Финансовое управление МО «Городской округ </a:t>
            </a:r>
            <a:r>
              <a:rPr lang="ru-RU" sz="2400" b="1" i="1" dirty="0" err="1" smtClean="0">
                <a:solidFill>
                  <a:srgbClr val="8E0000"/>
                </a:solidFill>
                <a:latin typeface="Times New Roman" pitchFamily="18" charset="0"/>
              </a:rPr>
              <a:t>Ногликский</a:t>
            </a: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</a:rPr>
              <a:t>» расходы всего - 10,7 млн. рублей </a:t>
            </a:r>
            <a:b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</a:rPr>
            </a:br>
            <a:endParaRPr lang="ru-RU" sz="2400" dirty="0" smtClean="0">
              <a:solidFill>
                <a:srgbClr val="8E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10800000" flipH="1" flipV="1">
            <a:off x="142844" y="1357298"/>
            <a:ext cx="4500594" cy="928694"/>
          </a:xfrm>
          <a:prstGeom prst="round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Общегосударственные</a:t>
            </a:r>
          </a:p>
          <a:p>
            <a:pPr algn="ctr" eaLnBrk="0" hangingPunct="0">
              <a:defRPr/>
            </a:pP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вопросы - 9,9</a:t>
            </a:r>
            <a:endParaRPr lang="ru-RU" sz="2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10800000" flipH="1" flipV="1">
            <a:off x="142844" y="2571744"/>
            <a:ext cx="4500594" cy="785818"/>
          </a:xfrm>
          <a:prstGeom prst="round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Пенсионное </a:t>
            </a: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- 0,2</a:t>
            </a:r>
            <a:endParaRPr lang="ru-RU" sz="2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10800000" flipH="1" flipV="1">
            <a:off x="214282" y="3571876"/>
            <a:ext cx="3714776" cy="1214446"/>
          </a:xfrm>
          <a:prstGeom prst="round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1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Обслуживание</a:t>
            </a:r>
          </a:p>
          <a:p>
            <a:pPr algn="ctr" eaLnBrk="0" hangingPunct="0">
              <a:defRPr/>
            </a:pPr>
            <a:r>
              <a:rPr lang="ru-RU" sz="2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</a:t>
            </a:r>
          </a:p>
          <a:p>
            <a:pPr algn="ctr" eaLnBrk="0" hangingPunct="0">
              <a:defRPr/>
            </a:pPr>
            <a:r>
              <a:rPr lang="ru-RU" sz="2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долга - 0,6</a:t>
            </a:r>
            <a:endParaRPr lang="ru-RU" sz="2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786050" y="3357562"/>
          <a:ext cx="607223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357158" y="357188"/>
            <a:ext cx="8572560" cy="614362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811D27"/>
                </a:solidFill>
                <a:latin typeface="Times New Roman" pitchFamily="18" charset="0"/>
              </a:rPr>
              <a:t>Комитет по управлению муниципальным имуществом МО расходы всего 34,6 млн. руб. </a:t>
            </a:r>
            <a:br>
              <a:rPr lang="ru-RU" sz="2400" b="1" i="1" dirty="0" smtClean="0">
                <a:solidFill>
                  <a:srgbClr val="811D27"/>
                </a:solidFill>
                <a:latin typeface="Times New Roman" pitchFamily="18" charset="0"/>
              </a:rPr>
            </a:br>
            <a:endParaRPr lang="ru-RU" sz="2400" dirty="0" smtClean="0">
              <a:solidFill>
                <a:srgbClr val="811D27"/>
              </a:solidFill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9A26F7B-53AE-425C-B81C-3ED6AD7EDB31}" type="slidenum">
              <a:rPr lang="ru-RU" smtClean="0"/>
              <a:pPr/>
              <a:t>19</a:t>
            </a:fld>
            <a:endParaRPr lang="ru-RU" smtClean="0"/>
          </a:p>
        </p:txBody>
      </p:sp>
      <p:graphicFrame>
        <p:nvGraphicFramePr>
          <p:cNvPr id="10242" name="Диаграмма 8"/>
          <p:cNvGraphicFramePr>
            <a:graphicFrameLocks noGrp="1"/>
          </p:cNvGraphicFramePr>
          <p:nvPr>
            <p:ph type="chart" idx="1"/>
          </p:nvPr>
        </p:nvGraphicFramePr>
        <p:xfrm>
          <a:off x="214313" y="1147763"/>
          <a:ext cx="8656637" cy="5319712"/>
        </p:xfrm>
        <a:graphic>
          <a:graphicData uri="http://schemas.openxmlformats.org/presentationml/2006/ole">
            <p:oleObj spid="_x0000_s10242" name="Worksheet" r:id="rId3" imgW="8648700" imgH="53149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428604"/>
            <a:ext cx="8858250" cy="428625"/>
          </a:xfrm>
        </p:spPr>
        <p:txBody>
          <a:bodyPr/>
          <a:lstStyle/>
          <a:p>
            <a:pPr algn="ctr" eaLnBrk="1" hangingPunct="1"/>
            <a:r>
              <a:rPr lang="ru-RU" sz="3000" b="1" i="1" dirty="0" smtClean="0">
                <a:solidFill>
                  <a:srgbClr val="A50021"/>
                </a:solidFill>
              </a:rPr>
              <a:t/>
            </a:r>
            <a:br>
              <a:rPr lang="ru-RU" sz="3000" b="1" i="1" dirty="0" smtClean="0">
                <a:solidFill>
                  <a:srgbClr val="A50021"/>
                </a:solidFill>
              </a:rPr>
            </a:br>
            <a:r>
              <a:rPr lang="ru-RU" sz="3000" b="1" i="1" dirty="0" smtClean="0">
                <a:solidFill>
                  <a:srgbClr val="A50021"/>
                </a:solidFill>
              </a:rPr>
              <a:t/>
            </a:r>
            <a:br>
              <a:rPr lang="ru-RU" sz="3000" b="1" i="1" dirty="0" smtClean="0">
                <a:solidFill>
                  <a:srgbClr val="A50021"/>
                </a:solidFill>
              </a:rPr>
            </a:b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за 2009 - 2010 годы (млн. рублей)</a:t>
            </a:r>
            <a:r>
              <a:rPr lang="ru-RU" sz="2200" b="1" i="1" dirty="0" smtClean="0">
                <a:solidFill>
                  <a:srgbClr val="8E0000"/>
                </a:solidFill>
              </a:rPr>
              <a:t/>
            </a:r>
            <a:br>
              <a:rPr lang="ru-RU" sz="2200" b="1" i="1" dirty="0" smtClean="0">
                <a:solidFill>
                  <a:srgbClr val="8E0000"/>
                </a:solidFill>
              </a:rPr>
            </a:br>
            <a:r>
              <a:rPr lang="ru-RU" sz="2800" b="1" i="1" dirty="0" smtClean="0">
                <a:solidFill>
                  <a:srgbClr val="A50021"/>
                </a:solidFill>
              </a:rPr>
              <a:t> </a:t>
            </a:r>
            <a:br>
              <a:rPr lang="ru-RU" sz="2800" b="1" i="1" dirty="0" smtClean="0">
                <a:solidFill>
                  <a:srgbClr val="A50021"/>
                </a:solidFill>
              </a:rPr>
            </a:br>
            <a:endParaRPr lang="ru-RU" sz="2800" b="1" i="1" dirty="0" smtClean="0">
              <a:solidFill>
                <a:srgbClr val="A50021"/>
              </a:solidFill>
            </a:endParaRP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68263" y="1071546"/>
          <a:ext cx="8939212" cy="5494354"/>
        </p:xfrm>
        <a:graphic>
          <a:graphicData uri="http://schemas.openxmlformats.org/presentationml/2006/ole">
            <p:oleObj spid="_x0000_s1026" name="Worksheet" r:id="rId3" imgW="8934450" imgH="5705475" progId="Excel.Sheet.8">
              <p:embed/>
            </p:oleObj>
          </a:graphicData>
        </a:graphic>
      </p:graphicFrame>
      <p:sp>
        <p:nvSpPr>
          <p:cNvPr id="10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871AEF-DA65-4548-A464-9561031A111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Выгнутая влево стрелка 6"/>
          <p:cNvSpPr>
            <a:spLocks noChangeArrowheads="1"/>
          </p:cNvSpPr>
          <p:nvPr/>
        </p:nvSpPr>
        <p:spPr bwMode="auto">
          <a:xfrm rot="18163558" flipH="1">
            <a:off x="6134894" y="948532"/>
            <a:ext cx="482600" cy="1674812"/>
          </a:xfrm>
          <a:prstGeom prst="curvedRightArrow">
            <a:avLst>
              <a:gd name="adj1" fmla="val 25048"/>
              <a:gd name="adj2" fmla="val 56024"/>
              <a:gd name="adj3" fmla="val 27653"/>
            </a:avLst>
          </a:prstGeom>
          <a:solidFill>
            <a:srgbClr val="5D5DAE"/>
          </a:solidFill>
          <a:ln w="25400" cap="rnd" algn="ctr">
            <a:solidFill>
              <a:srgbClr val="5D5DAE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pic>
        <p:nvPicPr>
          <p:cNvPr id="9" name="Рисунок 8" descr="PB070012.jpg"/>
          <p:cNvPicPr>
            <a:picLocks noChangeAspect="1"/>
          </p:cNvPicPr>
          <p:nvPr/>
        </p:nvPicPr>
        <p:blipFill>
          <a:blip r:embed="rId2" cstate="print"/>
          <a:srcRect b="7729"/>
          <a:stretch>
            <a:fillRect/>
          </a:stretch>
        </p:blipFill>
        <p:spPr>
          <a:xfrm>
            <a:off x="357158" y="1500174"/>
            <a:ext cx="550072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Lapkova.NOGLIKIADMIN\Мои документы\Мои рисунки\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1285875"/>
            <a:ext cx="1285875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643563" y="2357438"/>
            <a:ext cx="1857375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Оплата труда</a:t>
            </a:r>
          </a:p>
          <a:p>
            <a:pPr algn="ctr">
              <a:defRPr/>
            </a:pPr>
            <a:r>
              <a:rPr lang="ru-RU" sz="22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110,9 (75 </a:t>
            </a:r>
            <a:r>
              <a:rPr lang="ru-RU" sz="22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  <p:pic>
        <p:nvPicPr>
          <p:cNvPr id="1026" name="Picture 2" descr="C:\Documents and Settings\Lapkova.NOGLIKIADMIN\Мои документы\Мои рисунки\вра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857628"/>
            <a:ext cx="3000396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500063" y="5429250"/>
            <a:ext cx="4143375" cy="714375"/>
          </a:xfrm>
          <a:prstGeom prst="roundRect">
            <a:avLst/>
          </a:prstGeom>
          <a:gradFill flip="none" rotWithShape="1">
            <a:gsLst>
              <a:gs pos="0">
                <a:srgbClr val="5D5DAE">
                  <a:shade val="30000"/>
                  <a:satMod val="115000"/>
                </a:srgbClr>
              </a:gs>
              <a:gs pos="50000">
                <a:srgbClr val="5D5DAE">
                  <a:shade val="67500"/>
                  <a:satMod val="115000"/>
                </a:srgbClr>
              </a:gs>
              <a:gs pos="100000">
                <a:srgbClr val="5D5DA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Социальная политика - 8,0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8186737" cy="500063"/>
          </a:xfrm>
        </p:spPr>
        <p:txBody>
          <a:bodyPr/>
          <a:lstStyle/>
          <a:p>
            <a:pPr algn="ctr" eaLnBrk="1" hangingPunct="1"/>
            <a:r>
              <a:rPr lang="ru-RU" sz="2200" b="1" i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</a:rPr>
              <a:t>Муниципальное учреждение здравоохранения </a:t>
            </a:r>
            <a:r>
              <a:rPr lang="ru-RU" sz="2400" b="1" i="1" dirty="0" err="1" smtClean="0">
                <a:solidFill>
                  <a:srgbClr val="8E0000"/>
                </a:solidFill>
                <a:latin typeface="Times New Roman" pitchFamily="18" charset="0"/>
              </a:rPr>
              <a:t>Ногликская</a:t>
            </a: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</a:rPr>
              <a:t> ЦРБ расходы всего 156,5 млн. рублей</a:t>
            </a:r>
          </a:p>
        </p:txBody>
      </p:sp>
      <p:sp>
        <p:nvSpPr>
          <p:cNvPr id="23561" name="Номер слайда 1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2CFB60E-68EA-490E-A1FD-F8C3703E6DB0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00063" y="1357313"/>
            <a:ext cx="5143500" cy="500062"/>
          </a:xfrm>
          <a:prstGeom prst="roundRect">
            <a:avLst>
              <a:gd name="adj" fmla="val 14856"/>
            </a:avLst>
          </a:prstGeom>
          <a:gradFill flip="none" rotWithShape="1">
            <a:gsLst>
              <a:gs pos="0">
                <a:srgbClr val="5D5DAE">
                  <a:shade val="30000"/>
                  <a:satMod val="115000"/>
                </a:srgbClr>
              </a:gs>
              <a:gs pos="50000">
                <a:srgbClr val="5D5DAE">
                  <a:shade val="67500"/>
                  <a:satMod val="115000"/>
                </a:srgbClr>
              </a:gs>
              <a:gs pos="100000">
                <a:srgbClr val="5D5DA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 sz="24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Здравоохранение – 148,5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8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929562" cy="714375"/>
          </a:xfrm>
        </p:spPr>
        <p:txBody>
          <a:bodyPr/>
          <a:lstStyle/>
          <a:p>
            <a:pPr algn="ctr" eaLnBrk="1" hangingPunct="1"/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</a:rPr>
              <a:t>Управление социальной политики администрации МО </a:t>
            </a:r>
            <a:b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</a:rPr>
              <a:t>385,8 млн. рублей</a:t>
            </a:r>
          </a:p>
        </p:txBody>
      </p:sp>
      <p:graphicFrame>
        <p:nvGraphicFramePr>
          <p:cNvPr id="1126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388" y="1147763"/>
          <a:ext cx="8763000" cy="5057775"/>
        </p:xfrm>
        <a:graphic>
          <a:graphicData uri="http://schemas.openxmlformats.org/presentationml/2006/ole">
            <p:oleObj spid="_x0000_s11266" name="Worksheet" r:id="rId4" imgW="8763000" imgH="5057775" progId="Excel.Sheet.8">
              <p:embed/>
            </p:oleObj>
          </a:graphicData>
        </a:graphic>
      </p:graphicFrame>
      <p:sp>
        <p:nvSpPr>
          <p:cNvPr id="1126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9FDF2D-F8E8-446A-A693-E58663A79020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S:\мэр\Сдача дома Физкультурная\Новый дом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88" y="1000125"/>
            <a:ext cx="3714750" cy="2720975"/>
          </a:xfrm>
          <a:prstGeom prst="rect">
            <a:avLst/>
          </a:prstGeom>
          <a:solidFill>
            <a:srgbClr val="CC99FF"/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0" y="2857500"/>
            <a:ext cx="5214938" cy="3268663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4580" name="TextBox 15"/>
          <p:cNvSpPr txBox="1">
            <a:spLocks noChangeArrowheads="1"/>
          </p:cNvSpPr>
          <p:nvPr/>
        </p:nvSpPr>
        <p:spPr bwMode="auto">
          <a:xfrm>
            <a:off x="2928938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3929058" y="1785926"/>
            <a:ext cx="4929222" cy="500066"/>
          </a:xfrm>
          <a:prstGeom prst="homePlate">
            <a:avLst>
              <a:gd name="adj" fmla="val 34481"/>
            </a:avLst>
          </a:prstGeom>
          <a:solidFill>
            <a:srgbClr val="3366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tabLst>
                <a:tab pos="269875" algn="l"/>
                <a:tab pos="685800" algn="l"/>
              </a:tabLst>
              <a:defRPr/>
            </a:pP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Дошкольное образование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61,3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Номер слайда 1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547A06-0A33-4438-B8CB-7BB11143B561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84" cy="42862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i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905"/>
                <a:solidFill>
                  <a:srgbClr val="8E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УСП по разделу «Образование» - 279,8 млн. рублей</a:t>
            </a:r>
            <a:br>
              <a:rPr lang="ru-RU" sz="2400" b="1" i="1" dirty="0" smtClean="0">
                <a:ln w="1905"/>
                <a:solidFill>
                  <a:srgbClr val="8E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n w="1905"/>
              <a:solidFill>
                <a:srgbClr val="8E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42844" y="5643578"/>
            <a:ext cx="6786610" cy="428628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Молодежная политика и оздоровление детей – 3,8</a:t>
            </a:r>
            <a:endParaRPr lang="ru-RU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142844" y="6215082"/>
            <a:ext cx="7072362" cy="428625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Другие вопросы в области образования – 20,6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571744"/>
            <a:ext cx="37147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ятиугольник 21"/>
          <p:cNvSpPr/>
          <p:nvPr/>
        </p:nvSpPr>
        <p:spPr>
          <a:xfrm>
            <a:off x="142844" y="4143380"/>
            <a:ext cx="4500594" cy="500066"/>
          </a:xfrm>
          <a:prstGeom prst="homePlate">
            <a:avLst>
              <a:gd name="adj" fmla="val 34481"/>
            </a:avLst>
          </a:prstGeom>
          <a:solidFill>
            <a:srgbClr val="3366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269875" algn="l"/>
                <a:tab pos="685800" algn="l"/>
              </a:tabLst>
              <a:defRPr/>
            </a:pPr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Общее образование -  194,1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S:\ФИНУПРАВЛЕНИЕ\стройки\IMG_2570.jpg"/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00496" y="928670"/>
            <a:ext cx="321471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3" descr="S:\ФИНУПРАВЛЕНИЕ\стройки\IMG_2570.jpg"/>
          <p:cNvPicPr preferRelativeResize="0"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86512" y="1785926"/>
            <a:ext cx="2714623" cy="2209421"/>
          </a:xfrm>
          <a:prstGeom prst="rect">
            <a:avLst/>
          </a:prstGeom>
          <a:ln w="28575">
            <a:solidFill>
              <a:srgbClr val="44EB1D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" descr="S:\ФИНУПРАВЛЕНИЕ\стройки\IMG_2570.jpg"/>
          <p:cNvPicPr preferRelativeResize="0">
            <a:picLocks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8596" y="2571744"/>
            <a:ext cx="3214688" cy="2714631"/>
          </a:xfrm>
          <a:prstGeom prst="rect">
            <a:avLst/>
          </a:prstGeom>
          <a:solidFill>
            <a:srgbClr val="9BBA72"/>
          </a:solidFill>
          <a:ln w="19050">
            <a:solidFill>
              <a:srgbClr val="F707E6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 flipH="1">
            <a:off x="357158" y="5929330"/>
            <a:ext cx="6286544" cy="64296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Другие вопросы в области культуры – 1,7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(реализация целевых программ и др.)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85750" y="500063"/>
            <a:ext cx="8615363" cy="428625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2400" b="1" i="1" kern="0" dirty="0">
              <a:solidFill>
                <a:srgbClr val="99003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i="1" kern="0" dirty="0">
                <a:solidFill>
                  <a:srgbClr val="8E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Расходы УСП по разделу «Культура, СМИ» - 30,8 млн. рублей</a:t>
            </a:r>
          </a:p>
          <a:p>
            <a:pPr algn="ctr" eaLnBrk="0" hangingPunct="0">
              <a:defRPr/>
            </a:pPr>
            <a:r>
              <a:rPr lang="ru-RU" sz="2400" b="1" i="1" kern="0" dirty="0">
                <a:solidFill>
                  <a:srgbClr val="99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i="1" kern="0" dirty="0">
                <a:solidFill>
                  <a:srgbClr val="990033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5214942" y="5143512"/>
            <a:ext cx="3643338" cy="50006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Музей – 3,8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14282" y="1357298"/>
            <a:ext cx="3857652" cy="500066"/>
          </a:xfrm>
          <a:prstGeom prst="homePlat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 культуры – 12,2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25608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072438" y="6286500"/>
            <a:ext cx="614362" cy="419100"/>
          </a:xfrm>
          <a:noFill/>
        </p:spPr>
        <p:txBody>
          <a:bodyPr/>
          <a:lstStyle/>
          <a:p>
            <a:fld id="{A7960C5A-80DC-45CA-8F3B-785196088DFE}" type="slidenum">
              <a:rPr lang="ru-RU" smtClean="0"/>
              <a:pPr/>
              <a:t>23</a:t>
            </a:fld>
            <a:endParaRPr lang="ru-RU" smtClean="0"/>
          </a:p>
        </p:txBody>
      </p:sp>
      <p:pic>
        <p:nvPicPr>
          <p:cNvPr id="12" name="Picture 3" descr="S:\ФИНУПРАВЛЕНИЕ\стройки\IMG_2570.jpg"/>
          <p:cNvPicPr preferRelativeResize="0">
            <a:picLocks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2643174" y="4143380"/>
            <a:ext cx="1571636" cy="1214446"/>
          </a:xfrm>
          <a:prstGeom prst="teardrop">
            <a:avLst>
              <a:gd name="adj" fmla="val 91129"/>
            </a:avLst>
          </a:prstGeom>
          <a:solidFill>
            <a:srgbClr val="9BBA72"/>
          </a:solidFill>
          <a:ln w="19050">
            <a:solidFill>
              <a:srgbClr val="F707E6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ятиугольник 20"/>
          <p:cNvSpPr/>
          <p:nvPr/>
        </p:nvSpPr>
        <p:spPr>
          <a:xfrm flipH="1">
            <a:off x="4071934" y="4357694"/>
            <a:ext cx="4857784" cy="500066"/>
          </a:xfrm>
          <a:prstGeom prst="homePlat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Библиотеки – 13,0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процесс 14"/>
          <p:cNvSpPr/>
          <p:nvPr/>
        </p:nvSpPr>
        <p:spPr bwMode="auto">
          <a:xfrm rot="10800000" flipV="1">
            <a:off x="214313" y="3286125"/>
            <a:ext cx="8786812" cy="3357563"/>
          </a:xfrm>
          <a:prstGeom prst="flowChartProcess">
            <a:avLst/>
          </a:prstGeom>
          <a:gradFill flip="none" rotWithShape="1">
            <a:gsLst>
              <a:gs pos="0">
                <a:schemeClr val="accent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- 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4,8 млн.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0" name="Блок-схема: процесс 9"/>
          <p:cNvSpPr/>
          <p:nvPr/>
        </p:nvSpPr>
        <p:spPr bwMode="auto">
          <a:xfrm rot="10800000" flipV="1">
            <a:off x="857224" y="1142984"/>
            <a:ext cx="7286676" cy="1214446"/>
          </a:xfrm>
          <a:prstGeom prst="flowChartProcess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20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Стационарная медицинская помощь-  64 тыс. руб.</a:t>
            </a:r>
          </a:p>
          <a:p>
            <a:pPr algn="r" eaLnBrk="0" hangingPunct="0">
              <a:defRPr/>
            </a:pPr>
            <a:r>
              <a:rPr lang="ru-RU" b="1" i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ОЦП «Экономическое</a:t>
            </a:r>
          </a:p>
          <a:p>
            <a:pPr algn="r" eaLnBrk="0" hangingPunct="0">
              <a:defRPr/>
            </a:pPr>
            <a:r>
              <a:rPr lang="ru-RU" b="1" i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и социальное развитие коренных малочисленных</a:t>
            </a:r>
          </a:p>
          <a:p>
            <a:pPr algn="r" eaLnBrk="0" hangingPunct="0">
              <a:defRPr/>
            </a:pPr>
            <a:r>
              <a:rPr lang="ru-RU" b="1" i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народов Севера Сахалинской области  на 2007-2011 годы»</a:t>
            </a:r>
          </a:p>
          <a:p>
            <a:pPr algn="r" eaLnBrk="0" hangingPunct="0">
              <a:defRPr/>
            </a:pPr>
            <a:r>
              <a:rPr lang="ru-RU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Выгнутая влево стрелка 4"/>
          <p:cNvSpPr>
            <a:spLocks noChangeArrowheads="1"/>
          </p:cNvSpPr>
          <p:nvPr/>
        </p:nvSpPr>
        <p:spPr bwMode="auto">
          <a:xfrm>
            <a:off x="285750" y="357188"/>
            <a:ext cx="785813" cy="1643062"/>
          </a:xfrm>
          <a:prstGeom prst="curvedRightArrow">
            <a:avLst>
              <a:gd name="adj1" fmla="val 24994"/>
              <a:gd name="adj2" fmla="val 54131"/>
              <a:gd name="adj3" fmla="val 25000"/>
            </a:avLst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26631" name="Выгнутая влево стрелка 6"/>
          <p:cNvSpPr>
            <a:spLocks noChangeArrowheads="1"/>
          </p:cNvSpPr>
          <p:nvPr/>
        </p:nvSpPr>
        <p:spPr bwMode="auto">
          <a:xfrm flipH="1">
            <a:off x="7929563" y="357188"/>
            <a:ext cx="1071562" cy="3429000"/>
          </a:xfrm>
          <a:prstGeom prst="curvedRightArrow">
            <a:avLst>
              <a:gd name="adj1" fmla="val 25007"/>
              <a:gd name="adj2" fmla="val 46933"/>
              <a:gd name="adj3" fmla="val 37051"/>
            </a:avLst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8001000" cy="642938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/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Расходы УСП по разделу «Здравоохранение, ФК и спорт» </a:t>
            </a:r>
            <a:b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6,6 млн. рублей</a:t>
            </a:r>
            <a:endParaRPr lang="ru-RU" sz="2400" dirty="0">
              <a:solidFill>
                <a:srgbClr val="8E0000"/>
              </a:solidFill>
            </a:endParaRPr>
          </a:p>
        </p:txBody>
      </p:sp>
      <p:pic>
        <p:nvPicPr>
          <p:cNvPr id="17" name="Рисунок 16" descr="IMG_0129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2500298" y="3571876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00063" y="6000750"/>
            <a:ext cx="5143507" cy="58420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муниципального задания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МАУ «Спорткомплекс «Арена» -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3,8 млн.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6635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8286750" y="6400800"/>
            <a:ext cx="757238" cy="457200"/>
          </a:xfrm>
          <a:noFill/>
        </p:spPr>
        <p:txBody>
          <a:bodyPr/>
          <a:lstStyle/>
          <a:p>
            <a:fld id="{D2471077-1D05-47C0-84A1-775D7B78DB43}" type="slidenum">
              <a:rPr lang="ru-RU" smtClean="0"/>
              <a:pPr/>
              <a:t>24</a:t>
            </a:fld>
            <a:endParaRPr lang="ru-RU" smtClean="0"/>
          </a:p>
        </p:txBody>
      </p:sp>
      <p:pic>
        <p:nvPicPr>
          <p:cNvPr id="16" name="Рисунок 15" descr="IMG_38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643314"/>
            <a:ext cx="289829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6357938" y="5929313"/>
            <a:ext cx="2428875" cy="58420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ЦМП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1,0 млн.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18" name="Рисунок 17" descr="IMG_38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14752"/>
            <a:ext cx="27146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8" descr="0_d85d_ac92569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1071546"/>
            <a:ext cx="7858180" cy="5646383"/>
          </a:xfrm>
          <a:prstGeom prst="rect">
            <a:avLst/>
          </a:prstGeom>
          <a:noFill/>
          <a:ln w="25400" cmpd="dbl">
            <a:solidFill>
              <a:srgbClr val="3C6A90"/>
            </a:solidFill>
            <a:miter lim="800000"/>
            <a:headEnd/>
            <a:tailEnd/>
          </a:ln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642938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УСП по разд. «Социальная политика» - 39,7 млн. рублей</a:t>
            </a:r>
            <a:endParaRPr lang="ru-RU" sz="24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20415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0250" y="1643063"/>
            <a:ext cx="5000625" cy="400110"/>
          </a:xfrm>
          <a:prstGeom prst="rect">
            <a:avLst/>
          </a:prstGeom>
          <a:solidFill>
            <a:srgbClr val="3C6A90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- 0,2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Двойные круглые скобки 18"/>
          <p:cNvSpPr>
            <a:spLocks noChangeArrowheads="1"/>
          </p:cNvSpPr>
          <p:nvPr/>
        </p:nvSpPr>
        <p:spPr bwMode="auto">
          <a:xfrm>
            <a:off x="785813" y="1500188"/>
            <a:ext cx="7500937" cy="4714894"/>
          </a:xfrm>
          <a:prstGeom prst="bracketPair">
            <a:avLst>
              <a:gd name="adj" fmla="val 16667"/>
            </a:avLst>
          </a:prstGeom>
          <a:noFill/>
          <a:ln w="38100" cap="rnd" algn="ctr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00232" y="2357430"/>
            <a:ext cx="5000625" cy="400110"/>
          </a:xfrm>
          <a:prstGeom prst="rect">
            <a:avLst/>
          </a:prstGeom>
          <a:solidFill>
            <a:srgbClr val="3C6A90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населения - 16,3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232" y="5072074"/>
            <a:ext cx="5000625" cy="1015663"/>
          </a:xfrm>
          <a:prstGeom prst="rect">
            <a:avLst/>
          </a:prstGeom>
          <a:solidFill>
            <a:srgbClr val="3C6A90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Др.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области социальной политики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реализация мероприятий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ЦМП)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2 ,7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0232" y="3071810"/>
            <a:ext cx="5000625" cy="1631216"/>
          </a:xfrm>
          <a:prstGeom prst="rect">
            <a:avLst/>
          </a:prstGeom>
          <a:solidFill>
            <a:srgbClr val="3C6A90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Охрана семьи</a:t>
            </a: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детства - 20,4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Номер слайда 1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6E1A67-F95D-4DCA-836E-7E229672793E}" type="slidenum">
              <a:rPr lang="ru-RU" smtClean="0"/>
              <a:pPr/>
              <a:t>25</a:t>
            </a:fld>
            <a:endParaRPr lang="ru-RU" smtClean="0"/>
          </a:p>
        </p:txBody>
      </p:sp>
      <p:pic>
        <p:nvPicPr>
          <p:cNvPr id="27659" name="Picture 21" descr="O:\Терфинанс\_ОТМФ\Публичные слушания\Публичные слушания 2011-2013\слайды\Картинки\1282632281_www.open.az-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143248"/>
            <a:ext cx="16621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CC">
                <a:alpha val="49000"/>
              </a:srgbClr>
            </a:gs>
            <a:gs pos="100000">
              <a:srgbClr val="E6E6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85875" y="1285875"/>
            <a:ext cx="6643688" cy="714375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Телевидение –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 0 млн.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5" name="Выгнутая влево стрелка 12"/>
          <p:cNvSpPr>
            <a:spLocks noChangeArrowheads="1"/>
          </p:cNvSpPr>
          <p:nvPr/>
        </p:nvSpPr>
        <p:spPr bwMode="auto">
          <a:xfrm flipH="1">
            <a:off x="7429500" y="2786063"/>
            <a:ext cx="357188" cy="928687"/>
          </a:xfrm>
          <a:prstGeom prst="curvedRightArrow">
            <a:avLst>
              <a:gd name="adj1" fmla="val 24989"/>
              <a:gd name="adj2" fmla="val 50002"/>
              <a:gd name="adj3" fmla="val 29972"/>
            </a:avLst>
          </a:prstGeom>
          <a:gradFill rotWithShape="1">
            <a:gsLst>
              <a:gs pos="0">
                <a:srgbClr val="92AECF"/>
              </a:gs>
              <a:gs pos="50000">
                <a:srgbClr val="BECDE0"/>
              </a:gs>
              <a:gs pos="100000">
                <a:srgbClr val="E0E6EF"/>
              </a:gs>
            </a:gsLst>
            <a:lin ang="2700000" scaled="1"/>
          </a:gradFill>
          <a:ln w="3175" cap="rnd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285875" y="500063"/>
            <a:ext cx="69294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ru-RU" sz="2200" b="1" i="1" kern="0" dirty="0">
                <a:solidFill>
                  <a:srgbClr val="8E0000"/>
                </a:solidFill>
                <a:latin typeface="Times New Roman" pitchFamily="18" charset="0"/>
                <a:ea typeface="+mj-ea"/>
                <a:cs typeface="+mj-cs"/>
              </a:rPr>
              <a:t>Муниципальное учреждение</a:t>
            </a:r>
            <a:br>
              <a:rPr lang="ru-RU" sz="2200" b="1" i="1" kern="0" dirty="0">
                <a:solidFill>
                  <a:srgbClr val="8E0000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sz="2200" b="1" i="1" kern="0" dirty="0">
                <a:solidFill>
                  <a:srgbClr val="8E0000"/>
                </a:solidFill>
                <a:latin typeface="Times New Roman" pitchFamily="18" charset="0"/>
                <a:ea typeface="+mj-ea"/>
                <a:cs typeface="+mj-cs"/>
              </a:rPr>
              <a:t> «</a:t>
            </a:r>
            <a:r>
              <a:rPr lang="ru-RU" sz="2200" b="1" i="1" kern="0" dirty="0" err="1">
                <a:solidFill>
                  <a:srgbClr val="8E0000"/>
                </a:solidFill>
                <a:latin typeface="Times New Roman" pitchFamily="18" charset="0"/>
                <a:ea typeface="+mj-ea"/>
                <a:cs typeface="+mj-cs"/>
              </a:rPr>
              <a:t>Ногликская</a:t>
            </a:r>
            <a:r>
              <a:rPr lang="ru-RU" sz="2200" b="1" i="1" kern="0" dirty="0">
                <a:solidFill>
                  <a:srgbClr val="8E0000"/>
                </a:solidFill>
                <a:latin typeface="Times New Roman" pitchFamily="18" charset="0"/>
                <a:ea typeface="+mj-ea"/>
                <a:cs typeface="+mj-cs"/>
              </a:rPr>
              <a:t> телевизионная студия»</a:t>
            </a:r>
            <a:endParaRPr lang="ru-RU" sz="2200" kern="0" dirty="0">
              <a:solidFill>
                <a:srgbClr val="8E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7" name="Заголовок 1"/>
          <p:cNvSpPr>
            <a:spLocks noGrp="1"/>
          </p:cNvSpPr>
          <p:nvPr>
            <p:ph type="title"/>
          </p:nvPr>
        </p:nvSpPr>
        <p:spPr>
          <a:xfrm>
            <a:off x="1071563" y="2428875"/>
            <a:ext cx="6357937" cy="800100"/>
          </a:xfrm>
        </p:spPr>
        <p:txBody>
          <a:bodyPr/>
          <a:lstStyle/>
          <a:p>
            <a:pPr algn="r"/>
            <a:r>
              <a:rPr lang="ru-RU" sz="2200" b="1" i="1" smtClean="0">
                <a:solidFill>
                  <a:srgbClr val="8E0000"/>
                </a:solidFill>
                <a:latin typeface="Times New Roman" pitchFamily="18" charset="0"/>
              </a:rPr>
              <a:t>Муниципальное автономное учреждение</a:t>
            </a:r>
            <a:br>
              <a:rPr lang="ru-RU" sz="2200" b="1" i="1" smtClean="0">
                <a:solidFill>
                  <a:srgbClr val="8E0000"/>
                </a:solidFill>
                <a:latin typeface="Times New Roman" pitchFamily="18" charset="0"/>
              </a:rPr>
            </a:br>
            <a:r>
              <a:rPr lang="ru-RU" sz="2200" b="1" i="1" smtClean="0">
                <a:solidFill>
                  <a:srgbClr val="8E0000"/>
                </a:solidFill>
                <a:latin typeface="Times New Roman" pitchFamily="18" charset="0"/>
              </a:rPr>
              <a:t> «Редакция газеты «Знамя труда»</a:t>
            </a:r>
            <a:endParaRPr lang="ru-RU" sz="2200" smtClean="0">
              <a:solidFill>
                <a:srgbClr val="8E0000"/>
              </a:solidFill>
            </a:endParaRPr>
          </a:p>
        </p:txBody>
      </p:sp>
      <p:sp>
        <p:nvSpPr>
          <p:cNvPr id="2867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E8154D-3523-4F7C-8CAD-6D5438E4EFA8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3214688"/>
            <a:ext cx="7215187" cy="642937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Периодическая печать и издательства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0,1 млн.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>
              <a:defRPr/>
            </a:pP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0" name="Прямоугольник 8"/>
          <p:cNvSpPr>
            <a:spLocks noChangeArrowheads="1"/>
          </p:cNvSpPr>
          <p:nvPr/>
        </p:nvSpPr>
        <p:spPr bwMode="auto">
          <a:xfrm>
            <a:off x="1428750" y="4500563"/>
            <a:ext cx="55006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b="1" i="1">
                <a:solidFill>
                  <a:srgbClr val="8E0000"/>
                </a:solidFill>
                <a:latin typeface="Times New Roman" pitchFamily="18" charset="0"/>
              </a:rPr>
              <a:t>Муниципальное учреждение</a:t>
            </a:r>
            <a:br>
              <a:rPr lang="ru-RU" sz="2200" b="1" i="1">
                <a:solidFill>
                  <a:srgbClr val="8E0000"/>
                </a:solidFill>
                <a:latin typeface="Times New Roman" pitchFamily="18" charset="0"/>
              </a:rPr>
            </a:br>
            <a:r>
              <a:rPr lang="ru-RU" sz="2200" b="1" i="1">
                <a:solidFill>
                  <a:srgbClr val="8E0000"/>
                </a:solidFill>
                <a:latin typeface="Times New Roman" pitchFamily="18" charset="0"/>
              </a:rPr>
              <a:t> «Архив Ногликского района» </a:t>
            </a:r>
            <a:endParaRPr lang="ru-RU" sz="2200">
              <a:solidFill>
                <a:srgbClr val="8E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5286375"/>
            <a:ext cx="6572250" cy="571500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общегосударственные вопросы –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2,7 млн.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2" name="Выгнутая влево стрелка 12"/>
          <p:cNvSpPr>
            <a:spLocks noChangeArrowheads="1"/>
          </p:cNvSpPr>
          <p:nvPr/>
        </p:nvSpPr>
        <p:spPr bwMode="auto">
          <a:xfrm flipH="1">
            <a:off x="8143875" y="857250"/>
            <a:ext cx="357188" cy="928688"/>
          </a:xfrm>
          <a:prstGeom prst="curvedRightArrow">
            <a:avLst>
              <a:gd name="adj1" fmla="val 24989"/>
              <a:gd name="adj2" fmla="val 50002"/>
              <a:gd name="adj3" fmla="val 29972"/>
            </a:avLst>
          </a:prstGeom>
          <a:gradFill rotWithShape="1">
            <a:gsLst>
              <a:gs pos="0">
                <a:srgbClr val="92AECF"/>
              </a:gs>
              <a:gs pos="50000">
                <a:srgbClr val="BECDE0"/>
              </a:gs>
              <a:gs pos="100000">
                <a:srgbClr val="E0E6EF"/>
              </a:gs>
            </a:gsLst>
            <a:lin ang="2700000" scaled="1"/>
          </a:gradFill>
          <a:ln w="3175" cap="rnd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28683" name="Выгнутая влево стрелка 12"/>
          <p:cNvSpPr>
            <a:spLocks noChangeArrowheads="1"/>
          </p:cNvSpPr>
          <p:nvPr/>
        </p:nvSpPr>
        <p:spPr bwMode="auto">
          <a:xfrm flipH="1">
            <a:off x="7000875" y="4786313"/>
            <a:ext cx="357188" cy="928687"/>
          </a:xfrm>
          <a:prstGeom prst="curvedRightArrow">
            <a:avLst>
              <a:gd name="adj1" fmla="val 24989"/>
              <a:gd name="adj2" fmla="val 50002"/>
              <a:gd name="adj3" fmla="val 29972"/>
            </a:avLst>
          </a:prstGeom>
          <a:gradFill rotWithShape="1">
            <a:gsLst>
              <a:gs pos="0">
                <a:srgbClr val="92AECF"/>
              </a:gs>
              <a:gs pos="50000">
                <a:srgbClr val="BECDE0"/>
              </a:gs>
              <a:gs pos="100000">
                <a:srgbClr val="E0E6EF"/>
              </a:gs>
            </a:gsLst>
            <a:lin ang="2700000" scaled="1"/>
          </a:gradFill>
          <a:ln w="3175" cap="rnd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42844" y="500063"/>
            <a:ext cx="8786844" cy="285750"/>
          </a:xfrm>
        </p:spPr>
        <p:txBody>
          <a:bodyPr/>
          <a:lstStyle/>
          <a:p>
            <a:pPr algn="ctr"/>
            <a:r>
              <a:rPr lang="ru-RU" sz="3000" b="1" i="1" dirty="0" smtClean="0">
                <a:solidFill>
                  <a:srgbClr val="990033"/>
                </a:solidFill>
              </a:rPr>
              <a:t/>
            </a:r>
            <a:br>
              <a:rPr lang="ru-RU" sz="3000" b="1" i="1" dirty="0" smtClean="0">
                <a:solidFill>
                  <a:srgbClr val="990033"/>
                </a:solidFill>
              </a:rPr>
            </a:b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Структура и динамика доходов за 2009 – 2010 годы (млн. руб.)</a:t>
            </a:r>
            <a:r>
              <a:rPr lang="ru-RU" sz="2400" dirty="0" smtClean="0">
                <a:solidFill>
                  <a:srgbClr val="8E0000"/>
                </a:solidFill>
              </a:rPr>
              <a:t/>
            </a:r>
            <a:br>
              <a:rPr lang="ru-RU" sz="2400" dirty="0" smtClean="0">
                <a:solidFill>
                  <a:srgbClr val="8E0000"/>
                </a:solidFill>
              </a:rPr>
            </a:br>
            <a:endParaRPr lang="ru-RU" sz="2400" dirty="0" smtClean="0">
              <a:solidFill>
                <a:srgbClr val="8E0000"/>
              </a:solidFill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6050" y="935038"/>
          <a:ext cx="8861425" cy="5565796"/>
        </p:xfrm>
        <a:graphic>
          <a:graphicData uri="http://schemas.openxmlformats.org/presentationml/2006/ole">
            <p:oleObj spid="_x0000_s2050" name="Worksheet" r:id="rId3" imgW="8858250" imgH="5295900" progId="Excel.Sheet.8">
              <p:embed/>
            </p:oleObj>
          </a:graphicData>
        </a:graphic>
      </p:graphicFrame>
      <p:sp>
        <p:nvSpPr>
          <p:cNvPr id="205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C514D6-0544-4D90-9FB1-CF799A60D1C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929687" cy="571500"/>
          </a:xfrm>
        </p:spPr>
        <p:txBody>
          <a:bodyPr/>
          <a:lstStyle/>
          <a:p>
            <a:pPr algn="ctr"/>
            <a:r>
              <a:rPr lang="ru-RU" sz="3000" b="1" i="1" dirty="0" smtClean="0">
                <a:solidFill>
                  <a:srgbClr val="833137"/>
                </a:solidFill>
              </a:rPr>
              <a:t/>
            </a:r>
            <a:br>
              <a:rPr lang="ru-RU" sz="3000" b="1" i="1" dirty="0" smtClean="0">
                <a:solidFill>
                  <a:srgbClr val="833137"/>
                </a:solidFill>
              </a:rPr>
            </a:b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Структура и динамика налоговых и неналоговых доходов бюджета за 2009-2010 годы (млн. руб.)</a:t>
            </a:r>
            <a:r>
              <a:rPr lang="ru-RU" sz="2400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A8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A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313" y="1236663"/>
          <a:ext cx="8589962" cy="5132387"/>
        </p:xfrm>
        <a:graphic>
          <a:graphicData uri="http://schemas.openxmlformats.org/presentationml/2006/ole">
            <p:oleObj spid="_x0000_s3074" name="Worksheet" r:id="rId3" imgW="8496300" imgH="5076825" progId="Excel.Sheet.8">
              <p:embed/>
            </p:oleObj>
          </a:graphicData>
        </a:graphic>
      </p:graphicFrame>
      <p:sp>
        <p:nvSpPr>
          <p:cNvPr id="3076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7DC864D-0B81-43F9-9452-387D3D0F84E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5"/>
          <p:cNvSpPr>
            <a:spLocks noGrp="1"/>
          </p:cNvSpPr>
          <p:nvPr>
            <p:ph type="title"/>
          </p:nvPr>
        </p:nvSpPr>
        <p:spPr>
          <a:xfrm>
            <a:off x="428625" y="357188"/>
            <a:ext cx="8543925" cy="400050"/>
          </a:xfrm>
        </p:spPr>
        <p:txBody>
          <a:bodyPr/>
          <a:lstStyle/>
          <a:p>
            <a:r>
              <a:rPr lang="ru-RU" sz="2400" b="1" i="1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Поступление НДФЛ в разрезе отраслей экономики, млн. руб.</a:t>
            </a:r>
          </a:p>
        </p:txBody>
      </p:sp>
      <p:graphicFrame>
        <p:nvGraphicFramePr>
          <p:cNvPr id="4098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6050" y="790575"/>
          <a:ext cx="8939213" cy="5432425"/>
        </p:xfrm>
        <a:graphic>
          <a:graphicData uri="http://schemas.openxmlformats.org/presentationml/2006/ole">
            <p:oleObj spid="_x0000_s4098" name="Worksheet" r:id="rId3" imgW="8934450" imgH="5429250" progId="Excel.Sheet.8">
              <p:embed/>
            </p:oleObj>
          </a:graphicData>
        </a:graphic>
      </p:graphicFrame>
      <p:sp>
        <p:nvSpPr>
          <p:cNvPr id="410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C6CC7D-5A88-4F48-8B76-A1E02FAFFEB4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58175" cy="714375"/>
          </a:xfrm>
        </p:spPr>
        <p:txBody>
          <a:bodyPr/>
          <a:lstStyle/>
          <a:p>
            <a:pPr algn="ctr" eaLnBrk="1" hangingPunct="1"/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</a:rPr>
              <a:t>Структура и динамика безвозмездных поступлений в местный бюджет за 2009-2010 годы (млн. руб.)</a:t>
            </a:r>
            <a:r>
              <a:rPr lang="ru-RU" sz="2200" b="1" i="1" dirty="0" smtClean="0">
                <a:solidFill>
                  <a:srgbClr val="660033"/>
                </a:solidFill>
                <a:latin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660033"/>
                </a:solidFill>
                <a:latin typeface="Times New Roman" pitchFamily="18" charset="0"/>
              </a:rPr>
            </a:br>
            <a:endParaRPr lang="ru-RU" sz="2200" b="1" i="1" dirty="0" smtClean="0">
              <a:solidFill>
                <a:srgbClr val="660033"/>
              </a:solidFill>
              <a:latin typeface="Times New Roman" pitchFamily="18" charset="0"/>
            </a:endParaRPr>
          </a:p>
        </p:txBody>
      </p:sp>
      <p:graphicFrame>
        <p:nvGraphicFramePr>
          <p:cNvPr id="5122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42875" y="1219200"/>
          <a:ext cx="5213350" cy="5281634"/>
        </p:xfrm>
        <a:graphic>
          <a:graphicData uri="http://schemas.openxmlformats.org/presentationml/2006/ole">
            <p:oleObj spid="_x0000_s5122" name="Worksheet" r:id="rId3" imgW="5162550" imgH="5010150" progId="Excel.Sheet.8">
              <p:embed/>
            </p:oleObj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429256" y="1285860"/>
            <a:ext cx="3500462" cy="5143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Безвозмездные поступления из ОБ:</a:t>
            </a:r>
          </a:p>
          <a:p>
            <a:pPr>
              <a:buFont typeface="Wingdings" pitchFamily="2" charset="2"/>
              <a:buChar char="q"/>
              <a:defRPr/>
            </a:pPr>
            <a:endParaRPr lang="ru-RU" b="1" dirty="0"/>
          </a:p>
        </p:txBody>
      </p:sp>
      <p:sp>
        <p:nvSpPr>
          <p:cNvPr id="512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23412F-8231-415D-8092-1C79DD17A7AE}" type="slidenum">
              <a:rPr lang="ru-RU" smtClean="0"/>
              <a:pPr/>
              <a:t>6</a:t>
            </a:fld>
            <a:endParaRPr lang="ru-RU" smtClean="0"/>
          </a:p>
        </p:txBody>
      </p:sp>
      <p:graphicFrame>
        <p:nvGraphicFramePr>
          <p:cNvPr id="10" name="Схема 9"/>
          <p:cNvGraphicFramePr/>
          <p:nvPr/>
        </p:nvGraphicFramePr>
        <p:xfrm>
          <a:off x="5572132" y="2071678"/>
          <a:ext cx="321471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Стрелка вправо 10"/>
          <p:cNvSpPr/>
          <p:nvPr/>
        </p:nvSpPr>
        <p:spPr bwMode="auto">
          <a:xfrm>
            <a:off x="4857752" y="3500438"/>
            <a:ext cx="785812" cy="500062"/>
          </a:xfrm>
          <a:prstGeom prst="rightArrow">
            <a:avLst/>
          </a:prstGeom>
          <a:solidFill>
            <a:srgbClr val="B989AF"/>
          </a:solidFill>
          <a:ln>
            <a:solidFill>
              <a:srgbClr val="A05E9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>
          <a:xfrm>
            <a:off x="1357313" y="357188"/>
            <a:ext cx="6715125" cy="50006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8E0000"/>
                </a:solidFill>
                <a:latin typeface="Times New Roman" pitchFamily="18" charset="0"/>
              </a:rPr>
              <a:t>Исполнение бюджета по расходам (млн. руб.)</a:t>
            </a:r>
          </a:p>
        </p:txBody>
      </p:sp>
      <p:graphicFrame>
        <p:nvGraphicFramePr>
          <p:cNvPr id="614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6050" y="933450"/>
          <a:ext cx="9015413" cy="5651500"/>
        </p:xfrm>
        <a:graphic>
          <a:graphicData uri="http://schemas.openxmlformats.org/presentationml/2006/ole">
            <p:oleObj spid="_x0000_s6146" name="Worksheet" r:id="rId4" imgW="9010650" imgH="5648325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9776F484-BF11-49B5-AEF1-96F18AEB2C3C}" type="slidenum">
              <a:rPr lang="ru-RU">
                <a:latin typeface="+mn-lt"/>
              </a:rPr>
              <a:pPr algn="ctr">
                <a:defRPr/>
              </a:pPr>
              <a:t>7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71500"/>
          </a:xfrm>
        </p:spPr>
        <p:txBody>
          <a:bodyPr/>
          <a:lstStyle/>
          <a:p>
            <a:pPr algn="ctr"/>
            <a:r>
              <a:rPr lang="ru-RU" sz="22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Расходы бюджета по кодам экономической классификации (млн. руб.)</a:t>
            </a:r>
          </a:p>
        </p:txBody>
      </p:sp>
      <p:graphicFrame>
        <p:nvGraphicFramePr>
          <p:cNvPr id="7170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6050" y="928670"/>
          <a:ext cx="8861425" cy="5715018"/>
        </p:xfrm>
        <a:graphic>
          <a:graphicData uri="http://schemas.openxmlformats.org/presentationml/2006/ole">
            <p:oleObj spid="_x0000_s7170" name="Worksheet" r:id="rId3" imgW="8858250" imgH="5562600" progId="Excel.Sheet.8">
              <p:embed/>
            </p:oleObj>
          </a:graphicData>
        </a:graphic>
      </p:graphicFrame>
      <p:sp>
        <p:nvSpPr>
          <p:cNvPr id="7172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458200" y="6400800"/>
            <a:ext cx="685800" cy="457200"/>
          </a:xfrm>
          <a:noFill/>
        </p:spPr>
        <p:txBody>
          <a:bodyPr/>
          <a:lstStyle/>
          <a:p>
            <a:fld id="{616BCBCB-A989-4C07-B3E0-7C1205F0F77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43063" y="2286000"/>
            <a:ext cx="7364412" cy="2209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  <a:t>РАСХОДЫ БЮДЖЕТА за 2010 год </a:t>
            </a:r>
            <a:b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  <a:t>ПО ВЕДОМСТВЕННОЙ СТРУКТУРЕ</a:t>
            </a:r>
            <a:b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bg1"/>
                </a:solidFill>
                <a:latin typeface="Times New Roman" pitchFamily="18" charset="0"/>
              </a:rPr>
              <a:t>(ГЛАВНЫМ РАСПОРЯДИТЕЛЯМ БЮДЖЕТНЫХ СРЕДСТВ)</a:t>
            </a:r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400" b="1" i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</a:rPr>
              <a:t/>
            </a:r>
            <a:br>
              <a:rPr lang="ru-RU" sz="2800" b="1" i="1" smtClean="0">
                <a:latin typeface="Times New Roman" pitchFamily="18" charset="0"/>
              </a:rPr>
            </a:br>
            <a:endParaRPr lang="ru-RU" sz="2800" b="1" i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Другая 4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58000"/>
              </a:schemeClr>
            </a:gs>
          </a:gsLst>
          <a:path path="rect">
            <a:fillToRect l="50000" t="50000" r="50000" b="50000"/>
          </a:path>
        </a:gra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gency FB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58000"/>
              </a:schemeClr>
            </a:gs>
          </a:gsLst>
          <a:path path="rect">
            <a:fillToRect l="50000" t="50000" r="50000" b="50000"/>
          </a:path>
        </a:gra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gency FB" pitchFamily="34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10990</TotalTime>
  <Words>634</Words>
  <Application>Microsoft Office PowerPoint</Application>
  <PresentationFormat>Экран (4:3)</PresentationFormat>
  <Paragraphs>180</Paragraphs>
  <Slides>26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Пиксел</vt:lpstr>
      <vt:lpstr>Worksheet</vt:lpstr>
      <vt:lpstr>Исполнение бюджета  муниципального образования  «Городской округ Ногликский»  за 2010 год</vt:lpstr>
      <vt:lpstr>  Основные параметры исполнения бюджета за 2009 - 2010 годы (млн. рублей)   </vt:lpstr>
      <vt:lpstr> Структура и динамика доходов за 2009 – 2010 годы (млн. руб.) </vt:lpstr>
      <vt:lpstr> Структура и динамика налоговых и неналоговых доходов бюджета за 2009-2010 годы (млн. руб.) </vt:lpstr>
      <vt:lpstr>Поступление НДФЛ в разрезе отраслей экономики, млн. руб.</vt:lpstr>
      <vt:lpstr> Структура и динамика безвозмездных поступлений в местный бюджет за 2009-2010 годы (млн. руб.) </vt:lpstr>
      <vt:lpstr>Исполнение бюджета по расходам (млн. руб.)</vt:lpstr>
      <vt:lpstr>Расходы бюджета по кодам экономической классификации (млн. руб.)</vt:lpstr>
      <vt:lpstr>РАСХОДЫ БЮДЖЕТА за 2010 год  ПО ВЕДОМСТВЕННОЙ СТРУКТУРЕ (ГЛАВНЫМ РАСПОРЯДИТЕЛЯМ БЮДЖЕТНЫХ СРЕДСТВ)  </vt:lpstr>
      <vt:lpstr> Собрание МО «Городской округ Ногликский»</vt:lpstr>
      <vt:lpstr>Администрация МО «Городской округ Ногликский» (млн. руб.)</vt:lpstr>
      <vt:lpstr>Расходы администрации по разд. «Национальная экономика»  - 17,5 млн. руб.</vt:lpstr>
      <vt:lpstr>Слайд 13</vt:lpstr>
      <vt:lpstr>Слайд 14</vt:lpstr>
      <vt:lpstr>Слайд 15</vt:lpstr>
      <vt:lpstr>Слайд 16</vt:lpstr>
      <vt:lpstr>Слайд 17</vt:lpstr>
      <vt:lpstr> Финансовое управление МО «Городской округ Ногликский» расходы всего - 10,7 млн. рублей  </vt:lpstr>
      <vt:lpstr> Комитет по управлению муниципальным имуществом МО расходы всего 34,6 млн. руб.  </vt:lpstr>
      <vt:lpstr> Муниципальное учреждение здравоохранения Ногликская ЦРБ расходы всего 156,5 млн. рублей</vt:lpstr>
      <vt:lpstr>Управление социальной политики администрации МО  385,8 млн. рублей</vt:lpstr>
      <vt:lpstr> Расходы УСП по разделу «Образование» - 279,8 млн. рублей </vt:lpstr>
      <vt:lpstr>Слайд 23</vt:lpstr>
      <vt:lpstr>Расходы УСП по разделу «Здравоохранение, ФК и спорт»  6,6 млн. рублей</vt:lpstr>
      <vt:lpstr>Расходы УСП по разд. «Социальная политика» - 39,7 млн. рублей</vt:lpstr>
      <vt:lpstr>Муниципальное автономное учреждение  «Редакция газеты «Знамя труда»</vt:lpstr>
    </vt:vector>
  </TitlesOfParts>
  <Company>бла бла бла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Фин. Управление</dc:creator>
  <cp:lastModifiedBy>Лапкова</cp:lastModifiedBy>
  <cp:revision>951</cp:revision>
  <dcterms:created xsi:type="dcterms:W3CDTF">2009-05-10T03:43:51Z</dcterms:created>
  <dcterms:modified xsi:type="dcterms:W3CDTF">2011-05-23T08:06:41Z</dcterms:modified>
</cp:coreProperties>
</file>