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98" r:id="rId1"/>
  </p:sldMasterIdLst>
  <p:notesMasterIdLst>
    <p:notesMasterId r:id="rId40"/>
  </p:notesMasterIdLst>
  <p:sldIdLst>
    <p:sldId id="256" r:id="rId2"/>
    <p:sldId id="258" r:id="rId3"/>
    <p:sldId id="314" r:id="rId4"/>
    <p:sldId id="274" r:id="rId5"/>
    <p:sldId id="273" r:id="rId6"/>
    <p:sldId id="315" r:id="rId7"/>
    <p:sldId id="316" r:id="rId8"/>
    <p:sldId id="317" r:id="rId9"/>
    <p:sldId id="279" r:id="rId10"/>
    <p:sldId id="320" r:id="rId11"/>
    <p:sldId id="323" r:id="rId12"/>
    <p:sldId id="324" r:id="rId13"/>
    <p:sldId id="326" r:id="rId14"/>
    <p:sldId id="289" r:id="rId15"/>
    <p:sldId id="327" r:id="rId16"/>
    <p:sldId id="329" r:id="rId17"/>
    <p:sldId id="328" r:id="rId18"/>
    <p:sldId id="330" r:id="rId19"/>
    <p:sldId id="271" r:id="rId20"/>
    <p:sldId id="294" r:id="rId21"/>
    <p:sldId id="295" r:id="rId22"/>
    <p:sldId id="334" r:id="rId23"/>
    <p:sldId id="335" r:id="rId24"/>
    <p:sldId id="336" r:id="rId25"/>
    <p:sldId id="310" r:id="rId26"/>
    <p:sldId id="311" r:id="rId27"/>
    <p:sldId id="347" r:id="rId28"/>
    <p:sldId id="308" r:id="rId29"/>
    <p:sldId id="343" r:id="rId30"/>
    <p:sldId id="340" r:id="rId31"/>
    <p:sldId id="342" r:id="rId32"/>
    <p:sldId id="307" r:id="rId33"/>
    <p:sldId id="345" r:id="rId34"/>
    <p:sldId id="298" r:id="rId35"/>
    <p:sldId id="297" r:id="rId36"/>
    <p:sldId id="299" r:id="rId37"/>
    <p:sldId id="301" r:id="rId38"/>
    <p:sldId id="312" r:id="rId39"/>
  </p:sldIdLst>
  <p:sldSz cx="9144000" cy="6858000" type="screen4x3"/>
  <p:notesSz cx="6815138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gency FB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gency FB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gency FB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gency FB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gency FB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gency FB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gency FB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gency FB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gency FB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0033"/>
    <a:srgbClr val="DEFEEF"/>
    <a:srgbClr val="CCECFF"/>
    <a:srgbClr val="CCFFFF"/>
    <a:srgbClr val="CCFFCC"/>
    <a:srgbClr val="660033"/>
    <a:srgbClr val="9966FF"/>
    <a:srgbClr val="E1FFE1"/>
    <a:srgbClr val="C6CFAD"/>
    <a:srgbClr val="B7C298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2" autoAdjust="0"/>
    <p:restoredTop sz="98980" autoAdjust="0"/>
  </p:normalViewPr>
  <p:slideViewPr>
    <p:cSldViewPr>
      <p:cViewPr varScale="1">
        <p:scale>
          <a:sx n="107" d="100"/>
          <a:sy n="107" d="100"/>
        </p:scale>
        <p:origin x="-8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58"/>
      <c:depthPercent val="100"/>
      <c:rAngAx val="1"/>
    </c:view3D>
    <c:floor>
      <c:spPr>
        <a:solidFill>
          <a:schemeClr val="accent5"/>
        </a:solidFill>
        <a:ln w="3175">
          <a:solidFill>
            <a:schemeClr val="tx1"/>
          </a:solidFill>
          <a:prstDash val="solid"/>
        </a:ln>
      </c:spPr>
    </c:floor>
    <c:sideWall>
      <c:spPr>
        <a:gradFill rotWithShape="0">
          <a:gsLst>
            <a:gs pos="0">
              <a:srgbClr val="FFFFFF"/>
            </a:gs>
            <a:gs pos="100000">
              <a:srgbClr val="CCCCFF"/>
            </a:gs>
          </a:gsLst>
          <a:lin ang="2700000" scaled="1"/>
        </a:gradFill>
        <a:ln w="12700">
          <a:solidFill>
            <a:schemeClr val="tx1"/>
          </a:solidFill>
          <a:prstDash val="solid"/>
        </a:ln>
      </c:spPr>
    </c:sideWall>
    <c:backWall>
      <c:spPr>
        <a:gradFill rotWithShape="0">
          <a:gsLst>
            <a:gs pos="0">
              <a:srgbClr val="FFFFFF"/>
            </a:gs>
            <a:gs pos="100000">
              <a:srgbClr val="CCCCFF"/>
            </a:gs>
          </a:gsLst>
          <a:lin ang="2700000" scaled="1"/>
        </a:gra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6617035367463915E-2"/>
          <c:y val="4.7717809357272947E-2"/>
          <c:w val="0.90482076637824471"/>
          <c:h val="0.86099585062240991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2009 год</c:v>
                </c:pt>
              </c:strCache>
            </c:strRef>
          </c:tx>
          <c:spPr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 cap="flat" cmpd="sng" algn="ctr">
              <a:solidFill>
                <a:schemeClr val="accent2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Lbls>
            <c:dLbl>
              <c:idx val="0"/>
              <c:layout>
                <c:manualLayout>
                  <c:x val="-1.9653448328879185E-2"/>
                  <c:y val="-3.9824743133906312E-2"/>
                </c:manualLayout>
              </c:layout>
              <c:showVal val="1"/>
            </c:dLbl>
            <c:dLbl>
              <c:idx val="1"/>
              <c:layout>
                <c:manualLayout>
                  <c:x val="-2.5685482408976786E-2"/>
                  <c:y val="-1.9005518298611617E-2"/>
                </c:manualLayout>
              </c:layout>
              <c:showVal val="1"/>
            </c:dLbl>
            <c:dLbl>
              <c:idx val="2"/>
              <c:layout>
                <c:manualLayout>
                  <c:x val="3.7081097925357447E-3"/>
                  <c:y val="-3.3997817211308602E-2"/>
                </c:manualLayout>
              </c:layout>
              <c:showVal val="1"/>
            </c:dLbl>
            <c:spPr>
              <a:noFill/>
              <a:ln w="28377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бюджета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1278</c:v>
                </c:pt>
                <c:pt idx="1">
                  <c:v>1515.3</c:v>
                </c:pt>
                <c:pt idx="2">
                  <c:v>237.29999999999995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2010 год</c:v>
                </c:pt>
              </c:strCache>
            </c:strRef>
          </c:tx>
          <c:spPr>
            <a:gradFill flip="none" rotWithShape="1">
              <a:gsLst>
                <a:gs pos="0">
                  <a:srgbClr val="9966FF">
                    <a:shade val="30000"/>
                    <a:satMod val="115000"/>
                  </a:srgbClr>
                </a:gs>
                <a:gs pos="50000">
                  <a:srgbClr val="9966FF">
                    <a:shade val="67500"/>
                    <a:satMod val="115000"/>
                  </a:srgbClr>
                </a:gs>
                <a:gs pos="100000">
                  <a:srgbClr val="99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accent2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Lbls>
            <c:dLbl>
              <c:idx val="0"/>
              <c:layout>
                <c:manualLayout>
                  <c:x val="5.5406089495136937E-2"/>
                  <c:y val="-3.2509195272710616E-2"/>
                </c:manualLayout>
              </c:layout>
              <c:showVal val="1"/>
            </c:dLbl>
            <c:dLbl>
              <c:idx val="1"/>
              <c:layout>
                <c:manualLayout>
                  <c:x val="4.1178626322763159E-2"/>
                  <c:y val="-4.0978077380272288E-2"/>
                </c:manualLayout>
              </c:layout>
              <c:showVal val="1"/>
            </c:dLbl>
            <c:dLbl>
              <c:idx val="2"/>
              <c:layout>
                <c:manualLayout>
                  <c:x val="2.3706380738177945E-2"/>
                  <c:y val="-5.9307016488962923E-2"/>
                </c:manualLayout>
              </c:layout>
              <c:showVal val="1"/>
            </c:dLbl>
            <c:spPr>
              <a:noFill/>
              <a:ln w="28377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бюджета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1157.0999999999999</c:v>
                </c:pt>
                <c:pt idx="1">
                  <c:v>1213.9000000000001</c:v>
                </c:pt>
                <c:pt idx="2">
                  <c:v>56.800000000000175</c:v>
                </c:pt>
              </c:numCache>
            </c:numRef>
          </c:val>
        </c:ser>
        <c:dLbls>
          <c:showVal val="1"/>
        </c:dLbls>
        <c:gapDepth val="0"/>
        <c:shape val="box"/>
        <c:axId val="71985792"/>
        <c:axId val="72012160"/>
        <c:axId val="0"/>
      </c:bar3DChart>
      <c:catAx>
        <c:axId val="71985792"/>
        <c:scaling>
          <c:orientation val="minMax"/>
        </c:scaling>
        <c:axPos val="b"/>
        <c:numFmt formatCode="General" sourceLinked="1"/>
        <c:tickLblPos val="low"/>
        <c:spPr>
          <a:ln w="35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15" b="1" i="0" u="none" strike="noStrike" baseline="0">
                <a:solidFill>
                  <a:srgbClr val="660033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2012160"/>
        <c:crosses val="autoZero"/>
        <c:auto val="1"/>
        <c:lblAlgn val="ctr"/>
        <c:lblOffset val="100"/>
        <c:tickLblSkip val="1"/>
        <c:tickMarkSkip val="1"/>
      </c:catAx>
      <c:valAx>
        <c:axId val="72012160"/>
        <c:scaling>
          <c:orientation val="minMax"/>
        </c:scaling>
        <c:axPos val="l"/>
        <c:majorGridlines>
          <c:spPr>
            <a:ln w="3547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5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3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1985792"/>
        <c:crosses val="autoZero"/>
        <c:crossBetween val="between"/>
      </c:valAx>
      <c:spPr>
        <a:noFill/>
        <a:ln w="28377">
          <a:noFill/>
        </a:ln>
      </c:spPr>
    </c:plotArea>
    <c:legend>
      <c:legendPos val="r"/>
      <c:layout>
        <c:manualLayout>
          <c:xMode val="edge"/>
          <c:yMode val="edge"/>
          <c:x val="0.70333744556230371"/>
          <c:y val="6.8354112392299368E-2"/>
          <c:w val="0.25600208732336577"/>
          <c:h val="0.10209382091293705"/>
        </c:manualLayout>
      </c:layout>
      <c:spPr>
        <a:solidFill>
          <a:srgbClr val="FFFFFF"/>
        </a:solidFill>
        <a:ln w="3547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pattFill prst="pct60">
      <a:fgClr>
        <a:srgbClr val="CCCCE6"/>
      </a:fgClr>
      <a:bgClr>
        <a:srgbClr val="FFFFFF"/>
      </a:bgClr>
    </a:pattFill>
    <a:ln>
      <a:noFill/>
    </a:ln>
  </c:spPr>
  <c:txPr>
    <a:bodyPr/>
    <a:lstStyle/>
    <a:p>
      <a:pPr>
        <a:defRPr sz="17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chemeClr val="accent5"/>
        </a:solidFill>
        <a:ln w="9525">
          <a:noFill/>
        </a:ln>
      </c:spPr>
    </c:floor>
    <c:plotArea>
      <c:layout>
        <c:manualLayout>
          <c:layoutTarget val="inner"/>
          <c:xMode val="edge"/>
          <c:yMode val="edge"/>
          <c:x val="9.697873978995418E-2"/>
          <c:y val="3.7381785604300242E-2"/>
          <c:w val="0.7233945610982625"/>
          <c:h val="0.7468834935706308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C25E65"/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Уточненные показатели на 2009 год</c:v>
                </c:pt>
                <c:pt idx="1">
                  <c:v>Прогноз на 2010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382.9</c:v>
                </c:pt>
                <c:pt idx="1">
                  <c:v>332.7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9999"/>
            </a:solidFill>
            <a:scene3d>
              <a:camera prst="orthographicFront"/>
              <a:lightRig rig="threePt" dir="t"/>
            </a:scene3d>
            <a:sp3d>
              <a:bevelT prst="convex"/>
            </a:sp3d>
          </c:spPr>
          <c:dLbls>
            <c:dLbl>
              <c:idx val="0"/>
              <c:layout>
                <c:manualLayout>
                  <c:x val="1.4571847007998223E-3"/>
                  <c:y val="-0.11140662765848255"/>
                </c:manualLayout>
              </c:layout>
              <c:showVal val="1"/>
            </c:dLbl>
            <c:dLbl>
              <c:idx val="1"/>
              <c:layout>
                <c:manualLayout>
                  <c:x val="1.0200292905598729E-2"/>
                  <c:y val="-7.1110613399031505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Уточненные показатели на 2009 год</c:v>
                </c:pt>
                <c:pt idx="1">
                  <c:v>Прогноз на 2010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895.1</c:v>
                </c:pt>
                <c:pt idx="1">
                  <c:v>824.4</c:v>
                </c:pt>
              </c:numCache>
            </c:numRef>
          </c:val>
        </c:ser>
        <c:shape val="box"/>
        <c:axId val="72984448"/>
        <c:axId val="72985984"/>
        <c:axId val="0"/>
      </c:bar3DChart>
      <c:catAx>
        <c:axId val="72984448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25000"/>
                  </a:schemeClr>
                </a:solidFill>
              </a:defRPr>
            </a:pPr>
            <a:endParaRPr lang="ru-RU"/>
          </a:p>
        </c:txPr>
        <c:crossAx val="72985984"/>
        <c:crosses val="autoZero"/>
        <c:auto val="1"/>
        <c:lblAlgn val="ctr"/>
        <c:lblOffset val="100"/>
      </c:catAx>
      <c:valAx>
        <c:axId val="729859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25000"/>
                  </a:schemeClr>
                </a:solidFill>
              </a:defRPr>
            </a:pPr>
            <a:endParaRPr lang="ru-RU"/>
          </a:p>
        </c:txPr>
        <c:crossAx val="72984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366620939369479"/>
          <c:y val="4.1101187976520417E-2"/>
          <c:w val="0.21707447950203948"/>
          <c:h val="0.62531948449471364"/>
        </c:manualLayout>
      </c:layout>
      <c:txPr>
        <a:bodyPr/>
        <a:lstStyle/>
        <a:p>
          <a:pPr>
            <a:defRPr sz="1600" b="1">
              <a:solidFill>
                <a:schemeClr val="accent1">
                  <a:lumMod val="25000"/>
                </a:schemeClr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hart>
    <c:autoTitleDeleted val="1"/>
    <c:plotArea>
      <c:layout>
        <c:manualLayout>
          <c:layoutTarget val="inner"/>
          <c:xMode val="edge"/>
          <c:yMode val="edge"/>
          <c:x val="0.1043959616685436"/>
          <c:y val="2.7542843217934692E-2"/>
          <c:w val="0.56891391949165937"/>
          <c:h val="0.85430663997422751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6699FF"/>
            </a:solidFill>
          </c:spPr>
          <c:dLbls>
            <c:dLbl>
              <c:idx val="0"/>
              <c:layout/>
              <c:dLblPos val="ctr"/>
              <c:showVal val="1"/>
            </c:dLbl>
            <c:dLbl>
              <c:idx val="1"/>
              <c:layout/>
              <c:dLblPos val="ctr"/>
              <c:showVal val="1"/>
            </c:dLbl>
            <c:delete val="1"/>
          </c:dLbls>
          <c:cat>
            <c:strRef>
              <c:f>Лист1!$A$2:$A$3</c:f>
              <c:strCache>
                <c:ptCount val="2"/>
                <c:pt idx="0">
                  <c:v>2009 год</c:v>
                </c:pt>
                <c:pt idx="1">
                  <c:v>2010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266352</c:v>
                </c:pt>
                <c:pt idx="1">
                  <c:v>226450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ЕНВД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 rot="0" vert="horz" anchor="b" anchorCtr="0"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2009 год</c:v>
                </c:pt>
                <c:pt idx="1">
                  <c:v>2010 год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9000</c:v>
                </c:pt>
                <c:pt idx="1">
                  <c:v>11200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имущество</c:v>
                </c:pt>
              </c:strCache>
            </c:strRef>
          </c:tx>
          <c:spPr>
            <a:solidFill>
              <a:srgbClr val="DE22C8"/>
            </a:solidFill>
          </c:spPr>
          <c:cat>
            <c:strRef>
              <c:f>Лист1!$A$2:$A$3</c:f>
              <c:strCache>
                <c:ptCount val="2"/>
                <c:pt idx="0">
                  <c:v>2009 год</c:v>
                </c:pt>
                <c:pt idx="1">
                  <c:v>2010 год</c:v>
                </c:pt>
              </c:strCache>
            </c:strRef>
          </c:cat>
          <c:val>
            <c:numRef>
              <c:f>Лист1!$D$2:$D$3</c:f>
              <c:numCache>
                <c:formatCode>#,##0</c:formatCode>
                <c:ptCount val="2"/>
                <c:pt idx="0">
                  <c:v>786</c:v>
                </c:pt>
                <c:pt idx="1">
                  <c:v>1542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Лист1!$A$2:$A$3</c:f>
              <c:strCache>
                <c:ptCount val="2"/>
                <c:pt idx="0">
                  <c:v>2009 год</c:v>
                </c:pt>
                <c:pt idx="1">
                  <c:v>2010 год</c:v>
                </c:pt>
              </c:strCache>
            </c:strRef>
          </c:cat>
          <c:val>
            <c:numRef>
              <c:f>Лист1!$E$2:$E$3</c:f>
              <c:numCache>
                <c:formatCode>#,##0</c:formatCode>
                <c:ptCount val="2"/>
                <c:pt idx="0">
                  <c:v>1567</c:v>
                </c:pt>
                <c:pt idx="1">
                  <c:v>1724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Доходы от муниципального имущества</c:v>
                </c:pt>
              </c:strCache>
            </c:strRef>
          </c:tx>
          <c:spPr>
            <a:solidFill>
              <a:srgbClr val="A2DEEC"/>
            </a:solidFill>
          </c:spPr>
          <c:dLbls>
            <c:txPr>
              <a:bodyPr rot="0" vert="horz"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Лист1!$A$2:$A$3</c:f>
              <c:strCache>
                <c:ptCount val="2"/>
                <c:pt idx="0">
                  <c:v>2009 год</c:v>
                </c:pt>
                <c:pt idx="1">
                  <c:v>2010 год</c:v>
                </c:pt>
              </c:strCache>
            </c:strRef>
          </c:cat>
          <c:val>
            <c:numRef>
              <c:f>Лист1!$F$2:$F$3</c:f>
              <c:numCache>
                <c:formatCode>#,##0</c:formatCode>
                <c:ptCount val="2"/>
                <c:pt idx="0">
                  <c:v>70976</c:v>
                </c:pt>
                <c:pt idx="1">
                  <c:v>61226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Плата за негативное воздействие на окружающую среду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Лист1!$A$2:$A$3</c:f>
              <c:strCache>
                <c:ptCount val="2"/>
                <c:pt idx="0">
                  <c:v>2009 год</c:v>
                </c:pt>
                <c:pt idx="1">
                  <c:v>2010 год</c:v>
                </c:pt>
              </c:strCache>
            </c:strRef>
          </c:cat>
          <c:val>
            <c:numRef>
              <c:f>Лист1!$G$2:$G$3</c:f>
              <c:numCache>
                <c:formatCode>#,##0</c:formatCode>
                <c:ptCount val="2"/>
                <c:pt idx="0">
                  <c:v>2514</c:v>
                </c:pt>
                <c:pt idx="1">
                  <c:v>1855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spPr>
            <a:solidFill>
              <a:srgbClr val="CC99FF"/>
            </a:solidFill>
          </c:spPr>
          <c:dLbls>
            <c:txPr>
              <a:bodyPr rot="0" vert="horz"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2009 год</c:v>
                </c:pt>
                <c:pt idx="1">
                  <c:v>2010 год</c:v>
                </c:pt>
              </c:strCache>
            </c:strRef>
          </c:cat>
          <c:val>
            <c:numRef>
              <c:f>Лист1!$H$2:$H$3</c:f>
              <c:numCache>
                <c:formatCode>#,##0</c:formatCode>
                <c:ptCount val="2"/>
                <c:pt idx="0">
                  <c:v>30713</c:v>
                </c:pt>
                <c:pt idx="1">
                  <c:v>23857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Доходы от продажи активов</c:v>
                </c:pt>
              </c:strCache>
            </c:strRef>
          </c:tx>
          <c:spPr>
            <a:solidFill>
              <a:srgbClr val="0CF4AC"/>
            </a:solidFill>
          </c:spPr>
          <c:cat>
            <c:strRef>
              <c:f>Лист1!$A$2:$A$3</c:f>
              <c:strCache>
                <c:ptCount val="2"/>
                <c:pt idx="0">
                  <c:v>2009 год</c:v>
                </c:pt>
                <c:pt idx="1">
                  <c:v>2010 год</c:v>
                </c:pt>
              </c:strCache>
            </c:strRef>
          </c:cat>
          <c:val>
            <c:numRef>
              <c:f>Лист1!$I$2:$I$3</c:f>
              <c:numCache>
                <c:formatCode>#,##0</c:formatCode>
                <c:ptCount val="2"/>
                <c:pt idx="0">
                  <c:v>2478</c:v>
                </c:pt>
                <c:pt idx="1">
                  <c:v>1200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Штрафы, санкции</c:v>
                </c:pt>
              </c:strCache>
            </c:strRef>
          </c:tx>
          <c:spPr>
            <a:solidFill>
              <a:srgbClr val="8C1C2F"/>
            </a:solidFill>
            <a:ln w="3175"/>
          </c:spPr>
          <c:cat>
            <c:strRef>
              <c:f>Лист1!$A$2:$A$3</c:f>
              <c:strCache>
                <c:ptCount val="2"/>
                <c:pt idx="0">
                  <c:v>2009 год</c:v>
                </c:pt>
                <c:pt idx="1">
                  <c:v>2010 год</c:v>
                </c:pt>
              </c:strCache>
            </c:strRef>
          </c:cat>
          <c:val>
            <c:numRef>
              <c:f>Лист1!$J$2:$J$3</c:f>
              <c:numCache>
                <c:formatCode>#,##0</c:formatCode>
                <c:ptCount val="2"/>
                <c:pt idx="0">
                  <c:v>3351</c:v>
                </c:pt>
                <c:pt idx="1">
                  <c:v>3686</c:v>
                </c:pt>
              </c:numCache>
            </c:numRef>
          </c:val>
        </c:ser>
        <c:overlap val="100"/>
        <c:axId val="77700096"/>
        <c:axId val="77714176"/>
      </c:barChart>
      <c:catAx>
        <c:axId val="77700096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25000"/>
                  </a:schemeClr>
                </a:solidFill>
              </a:defRPr>
            </a:pPr>
            <a:endParaRPr lang="ru-RU"/>
          </a:p>
        </c:txPr>
        <c:crossAx val="77714176"/>
        <c:crosses val="autoZero"/>
        <c:auto val="1"/>
        <c:lblAlgn val="ctr"/>
        <c:lblOffset val="100"/>
      </c:catAx>
      <c:valAx>
        <c:axId val="77714176"/>
        <c:scaling>
          <c:orientation val="minMax"/>
          <c:max val="400000"/>
        </c:scaling>
        <c:axPos val="l"/>
        <c:majorGridlines/>
        <c:numFmt formatCode="#,##0" sourceLinked="1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b="1">
                <a:solidFill>
                  <a:schemeClr val="accent5">
                    <a:lumMod val="25000"/>
                  </a:schemeClr>
                </a:solidFill>
              </a:defRPr>
            </a:pPr>
            <a:endParaRPr lang="ru-RU"/>
          </a:p>
        </c:txPr>
        <c:crossAx val="77700096"/>
        <c:crosses val="autoZero"/>
        <c:crossBetween val="between"/>
      </c:valAx>
      <c:spPr>
        <a:solidFill>
          <a:srgbClr val="FFFFFF"/>
        </a:solidFill>
      </c:spPr>
    </c:plotArea>
    <c:legend>
      <c:legendPos val="tr"/>
      <c:layout>
        <c:manualLayout>
          <c:xMode val="edge"/>
          <c:yMode val="edge"/>
          <c:x val="0.7171238719069728"/>
          <c:y val="2.5877311467613549E-2"/>
          <c:w val="0.2742740377624992"/>
          <c:h val="0.93474679524120996"/>
        </c:manualLayout>
      </c:layout>
      <c:txPr>
        <a:bodyPr/>
        <a:lstStyle/>
        <a:p>
          <a:pPr>
            <a:defRPr sz="1400" b="1" i="1">
              <a:solidFill>
                <a:schemeClr val="accent5">
                  <a:lumMod val="25000"/>
                </a:schemeClr>
              </a:solidFill>
            </a:defRPr>
          </a:pPr>
          <a:endParaRPr lang="ru-RU"/>
        </a:p>
      </c:txPr>
    </c:legend>
    <c:plotVisOnly val="1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0.16436861739209124"/>
          <c:y val="4.0314103195912394E-2"/>
          <c:w val="0.59637343999624137"/>
          <c:h val="0.7561276432058934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из областного бюджета</c:v>
                </c:pt>
              </c:strCache>
            </c:strRef>
          </c:tx>
          <c:spPr>
            <a:solidFill>
              <a:srgbClr val="A05E92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accent5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утвержденный бюджет на 2009 год</c:v>
                </c:pt>
                <c:pt idx="1">
                  <c:v>прогноз на 2010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799180</c:v>
                </c:pt>
                <c:pt idx="1">
                  <c:v>417923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Прочие безвозмездные поступления (ОАО "НК "Роснефть")</c:v>
                </c:pt>
              </c:strCache>
            </c:strRef>
          </c:tx>
          <c:spPr>
            <a:solidFill>
              <a:srgbClr val="1A80DC"/>
            </a:solidFill>
          </c:spPr>
          <c:dLbls>
            <c:txPr>
              <a:bodyPr/>
              <a:lstStyle/>
              <a:p>
                <a:pPr>
                  <a:defRPr>
                    <a:solidFill>
                      <a:srgbClr val="8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утвержденный бюджет на 2009 год</c:v>
                </c:pt>
                <c:pt idx="1">
                  <c:v>прогноз на 2010 год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95950</c:v>
                </c:pt>
                <c:pt idx="1">
                  <c:v>406479</c:v>
                </c:pt>
              </c:numCache>
            </c:numRef>
          </c:val>
        </c:ser>
        <c:overlap val="100"/>
        <c:axId val="77313920"/>
        <c:axId val="77315456"/>
      </c:barChart>
      <c:catAx>
        <c:axId val="7731392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chemeClr val="accent1">
                    <a:lumMod val="25000"/>
                  </a:schemeClr>
                </a:solidFill>
              </a:defRPr>
            </a:pPr>
            <a:endParaRPr lang="ru-RU"/>
          </a:p>
        </c:txPr>
        <c:crossAx val="77315456"/>
        <c:crosses val="autoZero"/>
        <c:auto val="1"/>
        <c:lblAlgn val="ctr"/>
        <c:lblOffset val="100"/>
      </c:catAx>
      <c:valAx>
        <c:axId val="77315456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>
                <a:solidFill>
                  <a:schemeClr val="accent1">
                    <a:lumMod val="25000"/>
                  </a:schemeClr>
                </a:solidFill>
              </a:defRPr>
            </a:pPr>
            <a:endParaRPr lang="ru-RU"/>
          </a:p>
        </c:txPr>
        <c:crossAx val="77313920"/>
        <c:crosses val="autoZero"/>
        <c:crossBetween val="between"/>
        <c:majorUnit val="100000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 i="1">
                <a:solidFill>
                  <a:schemeClr val="accent1">
                    <a:lumMod val="25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i="1">
                <a:solidFill>
                  <a:schemeClr val="accent1">
                    <a:lumMod val="25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7617789387589076"/>
          <c:y val="0.10616721259460415"/>
          <c:w val="0.21347612167010074"/>
          <c:h val="0.69491400468471565"/>
        </c:manualLayout>
      </c:layout>
      <c:spPr>
        <a:noFill/>
        <a:ln>
          <a:solidFill>
            <a:srgbClr val="000099"/>
          </a:solidFill>
        </a:ln>
      </c:spPr>
      <c:txPr>
        <a:bodyPr/>
        <a:lstStyle/>
        <a:p>
          <a:pPr>
            <a:defRPr sz="1600">
              <a:solidFill>
                <a:schemeClr val="accent1">
                  <a:lumMod val="25000"/>
                </a:schemeClr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 b="1" u="none">
          <a:solidFill>
            <a:schemeClr val="tx1"/>
          </a:solidFill>
        </a:defRPr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6"/>
  <c:chart>
    <c:plotArea>
      <c:layout>
        <c:manualLayout>
          <c:layoutTarget val="inner"/>
          <c:xMode val="edge"/>
          <c:yMode val="edge"/>
          <c:x val="0.13400078344130134"/>
          <c:y val="3.7900894517821117E-2"/>
          <c:w val="0.86599921655870071"/>
          <c:h val="0.4762227027058072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2009 год</c:v>
                </c:pt>
              </c:strCache>
            </c:strRef>
          </c:tx>
          <c:spPr>
            <a:gradFill flip="none" rotWithShape="1">
              <a:gsLst>
                <a:gs pos="0">
                  <a:srgbClr val="800080">
                    <a:shade val="30000"/>
                    <a:satMod val="115000"/>
                  </a:srgbClr>
                </a:gs>
                <a:gs pos="50000">
                  <a:srgbClr val="800080">
                    <a:shade val="67500"/>
                    <a:satMod val="115000"/>
                  </a:srgbClr>
                </a:gs>
                <a:gs pos="100000">
                  <a:srgbClr val="80008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c:spPr>
          <c:cat>
            <c:strRef>
              <c:f>Лист1!$A$2:$A$11</c:f>
              <c:strCache>
                <c:ptCount val="10"/>
                <c:pt idx="0">
                  <c:v>Общегосуд.  вопросы</c:v>
                </c:pt>
                <c:pt idx="1">
                  <c:v>Национальная оборона</c:v>
                </c:pt>
                <c:pt idx="2">
                  <c:v>Нац. безоп. и правоохр. деят.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СМИ</c:v>
                </c:pt>
                <c:pt idx="8">
                  <c:v>Здравоохранение, ФК и спорт</c:v>
                </c:pt>
                <c:pt idx="9">
                  <c:v>Социальная политика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51041</c:v>
                </c:pt>
                <c:pt idx="1">
                  <c:v>290</c:v>
                </c:pt>
                <c:pt idx="2">
                  <c:v>330</c:v>
                </c:pt>
                <c:pt idx="3">
                  <c:v>14031</c:v>
                </c:pt>
                <c:pt idx="4">
                  <c:v>353624</c:v>
                </c:pt>
                <c:pt idx="5">
                  <c:v>1000</c:v>
                </c:pt>
                <c:pt idx="6">
                  <c:v>157952</c:v>
                </c:pt>
                <c:pt idx="7">
                  <c:v>15935</c:v>
                </c:pt>
                <c:pt idx="8">
                  <c:v>176371</c:v>
                </c:pt>
                <c:pt idx="9">
                  <c:v>3611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2010 год</c:v>
                </c:pt>
              </c:strCache>
            </c:strRef>
          </c:tx>
          <c:spPr>
            <a:gradFill flip="none" rotWithShape="1">
              <a:gsLst>
                <a:gs pos="0">
                  <a:srgbClr val="6699FF">
                    <a:shade val="30000"/>
                    <a:satMod val="115000"/>
                  </a:srgbClr>
                </a:gs>
                <a:gs pos="50000">
                  <a:srgbClr val="6699FF">
                    <a:shade val="67500"/>
                    <a:satMod val="115000"/>
                  </a:srgbClr>
                </a:gs>
                <a:gs pos="100000">
                  <a:srgbClr val="6699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c:spPr>
          <c:dLbls>
            <c:dLbl>
              <c:idx val="4"/>
              <c:layout>
                <c:manualLayout>
                  <c:x val="1.3008039036408185E-2"/>
                  <c:y val="2.2791863268920333E-3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2.6016078072816379E-2"/>
                  <c:y val="-6.8375589806760504E-3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1.5898714377832211E-2"/>
                  <c:y val="9.1167453075681228E-3"/>
                </c:manualLayout>
              </c:layout>
              <c:dLblPos val="outEnd"/>
              <c:showVal val="1"/>
            </c:dLbl>
            <c:dLbl>
              <c:idx val="8"/>
              <c:layout>
                <c:manualLayout>
                  <c:x val="2.0234727389968399E-2"/>
                  <c:y val="-4.5583726537840666E-3"/>
                </c:manualLayout>
              </c:layout>
              <c:dLblPos val="outEnd"/>
              <c:showVal val="1"/>
            </c:dLbl>
            <c:dLbl>
              <c:idx val="9"/>
              <c:layout>
                <c:manualLayout>
                  <c:x val="1.4273790656381326E-2"/>
                  <c:y val="0"/>
                </c:manualLayout>
              </c:layout>
              <c:dLblPos val="outEnd"/>
              <c:showVal val="1"/>
            </c:dLbl>
            <c:spPr>
              <a:solidFill>
                <a:schemeClr val="lt1"/>
              </a:solidFill>
              <a:ln w="1905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Лист1!$A$2:$A$11</c:f>
              <c:strCache>
                <c:ptCount val="10"/>
                <c:pt idx="0">
                  <c:v>Общегосуд.  вопросы</c:v>
                </c:pt>
                <c:pt idx="1">
                  <c:v>Национальная оборона</c:v>
                </c:pt>
                <c:pt idx="2">
                  <c:v>Нац. безоп. и правоохр. деят.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СМИ</c:v>
                </c:pt>
                <c:pt idx="8">
                  <c:v>Здравоохранение, ФК и спорт</c:v>
                </c:pt>
                <c:pt idx="9">
                  <c:v>Социальная политика</c:v>
                </c:pt>
              </c:strCache>
            </c:strRef>
          </c:cat>
          <c:val>
            <c:numRef>
              <c:f>Лист1!$C$2:$C$11</c:f>
              <c:numCache>
                <c:formatCode>#,##0</c:formatCode>
                <c:ptCount val="10"/>
                <c:pt idx="0">
                  <c:v>40599</c:v>
                </c:pt>
                <c:pt idx="1">
                  <c:v>296</c:v>
                </c:pt>
                <c:pt idx="2">
                  <c:v>577</c:v>
                </c:pt>
                <c:pt idx="3">
                  <c:v>33280</c:v>
                </c:pt>
                <c:pt idx="4">
                  <c:v>417733</c:v>
                </c:pt>
                <c:pt idx="5">
                  <c:v>300</c:v>
                </c:pt>
                <c:pt idx="6">
                  <c:v>151501</c:v>
                </c:pt>
                <c:pt idx="7">
                  <c:v>23250</c:v>
                </c:pt>
                <c:pt idx="8">
                  <c:v>10435</c:v>
                </c:pt>
                <c:pt idx="9">
                  <c:v>2887</c:v>
                </c:pt>
              </c:numCache>
            </c:numRef>
          </c:val>
        </c:ser>
        <c:axId val="79541376"/>
        <c:axId val="79542912"/>
      </c:barChart>
      <c:catAx>
        <c:axId val="7954137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79542912"/>
        <c:crosses val="autoZero"/>
        <c:auto val="1"/>
        <c:lblAlgn val="ctr"/>
        <c:lblOffset val="100"/>
      </c:catAx>
      <c:valAx>
        <c:axId val="79542912"/>
        <c:scaling>
          <c:orientation val="minMax"/>
        </c:scaling>
        <c:axPos val="l"/>
        <c:majorGridlines/>
        <c:numFmt formatCode="#,##0" sourceLinked="1"/>
        <c:tickLblPos val="nextTo"/>
        <c:crossAx val="79541376"/>
        <c:crosses val="autoZero"/>
        <c:crossBetween val="between"/>
        <c:majorUnit val="50000"/>
      </c:valAx>
      <c:spPr>
        <a:gradFill flip="none" rotWithShape="1">
          <a:gsLst>
            <a:gs pos="0">
              <a:srgbClr val="E3F2DE"/>
            </a:gs>
            <a:gs pos="100000">
              <a:srgbClr val="E6E6F2"/>
            </a:gs>
          </a:gsLst>
          <a:lin ang="5400000" scaled="1"/>
          <a:tileRect/>
        </a:gradFill>
      </c:spPr>
    </c:plotArea>
    <c:legend>
      <c:legendPos val="r"/>
      <c:layout>
        <c:manualLayout>
          <c:xMode val="edge"/>
          <c:yMode val="edge"/>
          <c:x val="0.3738989542811243"/>
          <c:y val="0.93154903552731061"/>
          <c:w val="0.29498841112322816"/>
          <c:h val="6.0249353751971366E-2"/>
        </c:manualLayout>
      </c:layout>
      <c:spPr>
        <a:solidFill>
          <a:schemeClr val="lt1"/>
        </a:solidFill>
        <a:ln w="19050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gradFill flip="none" rotWithShape="1">
      <a:gsLst>
        <a:gs pos="0">
          <a:srgbClr val="E3F2DE"/>
        </a:gs>
        <a:gs pos="100000">
          <a:srgbClr val="E6E6F2"/>
        </a:gs>
      </a:gsLst>
      <a:lin ang="8100000" scaled="1"/>
      <a:tileRect/>
    </a:gradFill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6"/>
  <c:chart>
    <c:plotArea>
      <c:layout>
        <c:manualLayout>
          <c:layoutTarget val="inner"/>
          <c:xMode val="edge"/>
          <c:yMode val="edge"/>
          <c:x val="0.13400078344130145"/>
          <c:y val="3.7900894517821151E-2"/>
          <c:w val="0.86599921655870182"/>
          <c:h val="0.7024838175906236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2009 год</c:v>
                </c:pt>
              </c:strCache>
            </c:strRef>
          </c:tx>
          <c:spPr>
            <a:gradFill flip="none" rotWithShape="1">
              <a:gsLst>
                <a:gs pos="0">
                  <a:srgbClr val="800080">
                    <a:shade val="30000"/>
                    <a:satMod val="115000"/>
                  </a:srgbClr>
                </a:gs>
                <a:gs pos="50000">
                  <a:srgbClr val="800080">
                    <a:shade val="67500"/>
                    <a:satMod val="115000"/>
                  </a:srgbClr>
                </a:gs>
                <a:gs pos="100000">
                  <a:srgbClr val="80008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c:spPr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elete val="1"/>
          </c:dLbls>
          <c:cat>
            <c:strRef>
              <c:f>Лист1!$A$2:$A$3</c:f>
              <c:strCache>
                <c:ptCount val="2"/>
                <c:pt idx="0">
                  <c:v>Здравоохранение, ФК и спорт</c:v>
                </c:pt>
                <c:pt idx="1">
                  <c:v>Социальная политика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144735</c:v>
                </c:pt>
                <c:pt idx="1">
                  <c:v>7394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2010 год</c:v>
                </c:pt>
              </c:strCache>
            </c:strRef>
          </c:tx>
          <c:spPr>
            <a:gradFill flip="none" rotWithShape="1">
              <a:gsLst>
                <a:gs pos="0">
                  <a:srgbClr val="6699FF">
                    <a:shade val="30000"/>
                    <a:satMod val="115000"/>
                  </a:srgbClr>
                </a:gs>
                <a:gs pos="50000">
                  <a:srgbClr val="6699FF">
                    <a:shade val="67500"/>
                    <a:satMod val="115000"/>
                  </a:srgbClr>
                </a:gs>
                <a:gs pos="100000">
                  <a:srgbClr val="6699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c:spPr>
          <c:dLbls>
            <c:dLbl>
              <c:idx val="3"/>
              <c:layout>
                <c:manualLayout>
                  <c:x val="2.8906753414240382E-2"/>
                  <c:y val="9.2351445972768068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3008039036408193E-2"/>
                  <c:y val="2.2791863268920363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1.58987143778321E-2"/>
                  <c:y val="0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2.60160780728164E-2"/>
                  <c:y val="-6.8375589806760504E-3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1.5898714377832211E-2"/>
                  <c:y val="9.1167453075681228E-3"/>
                </c:manualLayout>
              </c:layout>
              <c:dLblPos val="outEnd"/>
              <c:showVal val="1"/>
            </c:dLbl>
            <c:dLbl>
              <c:idx val="8"/>
              <c:layout>
                <c:manualLayout>
                  <c:x val="2.0234727389968402E-2"/>
                  <c:y val="-4.5583726537840727E-3"/>
                </c:manualLayout>
              </c:layout>
              <c:dLblPos val="outEnd"/>
              <c:showVal val="1"/>
            </c:dLbl>
            <c:dLbl>
              <c:idx val="9"/>
              <c:layout>
                <c:manualLayout>
                  <c:x val="1.4273790656381326E-2"/>
                  <c:y val="0"/>
                </c:manualLayout>
              </c:layout>
              <c:dLblPos val="outEnd"/>
              <c:showVal val="1"/>
            </c:dLbl>
            <c:spPr>
              <a:solidFill>
                <a:srgbClr val="FFFFFF"/>
              </a:solidFill>
              <a:ln w="1905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Лист1!$A$2:$A$3</c:f>
              <c:strCache>
                <c:ptCount val="2"/>
                <c:pt idx="0">
                  <c:v>Здравоохранение, ФК и спорт</c:v>
                </c:pt>
                <c:pt idx="1">
                  <c:v>Социальная политика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120077</c:v>
                </c:pt>
                <c:pt idx="1">
                  <c:v>5885</c:v>
                </c:pt>
              </c:numCache>
            </c:numRef>
          </c:val>
        </c:ser>
        <c:axId val="80736256"/>
        <c:axId val="80737792"/>
      </c:barChart>
      <c:catAx>
        <c:axId val="8073625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80737792"/>
        <c:crosses val="autoZero"/>
        <c:auto val="1"/>
        <c:lblAlgn val="ctr"/>
        <c:lblOffset val="100"/>
      </c:catAx>
      <c:valAx>
        <c:axId val="80737792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0736256"/>
        <c:crosses val="autoZero"/>
        <c:crossBetween val="between"/>
        <c:majorUnit val="50000"/>
      </c:valAx>
      <c:spPr>
        <a:gradFill flip="none" rotWithShape="1">
          <a:gsLst>
            <a:gs pos="0">
              <a:srgbClr val="E3F2DE"/>
            </a:gs>
            <a:gs pos="100000">
              <a:srgbClr val="E6E6F2"/>
            </a:gs>
          </a:gsLst>
          <a:lin ang="5400000" scaled="1"/>
          <a:tileRect/>
        </a:gradFill>
      </c:spPr>
    </c:plotArea>
    <c:legend>
      <c:legendPos val="r"/>
      <c:legendEntry>
        <c:idx val="0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738989542811243"/>
          <c:y val="0.89821593549651446"/>
          <c:w val="0.29498841112322843"/>
          <c:h val="6.0249353751971366E-2"/>
        </c:manualLayout>
      </c:layout>
      <c:spPr>
        <a:solidFill>
          <a:schemeClr val="lt1"/>
        </a:solidFill>
        <a:ln w="19050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rgbClr val="DEFEEF"/>
    </a:solidFill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6"/>
  <c:chart>
    <c:plotArea>
      <c:layout>
        <c:manualLayout>
          <c:layoutTarget val="inner"/>
          <c:xMode val="edge"/>
          <c:yMode val="edge"/>
          <c:x val="0.13400078344130137"/>
          <c:y val="3.7900894517821124E-2"/>
          <c:w val="0.86599921655870105"/>
          <c:h val="0.4762227027058073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2009 год</c:v>
                </c:pt>
              </c:strCache>
            </c:strRef>
          </c:tx>
          <c:spPr>
            <a:gradFill flip="none" rotWithShape="1">
              <a:gsLst>
                <a:gs pos="0">
                  <a:srgbClr val="800080">
                    <a:shade val="30000"/>
                    <a:satMod val="115000"/>
                  </a:srgbClr>
                </a:gs>
                <a:gs pos="50000">
                  <a:srgbClr val="800080">
                    <a:shade val="67500"/>
                    <a:satMod val="115000"/>
                  </a:srgbClr>
                </a:gs>
                <a:gs pos="100000">
                  <a:srgbClr val="80008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c:spPr>
          <c:dLbls>
            <c:dLbl>
              <c:idx val="3"/>
              <c:layout/>
              <c:dLblPos val="outEnd"/>
              <c:showVal val="1"/>
            </c:dLbl>
            <c:delete val="1"/>
          </c:dLbls>
          <c:cat>
            <c:strRef>
              <c:f>Лист1!$A$2:$A$8</c:f>
              <c:strCache>
                <c:ptCount val="7"/>
                <c:pt idx="0">
                  <c:v>Общегосуд.  вопросы</c:v>
                </c:pt>
                <c:pt idx="1">
                  <c:v>Национальная экономика</c:v>
                </c:pt>
                <c:pt idx="2">
                  <c:v>ЖКХ</c:v>
                </c:pt>
                <c:pt idx="3">
                  <c:v>Образование</c:v>
                </c:pt>
                <c:pt idx="4">
                  <c:v>Культура, СМИ</c:v>
                </c:pt>
                <c:pt idx="5">
                  <c:v>Здравоохранение, ФК и спорт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26011</c:v>
                </c:pt>
                <c:pt idx="1">
                  <c:v>1215</c:v>
                </c:pt>
                <c:pt idx="2">
                  <c:v>350</c:v>
                </c:pt>
                <c:pt idx="3">
                  <c:v>335757</c:v>
                </c:pt>
                <c:pt idx="4">
                  <c:v>32475</c:v>
                </c:pt>
                <c:pt idx="5">
                  <c:v>6857</c:v>
                </c:pt>
                <c:pt idx="6">
                  <c:v>39229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2010 год</c:v>
                </c:pt>
              </c:strCache>
            </c:strRef>
          </c:tx>
          <c:spPr>
            <a:gradFill flip="none" rotWithShape="1">
              <a:gsLst>
                <a:gs pos="0">
                  <a:srgbClr val="6699FF">
                    <a:shade val="30000"/>
                    <a:satMod val="115000"/>
                  </a:srgbClr>
                </a:gs>
                <a:gs pos="50000">
                  <a:srgbClr val="6699FF">
                    <a:shade val="67500"/>
                    <a:satMod val="115000"/>
                  </a:srgbClr>
                </a:gs>
                <a:gs pos="100000">
                  <a:srgbClr val="6699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c:spPr>
          <c:dLbls>
            <c:dLbl>
              <c:idx val="3"/>
              <c:layout>
                <c:manualLayout>
                  <c:x val="2.8906753414240382E-2"/>
                  <c:y val="9.2351445972768034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3008039036408186E-2"/>
                  <c:y val="2.2791863268920346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1.58987143778321E-2"/>
                  <c:y val="0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2.6016078072816386E-2"/>
                  <c:y val="-6.8375589806760504E-3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1.5898714377832211E-2"/>
                  <c:y val="9.1167453075681228E-3"/>
                </c:manualLayout>
              </c:layout>
              <c:dLblPos val="outEnd"/>
              <c:showVal val="1"/>
            </c:dLbl>
            <c:dLbl>
              <c:idx val="8"/>
              <c:layout>
                <c:manualLayout>
                  <c:x val="2.0234727389968402E-2"/>
                  <c:y val="-4.5583726537840692E-3"/>
                </c:manualLayout>
              </c:layout>
              <c:dLblPos val="outEnd"/>
              <c:showVal val="1"/>
            </c:dLbl>
            <c:dLbl>
              <c:idx val="9"/>
              <c:layout>
                <c:manualLayout>
                  <c:x val="1.4273790656381326E-2"/>
                  <c:y val="0"/>
                </c:manualLayout>
              </c:layout>
              <c:dLblPos val="outEnd"/>
              <c:showVal val="1"/>
            </c:dLbl>
            <c:spPr>
              <a:solidFill>
                <a:schemeClr val="lt1"/>
              </a:solidFill>
              <a:ln w="1905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Лист1!$A$2:$A$8</c:f>
              <c:strCache>
                <c:ptCount val="7"/>
                <c:pt idx="0">
                  <c:v>Общегосуд.  вопросы</c:v>
                </c:pt>
                <c:pt idx="1">
                  <c:v>Национальная экономика</c:v>
                </c:pt>
                <c:pt idx="2">
                  <c:v>ЖКХ</c:v>
                </c:pt>
                <c:pt idx="3">
                  <c:v>Образование</c:v>
                </c:pt>
                <c:pt idx="4">
                  <c:v>Культура, СМИ</c:v>
                </c:pt>
                <c:pt idx="5">
                  <c:v>Здравоохранение, ФК и спорт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Лист1!$C$2:$C$8</c:f>
              <c:numCache>
                <c:formatCode>#,##0</c:formatCode>
                <c:ptCount val="7"/>
                <c:pt idx="0">
                  <c:v>22365</c:v>
                </c:pt>
                <c:pt idx="1">
                  <c:v>888</c:v>
                </c:pt>
                <c:pt idx="2">
                  <c:v>380</c:v>
                </c:pt>
                <c:pt idx="3">
                  <c:v>266212</c:v>
                </c:pt>
                <c:pt idx="4">
                  <c:v>27029</c:v>
                </c:pt>
                <c:pt idx="5">
                  <c:v>5989</c:v>
                </c:pt>
                <c:pt idx="6">
                  <c:v>34453</c:v>
                </c:pt>
              </c:numCache>
            </c:numRef>
          </c:val>
        </c:ser>
        <c:axId val="79035008"/>
        <c:axId val="80102528"/>
      </c:barChart>
      <c:catAx>
        <c:axId val="7903500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80102528"/>
        <c:crosses val="autoZero"/>
        <c:auto val="1"/>
        <c:lblAlgn val="ctr"/>
        <c:lblOffset val="100"/>
      </c:catAx>
      <c:valAx>
        <c:axId val="80102528"/>
        <c:scaling>
          <c:orientation val="minMax"/>
        </c:scaling>
        <c:axPos val="l"/>
        <c:majorGridlines/>
        <c:numFmt formatCode="#,##0" sourceLinked="1"/>
        <c:tickLblPos val="nextTo"/>
        <c:crossAx val="79035008"/>
        <c:crosses val="autoZero"/>
        <c:crossBetween val="between"/>
        <c:majorUnit val="50000"/>
      </c:valAx>
      <c:spPr>
        <a:gradFill flip="none" rotWithShape="1">
          <a:gsLst>
            <a:gs pos="0">
              <a:srgbClr val="E3F2DE"/>
            </a:gs>
            <a:gs pos="100000">
              <a:srgbClr val="E6E6F2"/>
            </a:gs>
          </a:gsLst>
          <a:lin ang="5400000" scaled="1"/>
          <a:tileRect/>
        </a:gradFill>
      </c:spPr>
    </c:plotArea>
    <c:legend>
      <c:legendPos val="r"/>
      <c:layout>
        <c:manualLayout>
          <c:xMode val="edge"/>
          <c:yMode val="edge"/>
          <c:x val="0.3738989542811243"/>
          <c:y val="0.93154903552731061"/>
          <c:w val="0.29498841112322827"/>
          <c:h val="6.0249353751971366E-2"/>
        </c:manualLayout>
      </c:layout>
      <c:spPr>
        <a:solidFill>
          <a:schemeClr val="lt1"/>
        </a:solidFill>
        <a:ln w="19050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gradFill flip="none" rotWithShape="1">
      <a:gsLst>
        <a:gs pos="0">
          <a:srgbClr val="E3F2DE"/>
        </a:gs>
        <a:gs pos="100000">
          <a:srgbClr val="E6E6F2"/>
        </a:gs>
      </a:gsLst>
      <a:lin ang="8100000" scaled="1"/>
      <a:tileRect/>
    </a:gradFill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17764-E2BB-4814-A325-ABBD7629673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C2A322-C4EA-4DB4-8DBC-B6D2D66EC03B}">
      <dgm:prSet phldrT="[Текст]"/>
      <dgm:spPr>
        <a:solidFill>
          <a:schemeClr val="accent2">
            <a:lumMod val="50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/>
            <a:t>Общий объем доходов</a:t>
          </a:r>
        </a:p>
        <a:p>
          <a:r>
            <a:rPr lang="ru-RU" b="1" dirty="0" smtClean="0"/>
            <a:t> 1 157 142 тыс. рублей</a:t>
          </a:r>
          <a:endParaRPr lang="ru-RU" b="1" dirty="0"/>
        </a:p>
      </dgm:t>
    </dgm:pt>
    <dgm:pt modelId="{D1954B5C-9A1B-4DD5-BA1D-4D15D38D0911}" type="parTrans" cxnId="{FAE5F369-4DF9-4571-AC54-8BBBECD6D7BC}">
      <dgm:prSet/>
      <dgm:spPr/>
      <dgm:t>
        <a:bodyPr/>
        <a:lstStyle/>
        <a:p>
          <a:endParaRPr lang="ru-RU"/>
        </a:p>
      </dgm:t>
    </dgm:pt>
    <dgm:pt modelId="{9A5BFD2D-8359-467E-8AF9-58A3DEE76D17}" type="sibTrans" cxnId="{FAE5F369-4DF9-4571-AC54-8BBBECD6D7BC}">
      <dgm:prSet/>
      <dgm:spPr/>
      <dgm:t>
        <a:bodyPr/>
        <a:lstStyle/>
        <a:p>
          <a:endParaRPr lang="ru-RU"/>
        </a:p>
      </dgm:t>
    </dgm:pt>
    <dgm:pt modelId="{51C4EB19-D0B7-4BE9-A1DD-D95BDA794E1B}">
      <dgm:prSet phldrT="[Текст]" custT="1"/>
      <dgm:spPr>
        <a:solidFill>
          <a:srgbClr val="CCCCFF"/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2400" b="1" cap="none" spc="0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Налоговые и неналоговые доходы </a:t>
          </a:r>
        </a:p>
        <a:p>
          <a:pPr algn="l"/>
          <a:r>
            <a:rPr lang="ru-RU" sz="2400" b="1" cap="none" spc="0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– 332 740 тыс. рублей    </a:t>
          </a:r>
          <a:endParaRPr lang="ru-RU" sz="2400" b="1" cap="none" spc="0" dirty="0">
            <a:ln w="1905"/>
            <a:solidFill>
              <a:schemeClr val="accent2">
                <a:lumMod val="5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3FB67AB-78E1-416A-802A-20AECEA0E667}" type="parTrans" cxnId="{BC9F3E7F-E57E-4C5F-982D-82C213FBBBFA}">
      <dgm:prSet/>
      <dgm:spPr/>
      <dgm:t>
        <a:bodyPr/>
        <a:lstStyle/>
        <a:p>
          <a:endParaRPr lang="ru-RU"/>
        </a:p>
      </dgm:t>
    </dgm:pt>
    <dgm:pt modelId="{1F0C15F1-25E2-4D58-BD76-5F0EBBEB4084}" type="sibTrans" cxnId="{BC9F3E7F-E57E-4C5F-982D-82C213FBBBFA}">
      <dgm:prSet/>
      <dgm:spPr/>
      <dgm:t>
        <a:bodyPr/>
        <a:lstStyle/>
        <a:p>
          <a:endParaRPr lang="ru-RU"/>
        </a:p>
      </dgm:t>
    </dgm:pt>
    <dgm:pt modelId="{8EB2F8BB-4C6B-415F-B4D1-1A4438817A6A}">
      <dgm:prSet phldrT="[Текст]" custT="1"/>
      <dgm:spPr>
        <a:solidFill>
          <a:srgbClr val="CCCCFF"/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2400" b="1" dirty="0" smtClean="0">
              <a:solidFill>
                <a:schemeClr val="accent2">
                  <a:lumMod val="50000"/>
                </a:schemeClr>
              </a:solidFill>
            </a:rPr>
            <a:t>Безвозмездные поступления</a:t>
          </a:r>
        </a:p>
        <a:p>
          <a:pPr algn="l"/>
          <a:r>
            <a:rPr lang="ru-RU" sz="2400" b="1" dirty="0" smtClean="0">
              <a:solidFill>
                <a:schemeClr val="accent2">
                  <a:lumMod val="50000"/>
                </a:schemeClr>
              </a:solidFill>
            </a:rPr>
            <a:t> – 824 402 тыс. рублей</a:t>
          </a:r>
          <a:endParaRPr lang="ru-RU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4429F577-968E-4AE6-82F2-4837652A9590}" type="sibTrans" cxnId="{2CFA8EB2-A055-495E-A305-43CAE06679BE}">
      <dgm:prSet/>
      <dgm:spPr/>
      <dgm:t>
        <a:bodyPr/>
        <a:lstStyle/>
        <a:p>
          <a:endParaRPr lang="ru-RU"/>
        </a:p>
      </dgm:t>
    </dgm:pt>
    <dgm:pt modelId="{960C5C24-FC7B-49E0-B1EF-A2823F96A8FC}" type="parTrans" cxnId="{2CFA8EB2-A055-495E-A305-43CAE06679BE}">
      <dgm:prSet/>
      <dgm:spPr/>
      <dgm:t>
        <a:bodyPr/>
        <a:lstStyle/>
        <a:p>
          <a:endParaRPr lang="ru-RU"/>
        </a:p>
      </dgm:t>
    </dgm:pt>
    <dgm:pt modelId="{D7FD96A5-5461-4706-96A2-9B324DB5AA0B}" type="pres">
      <dgm:prSet presAssocID="{3B417764-E2BB-4814-A325-ABBD7629673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7229BD-2A09-4FF2-BBC5-15263395F025}" type="pres">
      <dgm:prSet presAssocID="{5CC2A322-C4EA-4DB4-8DBC-B6D2D66EC03B}" presName="root" presStyleCnt="0"/>
      <dgm:spPr/>
    </dgm:pt>
    <dgm:pt modelId="{1481838C-3FC0-4A42-9EB0-5D474EC1D36F}" type="pres">
      <dgm:prSet presAssocID="{5CC2A322-C4EA-4DB4-8DBC-B6D2D66EC03B}" presName="rootComposite" presStyleCnt="0"/>
      <dgm:spPr/>
    </dgm:pt>
    <dgm:pt modelId="{48297C9D-A68B-4E9A-A901-B928D6CDD499}" type="pres">
      <dgm:prSet presAssocID="{5CC2A322-C4EA-4DB4-8DBC-B6D2D66EC03B}" presName="rootText" presStyleLbl="node1" presStyleIdx="0" presStyleCnt="1" custScaleX="248767" custScaleY="82963" custLinFactNeighborX="-3034" custLinFactNeighborY="-20324"/>
      <dgm:spPr/>
      <dgm:t>
        <a:bodyPr/>
        <a:lstStyle/>
        <a:p>
          <a:endParaRPr lang="ru-RU"/>
        </a:p>
      </dgm:t>
    </dgm:pt>
    <dgm:pt modelId="{A94E2FEE-1AD2-4B00-9C93-DAC0666A0C2B}" type="pres">
      <dgm:prSet presAssocID="{5CC2A322-C4EA-4DB4-8DBC-B6D2D66EC03B}" presName="rootConnector" presStyleLbl="node1" presStyleIdx="0" presStyleCnt="1"/>
      <dgm:spPr/>
      <dgm:t>
        <a:bodyPr/>
        <a:lstStyle/>
        <a:p>
          <a:endParaRPr lang="ru-RU"/>
        </a:p>
      </dgm:t>
    </dgm:pt>
    <dgm:pt modelId="{589386F1-9D4B-4FB4-947C-6BA2C6209A54}" type="pres">
      <dgm:prSet presAssocID="{5CC2A322-C4EA-4DB4-8DBC-B6D2D66EC03B}" presName="childShape" presStyleCnt="0"/>
      <dgm:spPr/>
    </dgm:pt>
    <dgm:pt modelId="{A0CA8040-EEB3-416D-B80E-467FFAFD662B}" type="pres">
      <dgm:prSet presAssocID="{D3FB67AB-78E1-416A-802A-20AECEA0E667}" presName="Name13" presStyleLbl="parChTrans1D2" presStyleIdx="0" presStyleCnt="2"/>
      <dgm:spPr/>
      <dgm:t>
        <a:bodyPr/>
        <a:lstStyle/>
        <a:p>
          <a:endParaRPr lang="ru-RU"/>
        </a:p>
      </dgm:t>
    </dgm:pt>
    <dgm:pt modelId="{8B56813C-84BA-4495-AFA4-8936D56B4590}" type="pres">
      <dgm:prSet presAssocID="{51C4EB19-D0B7-4BE9-A1DD-D95BDA794E1B}" presName="childText" presStyleLbl="bgAcc1" presStyleIdx="0" presStyleCnt="2" custScaleX="358940" custScaleY="105611" custLinFactNeighborX="-15356" custLinFactNeighborY="-1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73B2C-C358-4C77-96A4-2DD6D4B4E050}" type="pres">
      <dgm:prSet presAssocID="{960C5C24-FC7B-49E0-B1EF-A2823F96A8FC}" presName="Name13" presStyleLbl="parChTrans1D2" presStyleIdx="1" presStyleCnt="2"/>
      <dgm:spPr/>
      <dgm:t>
        <a:bodyPr/>
        <a:lstStyle/>
        <a:p>
          <a:endParaRPr lang="ru-RU"/>
        </a:p>
      </dgm:t>
    </dgm:pt>
    <dgm:pt modelId="{3C1612E1-6A2B-4A48-A7B6-F80B0E1F39D4}" type="pres">
      <dgm:prSet presAssocID="{8EB2F8BB-4C6B-415F-B4D1-1A4438817A6A}" presName="childText" presStyleLbl="bgAcc1" presStyleIdx="1" presStyleCnt="2" custScaleX="356948" custLinFactNeighborX="-14360" custLinFactNeighborY="-12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EC2E79-374A-426E-A5B0-E55F8BA32AC3}" type="presOf" srcId="{D3FB67AB-78E1-416A-802A-20AECEA0E667}" destId="{A0CA8040-EEB3-416D-B80E-467FFAFD662B}" srcOrd="0" destOrd="0" presId="urn:microsoft.com/office/officeart/2005/8/layout/hierarchy3"/>
    <dgm:cxn modelId="{FAE5F369-4DF9-4571-AC54-8BBBECD6D7BC}" srcId="{3B417764-E2BB-4814-A325-ABBD76296737}" destId="{5CC2A322-C4EA-4DB4-8DBC-B6D2D66EC03B}" srcOrd="0" destOrd="0" parTransId="{D1954B5C-9A1B-4DD5-BA1D-4D15D38D0911}" sibTransId="{9A5BFD2D-8359-467E-8AF9-58A3DEE76D17}"/>
    <dgm:cxn modelId="{8417C76A-F312-4C10-AE2C-B13D45A9922A}" type="presOf" srcId="{3B417764-E2BB-4814-A325-ABBD76296737}" destId="{D7FD96A5-5461-4706-96A2-9B324DB5AA0B}" srcOrd="0" destOrd="0" presId="urn:microsoft.com/office/officeart/2005/8/layout/hierarchy3"/>
    <dgm:cxn modelId="{BC9F3E7F-E57E-4C5F-982D-82C213FBBBFA}" srcId="{5CC2A322-C4EA-4DB4-8DBC-B6D2D66EC03B}" destId="{51C4EB19-D0B7-4BE9-A1DD-D95BDA794E1B}" srcOrd="0" destOrd="0" parTransId="{D3FB67AB-78E1-416A-802A-20AECEA0E667}" sibTransId="{1F0C15F1-25E2-4D58-BD76-5F0EBBEB4084}"/>
    <dgm:cxn modelId="{63D6FF4D-7601-49A3-86A7-C3896C003CBB}" type="presOf" srcId="{5CC2A322-C4EA-4DB4-8DBC-B6D2D66EC03B}" destId="{A94E2FEE-1AD2-4B00-9C93-DAC0666A0C2B}" srcOrd="1" destOrd="0" presId="urn:microsoft.com/office/officeart/2005/8/layout/hierarchy3"/>
    <dgm:cxn modelId="{D30A977A-DA28-4359-8062-52D2F5056E1F}" type="presOf" srcId="{960C5C24-FC7B-49E0-B1EF-A2823F96A8FC}" destId="{87273B2C-C358-4C77-96A4-2DD6D4B4E050}" srcOrd="0" destOrd="0" presId="urn:microsoft.com/office/officeart/2005/8/layout/hierarchy3"/>
    <dgm:cxn modelId="{C309B582-1251-4515-9F4C-8345EABE8AAD}" type="presOf" srcId="{5CC2A322-C4EA-4DB4-8DBC-B6D2D66EC03B}" destId="{48297C9D-A68B-4E9A-A901-B928D6CDD499}" srcOrd="0" destOrd="0" presId="urn:microsoft.com/office/officeart/2005/8/layout/hierarchy3"/>
    <dgm:cxn modelId="{2CFA8EB2-A055-495E-A305-43CAE06679BE}" srcId="{5CC2A322-C4EA-4DB4-8DBC-B6D2D66EC03B}" destId="{8EB2F8BB-4C6B-415F-B4D1-1A4438817A6A}" srcOrd="1" destOrd="0" parTransId="{960C5C24-FC7B-49E0-B1EF-A2823F96A8FC}" sibTransId="{4429F577-968E-4AE6-82F2-4837652A9590}"/>
    <dgm:cxn modelId="{752DF4CE-52C4-4512-AA44-17374A95E1B9}" type="presOf" srcId="{8EB2F8BB-4C6B-415F-B4D1-1A4438817A6A}" destId="{3C1612E1-6A2B-4A48-A7B6-F80B0E1F39D4}" srcOrd="0" destOrd="0" presId="urn:microsoft.com/office/officeart/2005/8/layout/hierarchy3"/>
    <dgm:cxn modelId="{0C00E79A-589F-49FB-A224-842526E0934E}" type="presOf" srcId="{51C4EB19-D0B7-4BE9-A1DD-D95BDA794E1B}" destId="{8B56813C-84BA-4495-AFA4-8936D56B4590}" srcOrd="0" destOrd="0" presId="urn:microsoft.com/office/officeart/2005/8/layout/hierarchy3"/>
    <dgm:cxn modelId="{A43F800E-DCC4-44F8-938C-927EEAE88056}" type="presParOf" srcId="{D7FD96A5-5461-4706-96A2-9B324DB5AA0B}" destId="{637229BD-2A09-4FF2-BBC5-15263395F025}" srcOrd="0" destOrd="0" presId="urn:microsoft.com/office/officeart/2005/8/layout/hierarchy3"/>
    <dgm:cxn modelId="{48C22623-7E6A-4C6C-810A-06D023767A0B}" type="presParOf" srcId="{637229BD-2A09-4FF2-BBC5-15263395F025}" destId="{1481838C-3FC0-4A42-9EB0-5D474EC1D36F}" srcOrd="0" destOrd="0" presId="urn:microsoft.com/office/officeart/2005/8/layout/hierarchy3"/>
    <dgm:cxn modelId="{DD58F287-9114-45B1-B005-ADAEFBD2C757}" type="presParOf" srcId="{1481838C-3FC0-4A42-9EB0-5D474EC1D36F}" destId="{48297C9D-A68B-4E9A-A901-B928D6CDD499}" srcOrd="0" destOrd="0" presId="urn:microsoft.com/office/officeart/2005/8/layout/hierarchy3"/>
    <dgm:cxn modelId="{E18FAE6B-4073-4A5A-91DF-71B30E910B92}" type="presParOf" srcId="{1481838C-3FC0-4A42-9EB0-5D474EC1D36F}" destId="{A94E2FEE-1AD2-4B00-9C93-DAC0666A0C2B}" srcOrd="1" destOrd="0" presId="urn:microsoft.com/office/officeart/2005/8/layout/hierarchy3"/>
    <dgm:cxn modelId="{F54B726A-D9CD-45BA-9C66-2F98550AEFC6}" type="presParOf" srcId="{637229BD-2A09-4FF2-BBC5-15263395F025}" destId="{589386F1-9D4B-4FB4-947C-6BA2C6209A54}" srcOrd="1" destOrd="0" presId="urn:microsoft.com/office/officeart/2005/8/layout/hierarchy3"/>
    <dgm:cxn modelId="{0C29DFA2-8791-4226-A274-28690DA79B8B}" type="presParOf" srcId="{589386F1-9D4B-4FB4-947C-6BA2C6209A54}" destId="{A0CA8040-EEB3-416D-B80E-467FFAFD662B}" srcOrd="0" destOrd="0" presId="urn:microsoft.com/office/officeart/2005/8/layout/hierarchy3"/>
    <dgm:cxn modelId="{6311C0E5-362D-4066-B71F-2A27A332854A}" type="presParOf" srcId="{589386F1-9D4B-4FB4-947C-6BA2C6209A54}" destId="{8B56813C-84BA-4495-AFA4-8936D56B4590}" srcOrd="1" destOrd="0" presId="urn:microsoft.com/office/officeart/2005/8/layout/hierarchy3"/>
    <dgm:cxn modelId="{8223EF5B-B272-42D4-B018-2CD745B88D9A}" type="presParOf" srcId="{589386F1-9D4B-4FB4-947C-6BA2C6209A54}" destId="{87273B2C-C358-4C77-96A4-2DD6D4B4E050}" srcOrd="2" destOrd="0" presId="urn:microsoft.com/office/officeart/2005/8/layout/hierarchy3"/>
    <dgm:cxn modelId="{5B909198-7179-44A4-9676-76D8F3D49E35}" type="presParOf" srcId="{589386F1-9D4B-4FB4-947C-6BA2C6209A54}" destId="{3C1612E1-6A2B-4A48-A7B6-F80B0E1F39D4}" srcOrd="3" destOrd="0" presId="urn:microsoft.com/office/officeart/2005/8/layout/hierarchy3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D6BA31-8058-4AF8-B44B-083F69445B7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7699DA-B9F9-4DF8-9442-620CFEA6926D}">
      <dgm:prSet phldrT="[Текст]" custT="1"/>
      <dgm:spPr/>
      <dgm:t>
        <a:bodyPr/>
        <a:lstStyle/>
        <a:p>
          <a:r>
            <a:rPr lang="ru-RU" sz="2500" b="1" i="1" dirty="0" smtClean="0">
              <a:solidFill>
                <a:srgbClr val="833137"/>
              </a:solidFill>
              <a:effectLst/>
              <a:latin typeface="Times New Roman" pitchFamily="18" charset="0"/>
              <a:cs typeface="Times New Roman" pitchFamily="18" charset="0"/>
            </a:rPr>
            <a:t>Субвенция на реализацию основных общеобразовательных  программ в муниципальных общеобразовательных учреждениях  - 131 822 тыс. руб.</a:t>
          </a:r>
          <a:endParaRPr lang="ru-RU" sz="2500" b="1" i="1" dirty="0">
            <a:solidFill>
              <a:srgbClr val="833137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6D0CC1FF-BE72-4436-9484-10B82B37DAA7}" type="parTrans" cxnId="{E0CB05BE-7578-411B-84F3-BB4671E296FF}">
      <dgm:prSet/>
      <dgm:spPr/>
      <dgm:t>
        <a:bodyPr/>
        <a:lstStyle/>
        <a:p>
          <a:endParaRPr lang="ru-RU" i="1"/>
        </a:p>
      </dgm:t>
    </dgm:pt>
    <dgm:pt modelId="{73ADA60E-F2B2-4F62-8460-75D46D90140E}" type="sibTrans" cxnId="{E0CB05BE-7578-411B-84F3-BB4671E296FF}">
      <dgm:prSet/>
      <dgm:spPr/>
      <dgm:t>
        <a:bodyPr/>
        <a:lstStyle/>
        <a:p>
          <a:endParaRPr lang="ru-RU" i="1"/>
        </a:p>
      </dgm:t>
    </dgm:pt>
    <dgm:pt modelId="{912A38B1-3F4F-4925-844D-C6EDC5DA8DD8}">
      <dgm:prSet phldrT="[Текст]" custT="1"/>
      <dgm:spPr/>
      <dgm:t>
        <a:bodyPr/>
        <a:lstStyle/>
        <a:p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На оплату труда работников </a:t>
          </a:r>
          <a:r>
            <a:rPr lang="ru-RU" sz="2000" b="1" i="1" dirty="0" err="1" smtClean="0">
              <a:latin typeface="Times New Roman" pitchFamily="18" charset="0"/>
              <a:cs typeface="Times New Roman" pitchFamily="18" charset="0"/>
            </a:rPr>
            <a:t>общеобразователь-ных</a:t>
          </a:r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 учреждений</a:t>
          </a:r>
        </a:p>
        <a:p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124 674 тыс. руб.</a:t>
          </a:r>
          <a:endParaRPr lang="ru-RU" sz="2000" b="1" i="1" dirty="0">
            <a:latin typeface="Times New Roman" pitchFamily="18" charset="0"/>
            <a:cs typeface="Times New Roman" pitchFamily="18" charset="0"/>
          </a:endParaRPr>
        </a:p>
      </dgm:t>
    </dgm:pt>
    <dgm:pt modelId="{70C403D6-8997-4DF1-9997-5632D10B9618}" type="parTrans" cxnId="{75514A43-8FDA-472E-9FFF-9C6BC8F93894}">
      <dgm:prSet/>
      <dgm:spPr/>
      <dgm:t>
        <a:bodyPr/>
        <a:lstStyle/>
        <a:p>
          <a:endParaRPr lang="ru-RU" i="1"/>
        </a:p>
      </dgm:t>
    </dgm:pt>
    <dgm:pt modelId="{042BF897-9521-488F-BF22-983F6AEB3C7F}" type="sibTrans" cxnId="{75514A43-8FDA-472E-9FFF-9C6BC8F93894}">
      <dgm:prSet/>
      <dgm:spPr/>
      <dgm:t>
        <a:bodyPr/>
        <a:lstStyle/>
        <a:p>
          <a:endParaRPr lang="ru-RU" i="1"/>
        </a:p>
      </dgm:t>
    </dgm:pt>
    <dgm:pt modelId="{F20F16B3-668B-40B4-B906-0D8073D78EB4}">
      <dgm:prSet phldrT="[Текст]" custT="1"/>
      <dgm:spPr/>
      <dgm:t>
        <a:bodyPr/>
        <a:lstStyle/>
        <a:p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На оплату расходов на учебники и учебные пособия, технические средства обучения, расходные материалы, хозяйственные нужды (за исключением расходов на содержание зданий и ком/услуг) и расходы, связанные с подвозом учащихся – 7 148 тыс. руб.,</a:t>
          </a:r>
        </a:p>
        <a:p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 из них:</a:t>
          </a:r>
          <a:endParaRPr lang="ru-RU" sz="2000" b="1" i="1" dirty="0">
            <a:latin typeface="Times New Roman" pitchFamily="18" charset="0"/>
            <a:cs typeface="Times New Roman" pitchFamily="18" charset="0"/>
          </a:endParaRPr>
        </a:p>
      </dgm:t>
    </dgm:pt>
    <dgm:pt modelId="{14825356-C19C-4217-948C-E515455BD638}" type="parTrans" cxnId="{8A58700C-3E94-4F66-A6B5-EDF5662ABD39}">
      <dgm:prSet/>
      <dgm:spPr/>
      <dgm:t>
        <a:bodyPr/>
        <a:lstStyle/>
        <a:p>
          <a:endParaRPr lang="ru-RU" i="1"/>
        </a:p>
      </dgm:t>
    </dgm:pt>
    <dgm:pt modelId="{2093C210-FBE7-46FC-BA59-3BCDC0BEF5A3}" type="sibTrans" cxnId="{8A58700C-3E94-4F66-A6B5-EDF5662ABD39}">
      <dgm:prSet/>
      <dgm:spPr/>
      <dgm:t>
        <a:bodyPr/>
        <a:lstStyle/>
        <a:p>
          <a:endParaRPr lang="ru-RU" i="1"/>
        </a:p>
      </dgm:t>
    </dgm:pt>
    <dgm:pt modelId="{D5D047BC-D79E-45EE-BE44-5B1C103484A8}" type="pres">
      <dgm:prSet presAssocID="{CDD6BA31-8058-4AF8-B44B-083F69445B7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2C465F-8A83-4AC9-9E87-DC82A66A9E26}" type="pres">
      <dgm:prSet presAssocID="{177699DA-B9F9-4DF8-9442-620CFEA6926D}" presName="hierRoot1" presStyleCnt="0"/>
      <dgm:spPr/>
      <dgm:t>
        <a:bodyPr/>
        <a:lstStyle/>
        <a:p>
          <a:endParaRPr lang="ru-RU"/>
        </a:p>
      </dgm:t>
    </dgm:pt>
    <dgm:pt modelId="{2525172F-F450-488B-AF53-228A246F1FA6}" type="pres">
      <dgm:prSet presAssocID="{177699DA-B9F9-4DF8-9442-620CFEA6926D}" presName="composite" presStyleCnt="0"/>
      <dgm:spPr/>
      <dgm:t>
        <a:bodyPr/>
        <a:lstStyle/>
        <a:p>
          <a:endParaRPr lang="ru-RU"/>
        </a:p>
      </dgm:t>
    </dgm:pt>
    <dgm:pt modelId="{AF7BFDEF-16D9-4CCC-AE1A-E49B4E858467}" type="pres">
      <dgm:prSet presAssocID="{177699DA-B9F9-4DF8-9442-620CFEA6926D}" presName="background" presStyleLbl="node0" presStyleIdx="0" presStyleCnt="1"/>
      <dgm:spPr>
        <a:solidFill>
          <a:srgbClr val="003366"/>
        </a:solidFill>
      </dgm:spPr>
      <dgm:t>
        <a:bodyPr/>
        <a:lstStyle/>
        <a:p>
          <a:endParaRPr lang="ru-RU"/>
        </a:p>
      </dgm:t>
    </dgm:pt>
    <dgm:pt modelId="{999A94DE-CE5A-4792-B42B-8A5EE522357E}" type="pres">
      <dgm:prSet presAssocID="{177699DA-B9F9-4DF8-9442-620CFEA6926D}" presName="text" presStyleLbl="fgAcc0" presStyleIdx="0" presStyleCnt="1" custScaleX="358950" custScaleY="73013" custLinFactNeighborX="2279" custLinFactNeighborY="-700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CD28A6-5725-433F-AD88-35E2ED07830C}" type="pres">
      <dgm:prSet presAssocID="{177699DA-B9F9-4DF8-9442-620CFEA6926D}" presName="hierChild2" presStyleCnt="0"/>
      <dgm:spPr/>
      <dgm:t>
        <a:bodyPr/>
        <a:lstStyle/>
        <a:p>
          <a:endParaRPr lang="ru-RU"/>
        </a:p>
      </dgm:t>
    </dgm:pt>
    <dgm:pt modelId="{4B36F64E-1E14-4F49-ACA7-A3DD33885A1B}" type="pres">
      <dgm:prSet presAssocID="{70C403D6-8997-4DF1-9997-5632D10B961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3462BA1-FF94-4BB6-AF0A-0065BBC98C67}" type="pres">
      <dgm:prSet presAssocID="{912A38B1-3F4F-4925-844D-C6EDC5DA8DD8}" presName="hierRoot2" presStyleCnt="0"/>
      <dgm:spPr/>
      <dgm:t>
        <a:bodyPr/>
        <a:lstStyle/>
        <a:p>
          <a:endParaRPr lang="ru-RU"/>
        </a:p>
      </dgm:t>
    </dgm:pt>
    <dgm:pt modelId="{95551BA1-CC88-48B4-BFF3-EC4C07CEDF8D}" type="pres">
      <dgm:prSet presAssocID="{912A38B1-3F4F-4925-844D-C6EDC5DA8DD8}" presName="composite2" presStyleCnt="0"/>
      <dgm:spPr/>
      <dgm:t>
        <a:bodyPr/>
        <a:lstStyle/>
        <a:p>
          <a:endParaRPr lang="ru-RU"/>
        </a:p>
      </dgm:t>
    </dgm:pt>
    <dgm:pt modelId="{57AB8946-0BD6-4827-9B80-638FD137BE64}" type="pres">
      <dgm:prSet presAssocID="{912A38B1-3F4F-4925-844D-C6EDC5DA8DD8}" presName="background2" presStyleLbl="node2" presStyleIdx="0" presStyleCnt="2"/>
      <dgm:spPr>
        <a:solidFill>
          <a:srgbClr val="003366"/>
        </a:solidFill>
      </dgm:spPr>
      <dgm:t>
        <a:bodyPr/>
        <a:lstStyle/>
        <a:p>
          <a:endParaRPr lang="ru-RU"/>
        </a:p>
      </dgm:t>
    </dgm:pt>
    <dgm:pt modelId="{EC308E89-8537-4993-AA5E-AD6D6E90BE8C}" type="pres">
      <dgm:prSet presAssocID="{912A38B1-3F4F-4925-844D-C6EDC5DA8DD8}" presName="text2" presStyleLbl="fgAcc2" presStyleIdx="0" presStyleCnt="2" custAng="0" custScaleX="115643" custScaleY="99764" custLinFactNeighborX="3090" custLinFactNeighborY="-599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C9B636-682F-4880-9100-6CF702CE2A14}" type="pres">
      <dgm:prSet presAssocID="{912A38B1-3F4F-4925-844D-C6EDC5DA8DD8}" presName="hierChild3" presStyleCnt="0"/>
      <dgm:spPr/>
      <dgm:t>
        <a:bodyPr/>
        <a:lstStyle/>
        <a:p>
          <a:endParaRPr lang="ru-RU"/>
        </a:p>
      </dgm:t>
    </dgm:pt>
    <dgm:pt modelId="{405B5049-EA0E-432A-963D-B479238091B2}" type="pres">
      <dgm:prSet presAssocID="{14825356-C19C-4217-948C-E515455BD63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5D1341C1-8BB9-475E-B7D7-9339750B8DE8}" type="pres">
      <dgm:prSet presAssocID="{F20F16B3-668B-40B4-B906-0D8073D78EB4}" presName="hierRoot2" presStyleCnt="0"/>
      <dgm:spPr/>
      <dgm:t>
        <a:bodyPr/>
        <a:lstStyle/>
        <a:p>
          <a:endParaRPr lang="ru-RU"/>
        </a:p>
      </dgm:t>
    </dgm:pt>
    <dgm:pt modelId="{A6E68A92-5EE9-4C29-BF5B-B0F2DE487591}" type="pres">
      <dgm:prSet presAssocID="{F20F16B3-668B-40B4-B906-0D8073D78EB4}" presName="composite2" presStyleCnt="0"/>
      <dgm:spPr/>
      <dgm:t>
        <a:bodyPr/>
        <a:lstStyle/>
        <a:p>
          <a:endParaRPr lang="ru-RU"/>
        </a:p>
      </dgm:t>
    </dgm:pt>
    <dgm:pt modelId="{4E6972FC-1E7D-4B45-BA87-48E0369F45EE}" type="pres">
      <dgm:prSet presAssocID="{F20F16B3-668B-40B4-B906-0D8073D78EB4}" presName="background2" presStyleLbl="node2" presStyleIdx="1" presStyleCnt="2"/>
      <dgm:spPr>
        <a:solidFill>
          <a:srgbClr val="003366"/>
        </a:solidFill>
      </dgm:spPr>
      <dgm:t>
        <a:bodyPr/>
        <a:lstStyle/>
        <a:p>
          <a:endParaRPr lang="ru-RU"/>
        </a:p>
      </dgm:t>
    </dgm:pt>
    <dgm:pt modelId="{64B07DFC-36B6-4800-B63A-ADE6AA8D193F}" type="pres">
      <dgm:prSet presAssocID="{F20F16B3-668B-40B4-B906-0D8073D78EB4}" presName="text2" presStyleLbl="fgAcc2" presStyleIdx="1" presStyleCnt="2" custAng="0" custScaleX="228955" custScaleY="154567" custLinFactNeighborX="2679" custLinFactNeighborY="-599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CDA65B-D568-4409-A322-69E135FFB141}" type="pres">
      <dgm:prSet presAssocID="{F20F16B3-668B-40B4-B906-0D8073D78EB4}" presName="hierChild3" presStyleCnt="0"/>
      <dgm:spPr/>
      <dgm:t>
        <a:bodyPr/>
        <a:lstStyle/>
        <a:p>
          <a:endParaRPr lang="ru-RU"/>
        </a:p>
      </dgm:t>
    </dgm:pt>
  </dgm:ptLst>
  <dgm:cxnLst>
    <dgm:cxn modelId="{E0CB05BE-7578-411B-84F3-BB4671E296FF}" srcId="{CDD6BA31-8058-4AF8-B44B-083F69445B7A}" destId="{177699DA-B9F9-4DF8-9442-620CFEA6926D}" srcOrd="0" destOrd="0" parTransId="{6D0CC1FF-BE72-4436-9484-10B82B37DAA7}" sibTransId="{73ADA60E-F2B2-4F62-8460-75D46D90140E}"/>
    <dgm:cxn modelId="{A8CC2499-5F98-4B9C-B140-4E464C8DF67D}" type="presOf" srcId="{70C403D6-8997-4DF1-9997-5632D10B9618}" destId="{4B36F64E-1E14-4F49-ACA7-A3DD33885A1B}" srcOrd="0" destOrd="0" presId="urn:microsoft.com/office/officeart/2005/8/layout/hierarchy1"/>
    <dgm:cxn modelId="{073E1E8B-B92A-4939-AA37-76EE4AE1D4A6}" type="presOf" srcId="{14825356-C19C-4217-948C-E515455BD638}" destId="{405B5049-EA0E-432A-963D-B479238091B2}" srcOrd="0" destOrd="0" presId="urn:microsoft.com/office/officeart/2005/8/layout/hierarchy1"/>
    <dgm:cxn modelId="{7FED73C9-BB82-4045-8B91-ADAF838F70DF}" type="presOf" srcId="{912A38B1-3F4F-4925-844D-C6EDC5DA8DD8}" destId="{EC308E89-8537-4993-AA5E-AD6D6E90BE8C}" srcOrd="0" destOrd="0" presId="urn:microsoft.com/office/officeart/2005/8/layout/hierarchy1"/>
    <dgm:cxn modelId="{8A58700C-3E94-4F66-A6B5-EDF5662ABD39}" srcId="{177699DA-B9F9-4DF8-9442-620CFEA6926D}" destId="{F20F16B3-668B-40B4-B906-0D8073D78EB4}" srcOrd="1" destOrd="0" parTransId="{14825356-C19C-4217-948C-E515455BD638}" sibTransId="{2093C210-FBE7-46FC-BA59-3BCDC0BEF5A3}"/>
    <dgm:cxn modelId="{BCD90BDB-050E-41C6-99EB-F2B7F027CD6C}" type="presOf" srcId="{CDD6BA31-8058-4AF8-B44B-083F69445B7A}" destId="{D5D047BC-D79E-45EE-BE44-5B1C103484A8}" srcOrd="0" destOrd="0" presId="urn:microsoft.com/office/officeart/2005/8/layout/hierarchy1"/>
    <dgm:cxn modelId="{75514A43-8FDA-472E-9FFF-9C6BC8F93894}" srcId="{177699DA-B9F9-4DF8-9442-620CFEA6926D}" destId="{912A38B1-3F4F-4925-844D-C6EDC5DA8DD8}" srcOrd="0" destOrd="0" parTransId="{70C403D6-8997-4DF1-9997-5632D10B9618}" sibTransId="{042BF897-9521-488F-BF22-983F6AEB3C7F}"/>
    <dgm:cxn modelId="{8EE1026B-C0AC-4E5F-B4E4-9BD3F9F2826A}" type="presOf" srcId="{177699DA-B9F9-4DF8-9442-620CFEA6926D}" destId="{999A94DE-CE5A-4792-B42B-8A5EE522357E}" srcOrd="0" destOrd="0" presId="urn:microsoft.com/office/officeart/2005/8/layout/hierarchy1"/>
    <dgm:cxn modelId="{799ABEC9-E16D-4D2D-9665-4F788FB0173F}" type="presOf" srcId="{F20F16B3-668B-40B4-B906-0D8073D78EB4}" destId="{64B07DFC-36B6-4800-B63A-ADE6AA8D193F}" srcOrd="0" destOrd="0" presId="urn:microsoft.com/office/officeart/2005/8/layout/hierarchy1"/>
    <dgm:cxn modelId="{67DE3B57-8A55-44AC-B976-06EEC1DC3E17}" type="presParOf" srcId="{D5D047BC-D79E-45EE-BE44-5B1C103484A8}" destId="{4D2C465F-8A83-4AC9-9E87-DC82A66A9E26}" srcOrd="0" destOrd="0" presId="urn:microsoft.com/office/officeart/2005/8/layout/hierarchy1"/>
    <dgm:cxn modelId="{DF05411B-83EE-440F-A582-32E92B62218A}" type="presParOf" srcId="{4D2C465F-8A83-4AC9-9E87-DC82A66A9E26}" destId="{2525172F-F450-488B-AF53-228A246F1FA6}" srcOrd="0" destOrd="0" presId="urn:microsoft.com/office/officeart/2005/8/layout/hierarchy1"/>
    <dgm:cxn modelId="{6A6EB264-E698-45A7-871B-01AF38A45BC2}" type="presParOf" srcId="{2525172F-F450-488B-AF53-228A246F1FA6}" destId="{AF7BFDEF-16D9-4CCC-AE1A-E49B4E858467}" srcOrd="0" destOrd="0" presId="urn:microsoft.com/office/officeart/2005/8/layout/hierarchy1"/>
    <dgm:cxn modelId="{EA1E0A60-E1D6-4502-B732-361F23F2B0D2}" type="presParOf" srcId="{2525172F-F450-488B-AF53-228A246F1FA6}" destId="{999A94DE-CE5A-4792-B42B-8A5EE522357E}" srcOrd="1" destOrd="0" presId="urn:microsoft.com/office/officeart/2005/8/layout/hierarchy1"/>
    <dgm:cxn modelId="{F0F95B34-7DEA-4958-A74A-8DD80897D85F}" type="presParOf" srcId="{4D2C465F-8A83-4AC9-9E87-DC82A66A9E26}" destId="{83CD28A6-5725-433F-AD88-35E2ED07830C}" srcOrd="1" destOrd="0" presId="urn:microsoft.com/office/officeart/2005/8/layout/hierarchy1"/>
    <dgm:cxn modelId="{90F01941-8950-40DA-9A24-C3BB0DB2C6D2}" type="presParOf" srcId="{83CD28A6-5725-433F-AD88-35E2ED07830C}" destId="{4B36F64E-1E14-4F49-ACA7-A3DD33885A1B}" srcOrd="0" destOrd="0" presId="urn:microsoft.com/office/officeart/2005/8/layout/hierarchy1"/>
    <dgm:cxn modelId="{BADFADD1-FA6F-49D8-8D3E-B16DB878A661}" type="presParOf" srcId="{83CD28A6-5725-433F-AD88-35E2ED07830C}" destId="{83462BA1-FF94-4BB6-AF0A-0065BBC98C67}" srcOrd="1" destOrd="0" presId="urn:microsoft.com/office/officeart/2005/8/layout/hierarchy1"/>
    <dgm:cxn modelId="{DEE7B2C3-9EAB-492E-92E5-0A50A55DF677}" type="presParOf" srcId="{83462BA1-FF94-4BB6-AF0A-0065BBC98C67}" destId="{95551BA1-CC88-48B4-BFF3-EC4C07CEDF8D}" srcOrd="0" destOrd="0" presId="urn:microsoft.com/office/officeart/2005/8/layout/hierarchy1"/>
    <dgm:cxn modelId="{1A6B4073-4F0B-4EBA-B532-1666200878FE}" type="presParOf" srcId="{95551BA1-CC88-48B4-BFF3-EC4C07CEDF8D}" destId="{57AB8946-0BD6-4827-9B80-638FD137BE64}" srcOrd="0" destOrd="0" presId="urn:microsoft.com/office/officeart/2005/8/layout/hierarchy1"/>
    <dgm:cxn modelId="{1B06F01A-57F0-4474-B6CE-2971D637E2D8}" type="presParOf" srcId="{95551BA1-CC88-48B4-BFF3-EC4C07CEDF8D}" destId="{EC308E89-8537-4993-AA5E-AD6D6E90BE8C}" srcOrd="1" destOrd="0" presId="urn:microsoft.com/office/officeart/2005/8/layout/hierarchy1"/>
    <dgm:cxn modelId="{D9BE5031-4129-4CEC-9B48-04295422BCB8}" type="presParOf" srcId="{83462BA1-FF94-4BB6-AF0A-0065BBC98C67}" destId="{F0C9B636-682F-4880-9100-6CF702CE2A14}" srcOrd="1" destOrd="0" presId="urn:microsoft.com/office/officeart/2005/8/layout/hierarchy1"/>
    <dgm:cxn modelId="{A60496BA-D40D-4717-9BD1-1616DF093D81}" type="presParOf" srcId="{83CD28A6-5725-433F-AD88-35E2ED07830C}" destId="{405B5049-EA0E-432A-963D-B479238091B2}" srcOrd="2" destOrd="0" presId="urn:microsoft.com/office/officeart/2005/8/layout/hierarchy1"/>
    <dgm:cxn modelId="{2F5FDDE8-7B22-419D-9D8E-EB04E5CF9A9A}" type="presParOf" srcId="{83CD28A6-5725-433F-AD88-35E2ED07830C}" destId="{5D1341C1-8BB9-475E-B7D7-9339750B8DE8}" srcOrd="3" destOrd="0" presId="urn:microsoft.com/office/officeart/2005/8/layout/hierarchy1"/>
    <dgm:cxn modelId="{FA643AEB-CEB7-4614-AF0C-D6EEFD8A4EF8}" type="presParOf" srcId="{5D1341C1-8BB9-475E-B7D7-9339750B8DE8}" destId="{A6E68A92-5EE9-4C29-BF5B-B0F2DE487591}" srcOrd="0" destOrd="0" presId="urn:microsoft.com/office/officeart/2005/8/layout/hierarchy1"/>
    <dgm:cxn modelId="{590304A2-4D43-43FA-8212-81E1D18FDEC2}" type="presParOf" srcId="{A6E68A92-5EE9-4C29-BF5B-B0F2DE487591}" destId="{4E6972FC-1E7D-4B45-BA87-48E0369F45EE}" srcOrd="0" destOrd="0" presId="urn:microsoft.com/office/officeart/2005/8/layout/hierarchy1"/>
    <dgm:cxn modelId="{9A904C5F-F443-42D9-8D87-9AF5758891EE}" type="presParOf" srcId="{A6E68A92-5EE9-4C29-BF5B-B0F2DE487591}" destId="{64B07DFC-36B6-4800-B63A-ADE6AA8D193F}" srcOrd="1" destOrd="0" presId="urn:microsoft.com/office/officeart/2005/8/layout/hierarchy1"/>
    <dgm:cxn modelId="{08D27A93-FD5D-4DD1-AC0E-105E8379597A}" type="presParOf" srcId="{5D1341C1-8BB9-475E-B7D7-9339750B8DE8}" destId="{0CCDA65B-D568-4409-A322-69E135FFB141}" srcOrd="1" destOrd="0" presId="urn:microsoft.com/office/officeart/2005/8/layout/hierarchy1"/>
  </dgm:cxnLst>
  <dgm:bg>
    <a:noFill/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A245E0-6582-4B4C-BA14-9274C83FD95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6540BD-F294-4319-8BE8-B081CFE3C32C}">
      <dgm:prSet phldrT="[Текст]" custT="1"/>
      <dgm:spPr>
        <a:solidFill>
          <a:srgbClr val="4880AE"/>
        </a:solidFill>
        <a:ln>
          <a:solidFill>
            <a:srgbClr val="4880AE"/>
          </a:solidFill>
        </a:ln>
      </dgm:spPr>
      <dgm:t>
        <a:bodyPr/>
        <a:lstStyle/>
        <a:p>
          <a:endParaRPr lang="ru-RU" sz="2000" b="1" dirty="0" smtClean="0">
            <a:solidFill>
              <a:srgbClr val="3366CC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0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Национальная экономика</a:t>
          </a:r>
        </a:p>
        <a:p>
          <a:r>
            <a:rPr lang="ru-RU" sz="20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257 тыс. рублей</a:t>
          </a:r>
        </a:p>
        <a:p>
          <a:endParaRPr lang="ru-RU" sz="2000" b="1" dirty="0" smtClean="0">
            <a:solidFill>
              <a:srgbClr val="3366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9EEF5A-AD49-4921-9534-DC47EE998093}" type="parTrans" cxnId="{D7517010-2411-4408-9A31-7861CD1E774A}">
      <dgm:prSet/>
      <dgm:spPr/>
      <dgm:t>
        <a:bodyPr/>
        <a:lstStyle/>
        <a:p>
          <a:endParaRPr lang="ru-RU"/>
        </a:p>
      </dgm:t>
    </dgm:pt>
    <dgm:pt modelId="{320626C1-CE27-482F-9835-F4613A2FA0B0}" type="sibTrans" cxnId="{D7517010-2411-4408-9A31-7861CD1E774A}">
      <dgm:prSet/>
      <dgm:spPr/>
      <dgm:t>
        <a:bodyPr/>
        <a:lstStyle/>
        <a:p>
          <a:endParaRPr lang="ru-RU"/>
        </a:p>
      </dgm:t>
    </dgm:pt>
    <dgm:pt modelId="{D0FFB293-5934-4E8C-9034-B99D874499B2}">
      <dgm:prSet phldrT="[Текст]" custT="1"/>
      <dgm:spPr>
        <a:solidFill>
          <a:srgbClr val="D0DFEC">
            <a:alpha val="89804"/>
          </a:srgbClr>
        </a:solidFill>
        <a:ln>
          <a:solidFill>
            <a:srgbClr val="4880AE"/>
          </a:solidFill>
        </a:ln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Транспорт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(возмещение убытков по пассажирским перевозкам)</a:t>
          </a:r>
        </a:p>
      </dgm:t>
    </dgm:pt>
    <dgm:pt modelId="{C488ED73-8253-4CA1-92F6-8A919A1143C8}" type="parTrans" cxnId="{10146455-61F1-4C55-97E5-BCAC57103333}">
      <dgm:prSet/>
      <dgm:spPr>
        <a:ln>
          <a:solidFill>
            <a:srgbClr val="4880AE"/>
          </a:solidFill>
        </a:ln>
      </dgm:spPr>
      <dgm:t>
        <a:bodyPr/>
        <a:lstStyle/>
        <a:p>
          <a:endParaRPr lang="ru-RU"/>
        </a:p>
      </dgm:t>
    </dgm:pt>
    <dgm:pt modelId="{DC4B4FDA-4A44-48AA-8C1E-6D95B578C7F8}" type="sibTrans" cxnId="{10146455-61F1-4C55-97E5-BCAC57103333}">
      <dgm:prSet/>
      <dgm:spPr/>
      <dgm:t>
        <a:bodyPr/>
        <a:lstStyle/>
        <a:p>
          <a:endParaRPr lang="ru-RU"/>
        </a:p>
      </dgm:t>
    </dgm:pt>
    <dgm:pt modelId="{93B8650B-76E0-437A-8DA8-D356D4DAA4F4}">
      <dgm:prSet phldrT="[Текст]" custT="1"/>
      <dgm:spPr>
        <a:solidFill>
          <a:srgbClr val="4880AE"/>
        </a:solidFill>
        <a:ln>
          <a:solidFill>
            <a:srgbClr val="4880AE"/>
          </a:solidFill>
        </a:ln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Коммунальное хозяйство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1 240 тыс. рублей </a:t>
          </a:r>
        </a:p>
      </dgm:t>
    </dgm:pt>
    <dgm:pt modelId="{6FE56EF9-77A3-4E0F-82BD-8A89F3BA5758}" type="parTrans" cxnId="{0AFF6CA5-74B9-47A4-B949-03721D8FE098}">
      <dgm:prSet/>
      <dgm:spPr/>
      <dgm:t>
        <a:bodyPr/>
        <a:lstStyle/>
        <a:p>
          <a:endParaRPr lang="ru-RU"/>
        </a:p>
      </dgm:t>
    </dgm:pt>
    <dgm:pt modelId="{391FD001-7BC2-4DDD-96C4-A801B8ADB23D}" type="sibTrans" cxnId="{0AFF6CA5-74B9-47A4-B949-03721D8FE098}">
      <dgm:prSet/>
      <dgm:spPr/>
      <dgm:t>
        <a:bodyPr/>
        <a:lstStyle/>
        <a:p>
          <a:endParaRPr lang="ru-RU"/>
        </a:p>
      </dgm:t>
    </dgm:pt>
    <dgm:pt modelId="{15145FF8-9817-48A0-AB74-67C85CCF62E1}">
      <dgm:prSet phldrT="[Текст]" custT="1"/>
      <dgm:spPr>
        <a:solidFill>
          <a:srgbClr val="D0DFEC">
            <a:alpha val="89804"/>
          </a:srgbClr>
        </a:solidFill>
        <a:ln>
          <a:solidFill>
            <a:srgbClr val="4880AE"/>
          </a:solidFill>
        </a:ln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Возмещение выпадающих доходов, возникающих при регулировании тарифов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278 тыс. рублей</a:t>
          </a:r>
        </a:p>
      </dgm:t>
    </dgm:pt>
    <dgm:pt modelId="{14722099-162D-44F5-8D67-6AB2154EC240}" type="parTrans" cxnId="{28E431DC-7EEF-4980-88D2-C5167CE9B9A8}">
      <dgm:prSet/>
      <dgm:spPr>
        <a:ln>
          <a:solidFill>
            <a:srgbClr val="4880AE"/>
          </a:solidFill>
        </a:ln>
      </dgm:spPr>
      <dgm:t>
        <a:bodyPr/>
        <a:lstStyle/>
        <a:p>
          <a:endParaRPr lang="ru-RU"/>
        </a:p>
      </dgm:t>
    </dgm:pt>
    <dgm:pt modelId="{6D8E2542-7384-458E-A881-0E9C02154899}" type="sibTrans" cxnId="{28E431DC-7EEF-4980-88D2-C5167CE9B9A8}">
      <dgm:prSet/>
      <dgm:spPr/>
      <dgm:t>
        <a:bodyPr/>
        <a:lstStyle/>
        <a:p>
          <a:endParaRPr lang="ru-RU"/>
        </a:p>
      </dgm:t>
    </dgm:pt>
    <dgm:pt modelId="{BD22923D-F25E-4A72-9CF5-59100DBD1BAC}">
      <dgm:prSet custT="1"/>
      <dgm:spPr>
        <a:solidFill>
          <a:srgbClr val="D0DFEC">
            <a:alpha val="90000"/>
          </a:srgbClr>
        </a:solidFill>
        <a:ln>
          <a:solidFill>
            <a:srgbClr val="4880AE"/>
          </a:solidFill>
        </a:ln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Возмещение убытков от деятельности бани в с. Ныш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962 тыс. руб.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6E8F9F6D-2F85-4CE2-8B20-BD769E0F16BC}" type="parTrans" cxnId="{9CE5B1EF-1B8C-4DC6-9E13-5340DEBFED7C}">
      <dgm:prSet/>
      <dgm:spPr>
        <a:ln>
          <a:solidFill>
            <a:srgbClr val="4880AE"/>
          </a:solidFill>
        </a:ln>
      </dgm:spPr>
      <dgm:t>
        <a:bodyPr/>
        <a:lstStyle/>
        <a:p>
          <a:endParaRPr lang="ru-RU"/>
        </a:p>
      </dgm:t>
    </dgm:pt>
    <dgm:pt modelId="{12B1D792-8111-41B0-9F0C-41CA9AD10C10}" type="sibTrans" cxnId="{9CE5B1EF-1B8C-4DC6-9E13-5340DEBFED7C}">
      <dgm:prSet/>
      <dgm:spPr/>
      <dgm:t>
        <a:bodyPr/>
        <a:lstStyle/>
        <a:p>
          <a:endParaRPr lang="ru-RU"/>
        </a:p>
      </dgm:t>
    </dgm:pt>
    <dgm:pt modelId="{2F44E8EA-18AA-43E0-9CDA-5B888D5E7B7B}" type="pres">
      <dgm:prSet presAssocID="{4CA245E0-6582-4B4C-BA14-9274C83FD95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E53DDE3-00F8-4AD8-8336-36DF02EA4340}" type="pres">
      <dgm:prSet presAssocID="{656540BD-F294-4319-8BE8-B081CFE3C32C}" presName="root" presStyleCnt="0"/>
      <dgm:spPr/>
      <dgm:t>
        <a:bodyPr/>
        <a:lstStyle/>
        <a:p>
          <a:endParaRPr lang="ru-RU"/>
        </a:p>
      </dgm:t>
    </dgm:pt>
    <dgm:pt modelId="{B1C06107-392B-4E60-BA52-BFE0D2480D6D}" type="pres">
      <dgm:prSet presAssocID="{656540BD-F294-4319-8BE8-B081CFE3C32C}" presName="rootComposite" presStyleCnt="0"/>
      <dgm:spPr/>
      <dgm:t>
        <a:bodyPr/>
        <a:lstStyle/>
        <a:p>
          <a:endParaRPr lang="ru-RU"/>
        </a:p>
      </dgm:t>
    </dgm:pt>
    <dgm:pt modelId="{35CB049D-E72C-4E2C-8EA2-685DF9BE3439}" type="pres">
      <dgm:prSet presAssocID="{656540BD-F294-4319-8BE8-B081CFE3C32C}" presName="rootText" presStyleLbl="node1" presStyleIdx="0" presStyleCnt="2" custScaleX="102354" custScaleY="65352" custLinFactNeighborX="1940" custLinFactNeighborY="18254"/>
      <dgm:spPr/>
      <dgm:t>
        <a:bodyPr/>
        <a:lstStyle/>
        <a:p>
          <a:endParaRPr lang="ru-RU"/>
        </a:p>
      </dgm:t>
    </dgm:pt>
    <dgm:pt modelId="{CCBA2921-E192-4929-A3F9-118EE61294FE}" type="pres">
      <dgm:prSet presAssocID="{656540BD-F294-4319-8BE8-B081CFE3C32C}" presName="rootConnector" presStyleLbl="node1" presStyleIdx="0" presStyleCnt="2"/>
      <dgm:spPr/>
      <dgm:t>
        <a:bodyPr/>
        <a:lstStyle/>
        <a:p>
          <a:endParaRPr lang="ru-RU"/>
        </a:p>
      </dgm:t>
    </dgm:pt>
    <dgm:pt modelId="{E993D473-F666-42C7-8F72-D6EA38981758}" type="pres">
      <dgm:prSet presAssocID="{656540BD-F294-4319-8BE8-B081CFE3C32C}" presName="childShape" presStyleCnt="0"/>
      <dgm:spPr/>
      <dgm:t>
        <a:bodyPr/>
        <a:lstStyle/>
        <a:p>
          <a:endParaRPr lang="ru-RU"/>
        </a:p>
      </dgm:t>
    </dgm:pt>
    <dgm:pt modelId="{579F9EAE-13A3-4068-AC62-4734925DD285}" type="pres">
      <dgm:prSet presAssocID="{C488ED73-8253-4CA1-92F6-8A919A1143C8}" presName="Name13" presStyleLbl="parChTrans1D2" presStyleIdx="0" presStyleCnt="3"/>
      <dgm:spPr/>
      <dgm:t>
        <a:bodyPr/>
        <a:lstStyle/>
        <a:p>
          <a:endParaRPr lang="ru-RU"/>
        </a:p>
      </dgm:t>
    </dgm:pt>
    <dgm:pt modelId="{7D04D6DD-4229-47A9-8EEC-FAB9EF1523D3}" type="pres">
      <dgm:prSet presAssocID="{D0FFB293-5934-4E8C-9034-B99D874499B2}" presName="childText" presStyleLbl="bgAcc1" presStyleIdx="0" presStyleCnt="3" custScaleX="95630" custScaleY="90560" custLinFactNeighborX="-546" custLinFactNeighborY="14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64AF5-12C9-49B7-B899-6C9541507E18}" type="pres">
      <dgm:prSet presAssocID="{93B8650B-76E0-437A-8DA8-D356D4DAA4F4}" presName="root" presStyleCnt="0"/>
      <dgm:spPr/>
      <dgm:t>
        <a:bodyPr/>
        <a:lstStyle/>
        <a:p>
          <a:endParaRPr lang="ru-RU"/>
        </a:p>
      </dgm:t>
    </dgm:pt>
    <dgm:pt modelId="{927D6217-E814-494C-A36D-0F3768DBD797}" type="pres">
      <dgm:prSet presAssocID="{93B8650B-76E0-437A-8DA8-D356D4DAA4F4}" presName="rootComposite" presStyleCnt="0"/>
      <dgm:spPr/>
      <dgm:t>
        <a:bodyPr/>
        <a:lstStyle/>
        <a:p>
          <a:endParaRPr lang="ru-RU"/>
        </a:p>
      </dgm:t>
    </dgm:pt>
    <dgm:pt modelId="{F5C544E2-79E0-4D46-8AB1-B7EFFA70137D}" type="pres">
      <dgm:prSet presAssocID="{93B8650B-76E0-437A-8DA8-D356D4DAA4F4}" presName="rootText" presStyleLbl="node1" presStyleIdx="1" presStyleCnt="2" custScaleX="113635" custScaleY="56481" custLinFactNeighborX="-8810" custLinFactNeighborY="18254"/>
      <dgm:spPr/>
      <dgm:t>
        <a:bodyPr/>
        <a:lstStyle/>
        <a:p>
          <a:endParaRPr lang="ru-RU"/>
        </a:p>
      </dgm:t>
    </dgm:pt>
    <dgm:pt modelId="{4BDD6CCF-3F11-41F1-B54F-2C1197872DC6}" type="pres">
      <dgm:prSet presAssocID="{93B8650B-76E0-437A-8DA8-D356D4DAA4F4}" presName="rootConnector" presStyleLbl="node1" presStyleIdx="1" presStyleCnt="2"/>
      <dgm:spPr/>
      <dgm:t>
        <a:bodyPr/>
        <a:lstStyle/>
        <a:p>
          <a:endParaRPr lang="ru-RU"/>
        </a:p>
      </dgm:t>
    </dgm:pt>
    <dgm:pt modelId="{B3D2513D-3AA1-4651-8A6A-E523571A137A}" type="pres">
      <dgm:prSet presAssocID="{93B8650B-76E0-437A-8DA8-D356D4DAA4F4}" presName="childShape" presStyleCnt="0"/>
      <dgm:spPr/>
      <dgm:t>
        <a:bodyPr/>
        <a:lstStyle/>
        <a:p>
          <a:endParaRPr lang="ru-RU"/>
        </a:p>
      </dgm:t>
    </dgm:pt>
    <dgm:pt modelId="{2FB7701E-C7A0-4256-95F6-D259A3203C93}" type="pres">
      <dgm:prSet presAssocID="{14722099-162D-44F5-8D67-6AB2154EC240}" presName="Name13" presStyleLbl="parChTrans1D2" presStyleIdx="1" presStyleCnt="3"/>
      <dgm:spPr/>
      <dgm:t>
        <a:bodyPr/>
        <a:lstStyle/>
        <a:p>
          <a:endParaRPr lang="ru-RU"/>
        </a:p>
      </dgm:t>
    </dgm:pt>
    <dgm:pt modelId="{C378E89F-4B69-444C-9AD0-7E2133DECFD1}" type="pres">
      <dgm:prSet presAssocID="{15145FF8-9817-48A0-AB74-67C85CCF62E1}" presName="childText" presStyleLbl="bgAcc1" presStyleIdx="1" presStyleCnt="3" custScaleX="113635" custScaleY="81286" custLinFactNeighborX="-10595" custLinFactNeighborY="10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323C7-A256-4375-B319-B1BB7E16BC9C}" type="pres">
      <dgm:prSet presAssocID="{6E8F9F6D-2F85-4CE2-8B20-BD769E0F16BC}" presName="Name13" presStyleLbl="parChTrans1D2" presStyleIdx="2" presStyleCnt="3"/>
      <dgm:spPr/>
      <dgm:t>
        <a:bodyPr/>
        <a:lstStyle/>
        <a:p>
          <a:endParaRPr lang="ru-RU"/>
        </a:p>
      </dgm:t>
    </dgm:pt>
    <dgm:pt modelId="{9D282FE5-F7BC-4158-9AEA-42CF141E6E06}" type="pres">
      <dgm:prSet presAssocID="{BD22923D-F25E-4A72-9CF5-59100DBD1BAC}" presName="childText" presStyleLbl="bgAcc1" presStyleIdx="2" presStyleCnt="3" custScaleX="118810" custScaleY="73907" custLinFactNeighborX="-8522" custLinFactNeighborY="-4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E431DC-7EEF-4980-88D2-C5167CE9B9A8}" srcId="{93B8650B-76E0-437A-8DA8-D356D4DAA4F4}" destId="{15145FF8-9817-48A0-AB74-67C85CCF62E1}" srcOrd="0" destOrd="0" parTransId="{14722099-162D-44F5-8D67-6AB2154EC240}" sibTransId="{6D8E2542-7384-458E-A881-0E9C02154899}"/>
    <dgm:cxn modelId="{DDA54D94-3880-402E-AC24-F0FAE18CC3DD}" type="presOf" srcId="{15145FF8-9817-48A0-AB74-67C85CCF62E1}" destId="{C378E89F-4B69-444C-9AD0-7E2133DECFD1}" srcOrd="0" destOrd="0" presId="urn:microsoft.com/office/officeart/2005/8/layout/hierarchy3"/>
    <dgm:cxn modelId="{6F7A4DB8-3170-4795-BE1B-E76DB3ED3C9F}" type="presOf" srcId="{93B8650B-76E0-437A-8DA8-D356D4DAA4F4}" destId="{F5C544E2-79E0-4D46-8AB1-B7EFFA70137D}" srcOrd="0" destOrd="0" presId="urn:microsoft.com/office/officeart/2005/8/layout/hierarchy3"/>
    <dgm:cxn modelId="{55CA5C75-8EAA-4FB6-AD47-9210A1218B51}" type="presOf" srcId="{656540BD-F294-4319-8BE8-B081CFE3C32C}" destId="{35CB049D-E72C-4E2C-8EA2-685DF9BE3439}" srcOrd="0" destOrd="0" presId="urn:microsoft.com/office/officeart/2005/8/layout/hierarchy3"/>
    <dgm:cxn modelId="{D7517010-2411-4408-9A31-7861CD1E774A}" srcId="{4CA245E0-6582-4B4C-BA14-9274C83FD951}" destId="{656540BD-F294-4319-8BE8-B081CFE3C32C}" srcOrd="0" destOrd="0" parTransId="{709EEF5A-AD49-4921-9534-DC47EE998093}" sibTransId="{320626C1-CE27-482F-9835-F4613A2FA0B0}"/>
    <dgm:cxn modelId="{0AFF6CA5-74B9-47A4-B949-03721D8FE098}" srcId="{4CA245E0-6582-4B4C-BA14-9274C83FD951}" destId="{93B8650B-76E0-437A-8DA8-D356D4DAA4F4}" srcOrd="1" destOrd="0" parTransId="{6FE56EF9-77A3-4E0F-82BD-8A89F3BA5758}" sibTransId="{391FD001-7BC2-4DDD-96C4-A801B8ADB23D}"/>
    <dgm:cxn modelId="{05B27542-8371-4891-B5B8-5EF7D34BB52F}" type="presOf" srcId="{14722099-162D-44F5-8D67-6AB2154EC240}" destId="{2FB7701E-C7A0-4256-95F6-D259A3203C93}" srcOrd="0" destOrd="0" presId="urn:microsoft.com/office/officeart/2005/8/layout/hierarchy3"/>
    <dgm:cxn modelId="{E16F977A-AC0C-44C6-BE99-165AA9F6B101}" type="presOf" srcId="{6E8F9F6D-2F85-4CE2-8B20-BD769E0F16BC}" destId="{979323C7-A256-4375-B319-B1BB7E16BC9C}" srcOrd="0" destOrd="0" presId="urn:microsoft.com/office/officeart/2005/8/layout/hierarchy3"/>
    <dgm:cxn modelId="{3412513A-05B3-4CB6-98FA-A88AA30241EB}" type="presOf" srcId="{C488ED73-8253-4CA1-92F6-8A919A1143C8}" destId="{579F9EAE-13A3-4068-AC62-4734925DD285}" srcOrd="0" destOrd="0" presId="urn:microsoft.com/office/officeart/2005/8/layout/hierarchy3"/>
    <dgm:cxn modelId="{9CE5B1EF-1B8C-4DC6-9E13-5340DEBFED7C}" srcId="{93B8650B-76E0-437A-8DA8-D356D4DAA4F4}" destId="{BD22923D-F25E-4A72-9CF5-59100DBD1BAC}" srcOrd="1" destOrd="0" parTransId="{6E8F9F6D-2F85-4CE2-8B20-BD769E0F16BC}" sibTransId="{12B1D792-8111-41B0-9F0C-41CA9AD10C10}"/>
    <dgm:cxn modelId="{10146455-61F1-4C55-97E5-BCAC57103333}" srcId="{656540BD-F294-4319-8BE8-B081CFE3C32C}" destId="{D0FFB293-5934-4E8C-9034-B99D874499B2}" srcOrd="0" destOrd="0" parTransId="{C488ED73-8253-4CA1-92F6-8A919A1143C8}" sibTransId="{DC4B4FDA-4A44-48AA-8C1E-6D95B578C7F8}"/>
    <dgm:cxn modelId="{0EEEF30B-B55D-4A19-82BD-67DF6B1774B4}" type="presOf" srcId="{656540BD-F294-4319-8BE8-B081CFE3C32C}" destId="{CCBA2921-E192-4929-A3F9-118EE61294FE}" srcOrd="1" destOrd="0" presId="urn:microsoft.com/office/officeart/2005/8/layout/hierarchy3"/>
    <dgm:cxn modelId="{448E098C-AAFD-4520-B69B-3DAC5FD0B7CE}" type="presOf" srcId="{BD22923D-F25E-4A72-9CF5-59100DBD1BAC}" destId="{9D282FE5-F7BC-4158-9AEA-42CF141E6E06}" srcOrd="0" destOrd="0" presId="urn:microsoft.com/office/officeart/2005/8/layout/hierarchy3"/>
    <dgm:cxn modelId="{3095D379-0D4B-4DE5-ABD3-445DBD5CE2C0}" type="presOf" srcId="{4CA245E0-6582-4B4C-BA14-9274C83FD951}" destId="{2F44E8EA-18AA-43E0-9CDA-5B888D5E7B7B}" srcOrd="0" destOrd="0" presId="urn:microsoft.com/office/officeart/2005/8/layout/hierarchy3"/>
    <dgm:cxn modelId="{EA8D1067-518F-4162-A872-344994A5CD77}" type="presOf" srcId="{D0FFB293-5934-4E8C-9034-B99D874499B2}" destId="{7D04D6DD-4229-47A9-8EEC-FAB9EF1523D3}" srcOrd="0" destOrd="0" presId="urn:microsoft.com/office/officeart/2005/8/layout/hierarchy3"/>
    <dgm:cxn modelId="{FAE2A831-1761-4BC0-8E1D-94C423AFC400}" type="presOf" srcId="{93B8650B-76E0-437A-8DA8-D356D4DAA4F4}" destId="{4BDD6CCF-3F11-41F1-B54F-2C1197872DC6}" srcOrd="1" destOrd="0" presId="urn:microsoft.com/office/officeart/2005/8/layout/hierarchy3"/>
    <dgm:cxn modelId="{07615014-EDB5-444B-90C4-1C45B18A9B2F}" type="presParOf" srcId="{2F44E8EA-18AA-43E0-9CDA-5B888D5E7B7B}" destId="{CE53DDE3-00F8-4AD8-8336-36DF02EA4340}" srcOrd="0" destOrd="0" presId="urn:microsoft.com/office/officeart/2005/8/layout/hierarchy3"/>
    <dgm:cxn modelId="{DFF6FA95-056A-410E-A645-905D946348AB}" type="presParOf" srcId="{CE53DDE3-00F8-4AD8-8336-36DF02EA4340}" destId="{B1C06107-392B-4E60-BA52-BFE0D2480D6D}" srcOrd="0" destOrd="0" presId="urn:microsoft.com/office/officeart/2005/8/layout/hierarchy3"/>
    <dgm:cxn modelId="{A859A9FD-7F29-4968-87A9-82006BE4BD9E}" type="presParOf" srcId="{B1C06107-392B-4E60-BA52-BFE0D2480D6D}" destId="{35CB049D-E72C-4E2C-8EA2-685DF9BE3439}" srcOrd="0" destOrd="0" presId="urn:microsoft.com/office/officeart/2005/8/layout/hierarchy3"/>
    <dgm:cxn modelId="{04578A42-F372-4E1E-B221-E2112517BC20}" type="presParOf" srcId="{B1C06107-392B-4E60-BA52-BFE0D2480D6D}" destId="{CCBA2921-E192-4929-A3F9-118EE61294FE}" srcOrd="1" destOrd="0" presId="urn:microsoft.com/office/officeart/2005/8/layout/hierarchy3"/>
    <dgm:cxn modelId="{7196E5C3-98D3-4354-904B-B2711C75ED6C}" type="presParOf" srcId="{CE53DDE3-00F8-4AD8-8336-36DF02EA4340}" destId="{E993D473-F666-42C7-8F72-D6EA38981758}" srcOrd="1" destOrd="0" presId="urn:microsoft.com/office/officeart/2005/8/layout/hierarchy3"/>
    <dgm:cxn modelId="{E07294DB-B667-42BA-91CF-2F039EF49B2F}" type="presParOf" srcId="{E993D473-F666-42C7-8F72-D6EA38981758}" destId="{579F9EAE-13A3-4068-AC62-4734925DD285}" srcOrd="0" destOrd="0" presId="urn:microsoft.com/office/officeart/2005/8/layout/hierarchy3"/>
    <dgm:cxn modelId="{DA89DCC4-EC7E-4769-8D46-066CFAE021AD}" type="presParOf" srcId="{E993D473-F666-42C7-8F72-D6EA38981758}" destId="{7D04D6DD-4229-47A9-8EEC-FAB9EF1523D3}" srcOrd="1" destOrd="0" presId="urn:microsoft.com/office/officeart/2005/8/layout/hierarchy3"/>
    <dgm:cxn modelId="{7EA392E1-4F6F-447A-AE25-279C44662570}" type="presParOf" srcId="{2F44E8EA-18AA-43E0-9CDA-5B888D5E7B7B}" destId="{ECF64AF5-12C9-49B7-B899-6C9541507E18}" srcOrd="1" destOrd="0" presId="urn:microsoft.com/office/officeart/2005/8/layout/hierarchy3"/>
    <dgm:cxn modelId="{1E5B21DC-3E3E-4E0F-ABFF-8D61C356974E}" type="presParOf" srcId="{ECF64AF5-12C9-49B7-B899-6C9541507E18}" destId="{927D6217-E814-494C-A36D-0F3768DBD797}" srcOrd="0" destOrd="0" presId="urn:microsoft.com/office/officeart/2005/8/layout/hierarchy3"/>
    <dgm:cxn modelId="{0BAC625A-08A5-45B2-A8FA-2ADEB82D00FA}" type="presParOf" srcId="{927D6217-E814-494C-A36D-0F3768DBD797}" destId="{F5C544E2-79E0-4D46-8AB1-B7EFFA70137D}" srcOrd="0" destOrd="0" presId="urn:microsoft.com/office/officeart/2005/8/layout/hierarchy3"/>
    <dgm:cxn modelId="{F12384E6-CDA9-4656-91D5-88506234B607}" type="presParOf" srcId="{927D6217-E814-494C-A36D-0F3768DBD797}" destId="{4BDD6CCF-3F11-41F1-B54F-2C1197872DC6}" srcOrd="1" destOrd="0" presId="urn:microsoft.com/office/officeart/2005/8/layout/hierarchy3"/>
    <dgm:cxn modelId="{9E4A33A2-21DC-4892-ACF0-F64D00D39F11}" type="presParOf" srcId="{ECF64AF5-12C9-49B7-B899-6C9541507E18}" destId="{B3D2513D-3AA1-4651-8A6A-E523571A137A}" srcOrd="1" destOrd="0" presId="urn:microsoft.com/office/officeart/2005/8/layout/hierarchy3"/>
    <dgm:cxn modelId="{A4C60544-C734-47F8-A1C0-B606976D1057}" type="presParOf" srcId="{B3D2513D-3AA1-4651-8A6A-E523571A137A}" destId="{2FB7701E-C7A0-4256-95F6-D259A3203C93}" srcOrd="0" destOrd="0" presId="urn:microsoft.com/office/officeart/2005/8/layout/hierarchy3"/>
    <dgm:cxn modelId="{31F4B4BA-09F3-4BEA-8D2C-E84FE22DA7D1}" type="presParOf" srcId="{B3D2513D-3AA1-4651-8A6A-E523571A137A}" destId="{C378E89F-4B69-444C-9AD0-7E2133DECFD1}" srcOrd="1" destOrd="0" presId="urn:microsoft.com/office/officeart/2005/8/layout/hierarchy3"/>
    <dgm:cxn modelId="{D2A82AEB-FFAB-4CBB-A583-4F1CA67F2CEA}" type="presParOf" srcId="{B3D2513D-3AA1-4651-8A6A-E523571A137A}" destId="{979323C7-A256-4375-B319-B1BB7E16BC9C}" srcOrd="2" destOrd="0" presId="urn:microsoft.com/office/officeart/2005/8/layout/hierarchy3"/>
    <dgm:cxn modelId="{082F1961-428F-49C4-B383-8A7C365F3713}" type="presParOf" srcId="{B3D2513D-3AA1-4651-8A6A-E523571A137A}" destId="{9D282FE5-F7BC-4158-9AEA-42CF141E6E06}" srcOrd="3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A245E0-6582-4B4C-BA14-9274C83FD95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B8650B-76E0-437A-8DA8-D356D4DAA4F4}">
      <dgm:prSet phldrT="[Текст]" custT="1"/>
      <dgm:spPr>
        <a:solidFill>
          <a:srgbClr val="4880AE"/>
        </a:solidFill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Коммунальное  хозяйство - 5 378 тыс. рублей</a:t>
          </a:r>
        </a:p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(на 53 501 т.р. </a:t>
          </a:r>
          <a:r>
            <a:rPr lang="ru-RU" sz="2400" b="1" dirty="0" smtClean="0">
              <a:solidFill>
                <a:srgbClr val="FFFFFF"/>
              </a:solidFill>
              <a:latin typeface="Times New Roman"/>
              <a:cs typeface="Times New Roman"/>
            </a:rPr>
            <a:t>&lt; </a:t>
          </a:r>
          <a:r>
            <a:rPr lang="ru-RU" sz="24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2009 г.)</a:t>
          </a:r>
          <a:endParaRPr lang="ru-RU" sz="24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6FE56EF9-77A3-4E0F-82BD-8A89F3BA5758}" type="parTrans" cxnId="{0AFF6CA5-74B9-47A4-B949-03721D8FE098}">
      <dgm:prSet/>
      <dgm:spPr/>
      <dgm:t>
        <a:bodyPr/>
        <a:lstStyle/>
        <a:p>
          <a:endParaRPr lang="ru-RU"/>
        </a:p>
      </dgm:t>
    </dgm:pt>
    <dgm:pt modelId="{391FD001-7BC2-4DDD-96C4-A801B8ADB23D}" type="sibTrans" cxnId="{0AFF6CA5-74B9-47A4-B949-03721D8FE098}">
      <dgm:prSet/>
      <dgm:spPr/>
      <dgm:t>
        <a:bodyPr/>
        <a:lstStyle/>
        <a:p>
          <a:endParaRPr lang="ru-RU"/>
        </a:p>
      </dgm:t>
    </dgm:pt>
    <dgm:pt modelId="{D8DB80C4-1A08-4F71-9365-6BBC063995E6}">
      <dgm:prSet custT="1"/>
      <dgm:spPr>
        <a:solidFill>
          <a:srgbClr val="D0DFEC">
            <a:alpha val="89804"/>
          </a:srgbClr>
        </a:solidFill>
        <a:ln>
          <a:solidFill>
            <a:srgbClr val="4880AE"/>
          </a:solidFill>
        </a:ln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Субсидии на компенсацию выпадающих доходов, сложившихся в результате предоставления населению услуг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электро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-, теплоснабжения - 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3 700 тыс. руб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dirty="0"/>
        </a:p>
      </dgm:t>
    </dgm:pt>
    <dgm:pt modelId="{93B0FB5D-4C1F-4B7F-89AD-4E9B5B4F2E68}" type="parTrans" cxnId="{F30B3422-1CC0-4744-96D3-B683865B3D5D}">
      <dgm:prSet/>
      <dgm:spPr>
        <a:ln>
          <a:solidFill>
            <a:srgbClr val="4880AE"/>
          </a:solidFill>
        </a:ln>
      </dgm:spPr>
      <dgm:t>
        <a:bodyPr/>
        <a:lstStyle/>
        <a:p>
          <a:endParaRPr lang="ru-RU"/>
        </a:p>
      </dgm:t>
    </dgm:pt>
    <dgm:pt modelId="{F3933D90-6618-4187-89F1-38597147FFFC}" type="sibTrans" cxnId="{F30B3422-1CC0-4744-96D3-B683865B3D5D}">
      <dgm:prSet/>
      <dgm:spPr/>
      <dgm:t>
        <a:bodyPr/>
        <a:lstStyle/>
        <a:p>
          <a:endParaRPr lang="ru-RU"/>
        </a:p>
      </dgm:t>
    </dgm:pt>
    <dgm:pt modelId="{3FB974E6-E0D9-4A08-8376-EBAF9F116B76}">
      <dgm:prSet custT="1"/>
      <dgm:spPr>
        <a:solidFill>
          <a:srgbClr val="D0DFEC">
            <a:alpha val="90000"/>
          </a:srgbClr>
        </a:solidFill>
        <a:ln>
          <a:solidFill>
            <a:srgbClr val="4880AE"/>
          </a:solidFill>
        </a:ln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Возмещение убытков от деятельности бань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в п. Ноглики, с. Вал - 1 500 тыс. руб.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B4BB48CF-2F04-4177-AAFB-A47ED76BD905}" type="parTrans" cxnId="{4535F355-7FDA-4DD7-9FF8-08A56E2F8DDB}">
      <dgm:prSet/>
      <dgm:spPr>
        <a:ln>
          <a:solidFill>
            <a:srgbClr val="4880AE"/>
          </a:solidFill>
        </a:ln>
      </dgm:spPr>
      <dgm:t>
        <a:bodyPr/>
        <a:lstStyle/>
        <a:p>
          <a:endParaRPr lang="ru-RU"/>
        </a:p>
      </dgm:t>
    </dgm:pt>
    <dgm:pt modelId="{3B7F7DE8-427E-4AC6-A3BE-C7457FA3A462}" type="sibTrans" cxnId="{4535F355-7FDA-4DD7-9FF8-08A56E2F8DDB}">
      <dgm:prSet/>
      <dgm:spPr/>
      <dgm:t>
        <a:bodyPr/>
        <a:lstStyle/>
        <a:p>
          <a:endParaRPr lang="ru-RU"/>
        </a:p>
      </dgm:t>
    </dgm:pt>
    <dgm:pt modelId="{C88C5B82-620A-4363-9168-5AB248450DEF}">
      <dgm:prSet custT="1"/>
      <dgm:spPr>
        <a:solidFill>
          <a:srgbClr val="D0DFEC">
            <a:alpha val="90000"/>
          </a:srgbClr>
        </a:solidFill>
        <a:ln>
          <a:solidFill>
            <a:srgbClr val="4880AE"/>
          </a:solidFill>
        </a:ln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Субсидии на компенсацию выпадающих доходов в связи с обслуживанием пустующего жилищного фонда - 178 тыс. руб.</a:t>
          </a:r>
          <a:endParaRPr lang="ru-RU" sz="1800" dirty="0"/>
        </a:p>
      </dgm:t>
    </dgm:pt>
    <dgm:pt modelId="{03AFE18B-89B7-49C7-8A95-4B6E68239A78}" type="parTrans" cxnId="{CF3BF34E-9F74-47B3-A30F-E4FB0894FF72}">
      <dgm:prSet/>
      <dgm:spPr>
        <a:ln>
          <a:solidFill>
            <a:srgbClr val="4880AE"/>
          </a:solidFill>
        </a:ln>
      </dgm:spPr>
      <dgm:t>
        <a:bodyPr/>
        <a:lstStyle/>
        <a:p>
          <a:endParaRPr lang="ru-RU"/>
        </a:p>
      </dgm:t>
    </dgm:pt>
    <dgm:pt modelId="{26E2D936-46B5-4DF5-9B67-3E6C07BB5480}" type="sibTrans" cxnId="{CF3BF34E-9F74-47B3-A30F-E4FB0894FF72}">
      <dgm:prSet/>
      <dgm:spPr/>
      <dgm:t>
        <a:bodyPr/>
        <a:lstStyle/>
        <a:p>
          <a:endParaRPr lang="ru-RU"/>
        </a:p>
      </dgm:t>
    </dgm:pt>
    <dgm:pt modelId="{2F44E8EA-18AA-43E0-9CDA-5B888D5E7B7B}" type="pres">
      <dgm:prSet presAssocID="{4CA245E0-6582-4B4C-BA14-9274C83FD95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F64AF5-12C9-49B7-B899-6C9541507E18}" type="pres">
      <dgm:prSet presAssocID="{93B8650B-76E0-437A-8DA8-D356D4DAA4F4}" presName="root" presStyleCnt="0"/>
      <dgm:spPr/>
    </dgm:pt>
    <dgm:pt modelId="{927D6217-E814-494C-A36D-0F3768DBD797}" type="pres">
      <dgm:prSet presAssocID="{93B8650B-76E0-437A-8DA8-D356D4DAA4F4}" presName="rootComposite" presStyleCnt="0"/>
      <dgm:spPr/>
    </dgm:pt>
    <dgm:pt modelId="{F5C544E2-79E0-4D46-8AB1-B7EFFA70137D}" type="pres">
      <dgm:prSet presAssocID="{93B8650B-76E0-437A-8DA8-D356D4DAA4F4}" presName="rootText" presStyleLbl="node1" presStyleIdx="0" presStyleCnt="1" custScaleX="332695" custScaleY="97774" custLinFactNeighborX="15545" custLinFactNeighborY="-6755"/>
      <dgm:spPr/>
      <dgm:t>
        <a:bodyPr/>
        <a:lstStyle/>
        <a:p>
          <a:endParaRPr lang="ru-RU"/>
        </a:p>
      </dgm:t>
    </dgm:pt>
    <dgm:pt modelId="{4BDD6CCF-3F11-41F1-B54F-2C1197872DC6}" type="pres">
      <dgm:prSet presAssocID="{93B8650B-76E0-437A-8DA8-D356D4DAA4F4}" presName="rootConnector" presStyleLbl="node1" presStyleIdx="0" presStyleCnt="1"/>
      <dgm:spPr/>
      <dgm:t>
        <a:bodyPr/>
        <a:lstStyle/>
        <a:p>
          <a:endParaRPr lang="ru-RU"/>
        </a:p>
      </dgm:t>
    </dgm:pt>
    <dgm:pt modelId="{B3D2513D-3AA1-4651-8A6A-E523571A137A}" type="pres">
      <dgm:prSet presAssocID="{93B8650B-76E0-437A-8DA8-D356D4DAA4F4}" presName="childShape" presStyleCnt="0"/>
      <dgm:spPr/>
    </dgm:pt>
    <dgm:pt modelId="{A72DBE4C-6F26-4112-AE8B-EA9D074B9CB2}" type="pres">
      <dgm:prSet presAssocID="{93B0FB5D-4C1F-4B7F-89AD-4E9B5B4F2E68}" presName="Name13" presStyleLbl="parChTrans1D2" presStyleIdx="0" presStyleCnt="3"/>
      <dgm:spPr/>
      <dgm:t>
        <a:bodyPr/>
        <a:lstStyle/>
        <a:p>
          <a:endParaRPr lang="ru-RU"/>
        </a:p>
      </dgm:t>
    </dgm:pt>
    <dgm:pt modelId="{D373735E-7972-4AB7-A7F8-660C0AEF09B7}" type="pres">
      <dgm:prSet presAssocID="{D8DB80C4-1A08-4F71-9365-6BBC063995E6}" presName="childText" presStyleLbl="bgAcc1" presStyleIdx="0" presStyleCnt="3" custScaleX="383065" custScaleY="131564" custLinFactNeighborX="4693" custLinFactNeighborY="-8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07A93-8331-43A9-AED1-A4AB531ABF6A}" type="pres">
      <dgm:prSet presAssocID="{B4BB48CF-2F04-4177-AAFB-A47ED76BD905}" presName="Name13" presStyleLbl="parChTrans1D2" presStyleIdx="1" presStyleCnt="3"/>
      <dgm:spPr/>
      <dgm:t>
        <a:bodyPr/>
        <a:lstStyle/>
        <a:p>
          <a:endParaRPr lang="ru-RU"/>
        </a:p>
      </dgm:t>
    </dgm:pt>
    <dgm:pt modelId="{DDA0507F-11BF-47E3-87B1-1A78DC0E1339}" type="pres">
      <dgm:prSet presAssocID="{3FB974E6-E0D9-4A08-8376-EBAF9F116B76}" presName="childText" presStyleLbl="bgAcc1" presStyleIdx="1" presStyleCnt="3" custScaleX="379044" custScaleY="79174" custLinFactNeighborX="8740" custLinFactNeighborY="-17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E2E11-B8DF-4B67-8551-4A37F0379088}" type="pres">
      <dgm:prSet presAssocID="{03AFE18B-89B7-49C7-8A95-4B6E68239A78}" presName="Name13" presStyleLbl="parChTrans1D2" presStyleIdx="2" presStyleCnt="3"/>
      <dgm:spPr/>
      <dgm:t>
        <a:bodyPr/>
        <a:lstStyle/>
        <a:p>
          <a:endParaRPr lang="ru-RU"/>
        </a:p>
      </dgm:t>
    </dgm:pt>
    <dgm:pt modelId="{1A151605-4658-4C3B-B1B9-00E413DD9492}" type="pres">
      <dgm:prSet presAssocID="{C88C5B82-620A-4363-9168-5AB248450DEF}" presName="childText" presStyleLbl="bgAcc1" presStyleIdx="2" presStyleCnt="3" custScaleX="406169" custLinFactNeighborX="-718" custLinFactNeighborY="-14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72501F-4962-4E02-867E-A50D8A5A6FF5}" type="presOf" srcId="{C88C5B82-620A-4363-9168-5AB248450DEF}" destId="{1A151605-4658-4C3B-B1B9-00E413DD9492}" srcOrd="0" destOrd="0" presId="urn:microsoft.com/office/officeart/2005/8/layout/hierarchy3"/>
    <dgm:cxn modelId="{4535F355-7FDA-4DD7-9FF8-08A56E2F8DDB}" srcId="{93B8650B-76E0-437A-8DA8-D356D4DAA4F4}" destId="{3FB974E6-E0D9-4A08-8376-EBAF9F116B76}" srcOrd="1" destOrd="0" parTransId="{B4BB48CF-2F04-4177-AAFB-A47ED76BD905}" sibTransId="{3B7F7DE8-427E-4AC6-A3BE-C7457FA3A462}"/>
    <dgm:cxn modelId="{CF3BF34E-9F74-47B3-A30F-E4FB0894FF72}" srcId="{93B8650B-76E0-437A-8DA8-D356D4DAA4F4}" destId="{C88C5B82-620A-4363-9168-5AB248450DEF}" srcOrd="2" destOrd="0" parTransId="{03AFE18B-89B7-49C7-8A95-4B6E68239A78}" sibTransId="{26E2D936-46B5-4DF5-9B67-3E6C07BB5480}"/>
    <dgm:cxn modelId="{4D2D5A0C-A90E-4161-B588-C860D90FB163}" type="presOf" srcId="{93B8650B-76E0-437A-8DA8-D356D4DAA4F4}" destId="{4BDD6CCF-3F11-41F1-B54F-2C1197872DC6}" srcOrd="1" destOrd="0" presId="urn:microsoft.com/office/officeart/2005/8/layout/hierarchy3"/>
    <dgm:cxn modelId="{620883D0-C935-464D-B250-3B87BFCF946A}" type="presOf" srcId="{93B0FB5D-4C1F-4B7F-89AD-4E9B5B4F2E68}" destId="{A72DBE4C-6F26-4112-AE8B-EA9D074B9CB2}" srcOrd="0" destOrd="0" presId="urn:microsoft.com/office/officeart/2005/8/layout/hierarchy3"/>
    <dgm:cxn modelId="{75424E2F-36CC-4B1C-BD65-1852F4217548}" type="presOf" srcId="{4CA245E0-6582-4B4C-BA14-9274C83FD951}" destId="{2F44E8EA-18AA-43E0-9CDA-5B888D5E7B7B}" srcOrd="0" destOrd="0" presId="urn:microsoft.com/office/officeart/2005/8/layout/hierarchy3"/>
    <dgm:cxn modelId="{1E3297D0-4305-46C6-A0D1-46088D9351A3}" type="presOf" srcId="{03AFE18B-89B7-49C7-8A95-4B6E68239A78}" destId="{74BE2E11-B8DF-4B67-8551-4A37F0379088}" srcOrd="0" destOrd="0" presId="urn:microsoft.com/office/officeart/2005/8/layout/hierarchy3"/>
    <dgm:cxn modelId="{993B9792-4B94-45E3-B542-E872CA744336}" type="presOf" srcId="{D8DB80C4-1A08-4F71-9365-6BBC063995E6}" destId="{D373735E-7972-4AB7-A7F8-660C0AEF09B7}" srcOrd="0" destOrd="0" presId="urn:microsoft.com/office/officeart/2005/8/layout/hierarchy3"/>
    <dgm:cxn modelId="{7EDA346E-43B4-4F92-9817-B15A37C2564E}" type="presOf" srcId="{B4BB48CF-2F04-4177-AAFB-A47ED76BD905}" destId="{2DA07A93-8331-43A9-AED1-A4AB531ABF6A}" srcOrd="0" destOrd="0" presId="urn:microsoft.com/office/officeart/2005/8/layout/hierarchy3"/>
    <dgm:cxn modelId="{0AFF6CA5-74B9-47A4-B949-03721D8FE098}" srcId="{4CA245E0-6582-4B4C-BA14-9274C83FD951}" destId="{93B8650B-76E0-437A-8DA8-D356D4DAA4F4}" srcOrd="0" destOrd="0" parTransId="{6FE56EF9-77A3-4E0F-82BD-8A89F3BA5758}" sibTransId="{391FD001-7BC2-4DDD-96C4-A801B8ADB23D}"/>
    <dgm:cxn modelId="{F30B3422-1CC0-4744-96D3-B683865B3D5D}" srcId="{93B8650B-76E0-437A-8DA8-D356D4DAA4F4}" destId="{D8DB80C4-1A08-4F71-9365-6BBC063995E6}" srcOrd="0" destOrd="0" parTransId="{93B0FB5D-4C1F-4B7F-89AD-4E9B5B4F2E68}" sibTransId="{F3933D90-6618-4187-89F1-38597147FFFC}"/>
    <dgm:cxn modelId="{EAE5CCE6-C7B0-4C25-B637-723867350EA3}" type="presOf" srcId="{93B8650B-76E0-437A-8DA8-D356D4DAA4F4}" destId="{F5C544E2-79E0-4D46-8AB1-B7EFFA70137D}" srcOrd="0" destOrd="0" presId="urn:microsoft.com/office/officeart/2005/8/layout/hierarchy3"/>
    <dgm:cxn modelId="{D46CF400-7338-4AC5-9352-4E24E7EE4DDA}" type="presOf" srcId="{3FB974E6-E0D9-4A08-8376-EBAF9F116B76}" destId="{DDA0507F-11BF-47E3-87B1-1A78DC0E1339}" srcOrd="0" destOrd="0" presId="urn:microsoft.com/office/officeart/2005/8/layout/hierarchy3"/>
    <dgm:cxn modelId="{FC8DAAB5-5D17-401C-80E5-DEC58BB981FF}" type="presParOf" srcId="{2F44E8EA-18AA-43E0-9CDA-5B888D5E7B7B}" destId="{ECF64AF5-12C9-49B7-B899-6C9541507E18}" srcOrd="0" destOrd="0" presId="urn:microsoft.com/office/officeart/2005/8/layout/hierarchy3"/>
    <dgm:cxn modelId="{34314EF2-ACC7-476C-9D39-67A07A4E8B04}" type="presParOf" srcId="{ECF64AF5-12C9-49B7-B899-6C9541507E18}" destId="{927D6217-E814-494C-A36D-0F3768DBD797}" srcOrd="0" destOrd="0" presId="urn:microsoft.com/office/officeart/2005/8/layout/hierarchy3"/>
    <dgm:cxn modelId="{A11B7D84-0A39-4608-8BC2-199A8D54EAD3}" type="presParOf" srcId="{927D6217-E814-494C-A36D-0F3768DBD797}" destId="{F5C544E2-79E0-4D46-8AB1-B7EFFA70137D}" srcOrd="0" destOrd="0" presId="urn:microsoft.com/office/officeart/2005/8/layout/hierarchy3"/>
    <dgm:cxn modelId="{05042F5B-3A2D-4956-A120-E97F9F6394D9}" type="presParOf" srcId="{927D6217-E814-494C-A36D-0F3768DBD797}" destId="{4BDD6CCF-3F11-41F1-B54F-2C1197872DC6}" srcOrd="1" destOrd="0" presId="urn:microsoft.com/office/officeart/2005/8/layout/hierarchy3"/>
    <dgm:cxn modelId="{6D619331-7AA3-4B77-8229-15575452F044}" type="presParOf" srcId="{ECF64AF5-12C9-49B7-B899-6C9541507E18}" destId="{B3D2513D-3AA1-4651-8A6A-E523571A137A}" srcOrd="1" destOrd="0" presId="urn:microsoft.com/office/officeart/2005/8/layout/hierarchy3"/>
    <dgm:cxn modelId="{29EAC3D1-F33A-417F-B127-AD3B9F20F62F}" type="presParOf" srcId="{B3D2513D-3AA1-4651-8A6A-E523571A137A}" destId="{A72DBE4C-6F26-4112-AE8B-EA9D074B9CB2}" srcOrd="0" destOrd="0" presId="urn:microsoft.com/office/officeart/2005/8/layout/hierarchy3"/>
    <dgm:cxn modelId="{D5F87D9F-877D-4780-8B38-D8F3CDBB732E}" type="presParOf" srcId="{B3D2513D-3AA1-4651-8A6A-E523571A137A}" destId="{D373735E-7972-4AB7-A7F8-660C0AEF09B7}" srcOrd="1" destOrd="0" presId="urn:microsoft.com/office/officeart/2005/8/layout/hierarchy3"/>
    <dgm:cxn modelId="{F9DC8160-6E4B-4857-A5A4-A0187ABBA26C}" type="presParOf" srcId="{B3D2513D-3AA1-4651-8A6A-E523571A137A}" destId="{2DA07A93-8331-43A9-AED1-A4AB531ABF6A}" srcOrd="2" destOrd="0" presId="urn:microsoft.com/office/officeart/2005/8/layout/hierarchy3"/>
    <dgm:cxn modelId="{9560BBD0-9A80-420F-9BCB-0814893CFBD1}" type="presParOf" srcId="{B3D2513D-3AA1-4651-8A6A-E523571A137A}" destId="{DDA0507F-11BF-47E3-87B1-1A78DC0E1339}" srcOrd="3" destOrd="0" presId="urn:microsoft.com/office/officeart/2005/8/layout/hierarchy3"/>
    <dgm:cxn modelId="{2ECBB133-9712-4335-82C5-0744DFAA0A92}" type="presParOf" srcId="{B3D2513D-3AA1-4651-8A6A-E523571A137A}" destId="{74BE2E11-B8DF-4B67-8551-4A37F0379088}" srcOrd="4" destOrd="0" presId="urn:microsoft.com/office/officeart/2005/8/layout/hierarchy3"/>
    <dgm:cxn modelId="{20AB1C7B-CD3C-459E-9D62-18BCB3007C11}" type="presParOf" srcId="{B3D2513D-3AA1-4651-8A6A-E523571A137A}" destId="{1A151605-4658-4C3B-B1B9-00E413DD9492}" srcOrd="5" destOrd="0" presId="urn:microsoft.com/office/officeart/2005/8/layout/hierarchy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A245E0-6582-4B4C-BA14-9274C83FD95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B8650B-76E0-437A-8DA8-D356D4DAA4F4}">
      <dgm:prSet phldrT="[Текст]" custT="1"/>
      <dgm:spPr>
        <a:solidFill>
          <a:srgbClr val="4880AE"/>
        </a:solidFill>
      </dgm:spPr>
      <dgm:t>
        <a:bodyPr/>
        <a:lstStyle/>
        <a:p>
          <a:endParaRPr lang="ru-RU" sz="20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Коммунальное хозяйство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6FE56EF9-77A3-4E0F-82BD-8A89F3BA5758}" type="parTrans" cxnId="{0AFF6CA5-74B9-47A4-B949-03721D8FE098}">
      <dgm:prSet/>
      <dgm:spPr/>
      <dgm:t>
        <a:bodyPr/>
        <a:lstStyle/>
        <a:p>
          <a:endParaRPr lang="ru-RU"/>
        </a:p>
      </dgm:t>
    </dgm:pt>
    <dgm:pt modelId="{391FD001-7BC2-4DDD-96C4-A801B8ADB23D}" type="sibTrans" cxnId="{0AFF6CA5-74B9-47A4-B949-03721D8FE098}">
      <dgm:prSet/>
      <dgm:spPr/>
      <dgm:t>
        <a:bodyPr/>
        <a:lstStyle/>
        <a:p>
          <a:endParaRPr lang="ru-RU"/>
        </a:p>
      </dgm:t>
    </dgm:pt>
    <dgm:pt modelId="{15145FF8-9817-48A0-AB74-67C85CCF62E1}">
      <dgm:prSet phldrT="[Текст]" custT="1"/>
      <dgm:spPr>
        <a:solidFill>
          <a:srgbClr val="D0DFEC">
            <a:alpha val="90000"/>
          </a:srgbClr>
        </a:solidFill>
        <a:ln>
          <a:solidFill>
            <a:srgbClr val="4880AE"/>
          </a:solidFill>
        </a:ln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Субсидии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 компенсацию выпадающих доходов, сложившихся в результате предоставления населению услуг водоснабжения и водоотведения</a:t>
          </a:r>
        </a:p>
      </dgm:t>
    </dgm:pt>
    <dgm:pt modelId="{14722099-162D-44F5-8D67-6AB2154EC240}" type="parTrans" cxnId="{28E431DC-7EEF-4980-88D2-C5167CE9B9A8}">
      <dgm:prSet/>
      <dgm:spPr>
        <a:ln>
          <a:solidFill>
            <a:srgbClr val="4880AE"/>
          </a:solidFill>
        </a:ln>
      </dgm:spPr>
      <dgm:t>
        <a:bodyPr/>
        <a:lstStyle/>
        <a:p>
          <a:endParaRPr lang="ru-RU"/>
        </a:p>
      </dgm:t>
    </dgm:pt>
    <dgm:pt modelId="{6D8E2542-7384-458E-A881-0E9C02154899}" type="sibTrans" cxnId="{28E431DC-7EEF-4980-88D2-C5167CE9B9A8}">
      <dgm:prSet/>
      <dgm:spPr/>
      <dgm:t>
        <a:bodyPr/>
        <a:lstStyle/>
        <a:p>
          <a:endParaRPr lang="ru-RU"/>
        </a:p>
      </dgm:t>
    </dgm:pt>
    <dgm:pt modelId="{2F44E8EA-18AA-43E0-9CDA-5B888D5E7B7B}" type="pres">
      <dgm:prSet presAssocID="{4CA245E0-6582-4B4C-BA14-9274C83FD95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F64AF5-12C9-49B7-B899-6C9541507E18}" type="pres">
      <dgm:prSet presAssocID="{93B8650B-76E0-437A-8DA8-D356D4DAA4F4}" presName="root" presStyleCnt="0"/>
      <dgm:spPr/>
    </dgm:pt>
    <dgm:pt modelId="{927D6217-E814-494C-A36D-0F3768DBD797}" type="pres">
      <dgm:prSet presAssocID="{93B8650B-76E0-437A-8DA8-D356D4DAA4F4}" presName="rootComposite" presStyleCnt="0"/>
      <dgm:spPr/>
    </dgm:pt>
    <dgm:pt modelId="{F5C544E2-79E0-4D46-8AB1-B7EFFA70137D}" type="pres">
      <dgm:prSet presAssocID="{93B8650B-76E0-437A-8DA8-D356D4DAA4F4}" presName="rootText" presStyleLbl="node1" presStyleIdx="0" presStyleCnt="1" custScaleX="57258" custScaleY="17154" custLinFactNeighborX="1435" custLinFactNeighborY="-3453"/>
      <dgm:spPr/>
      <dgm:t>
        <a:bodyPr/>
        <a:lstStyle/>
        <a:p>
          <a:endParaRPr lang="ru-RU"/>
        </a:p>
      </dgm:t>
    </dgm:pt>
    <dgm:pt modelId="{4BDD6CCF-3F11-41F1-B54F-2C1197872DC6}" type="pres">
      <dgm:prSet presAssocID="{93B8650B-76E0-437A-8DA8-D356D4DAA4F4}" presName="rootConnector" presStyleLbl="node1" presStyleIdx="0" presStyleCnt="1"/>
      <dgm:spPr/>
      <dgm:t>
        <a:bodyPr/>
        <a:lstStyle/>
        <a:p>
          <a:endParaRPr lang="ru-RU"/>
        </a:p>
      </dgm:t>
    </dgm:pt>
    <dgm:pt modelId="{B3D2513D-3AA1-4651-8A6A-E523571A137A}" type="pres">
      <dgm:prSet presAssocID="{93B8650B-76E0-437A-8DA8-D356D4DAA4F4}" presName="childShape" presStyleCnt="0"/>
      <dgm:spPr/>
    </dgm:pt>
    <dgm:pt modelId="{2FB7701E-C7A0-4256-95F6-D259A3203C93}" type="pres">
      <dgm:prSet presAssocID="{14722099-162D-44F5-8D67-6AB2154EC240}" presName="Name13" presStyleLbl="parChTrans1D2" presStyleIdx="0" presStyleCnt="1"/>
      <dgm:spPr/>
      <dgm:t>
        <a:bodyPr/>
        <a:lstStyle/>
        <a:p>
          <a:endParaRPr lang="ru-RU"/>
        </a:p>
      </dgm:t>
    </dgm:pt>
    <dgm:pt modelId="{C378E89F-4B69-444C-9AD0-7E2133DECFD1}" type="pres">
      <dgm:prSet presAssocID="{15145FF8-9817-48A0-AB74-67C85CCF62E1}" presName="childText" presStyleLbl="bgAcc1" presStyleIdx="0" presStyleCnt="1" custScaleX="61064" custScaleY="39552" custLinFactNeighborX="3908" custLinFactNeighborY="-8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609B7F-F7B7-4FEC-80C0-B69BDF487738}" type="presOf" srcId="{93B8650B-76E0-437A-8DA8-D356D4DAA4F4}" destId="{4BDD6CCF-3F11-41F1-B54F-2C1197872DC6}" srcOrd="1" destOrd="0" presId="urn:microsoft.com/office/officeart/2005/8/layout/hierarchy3"/>
    <dgm:cxn modelId="{28E431DC-7EEF-4980-88D2-C5167CE9B9A8}" srcId="{93B8650B-76E0-437A-8DA8-D356D4DAA4F4}" destId="{15145FF8-9817-48A0-AB74-67C85CCF62E1}" srcOrd="0" destOrd="0" parTransId="{14722099-162D-44F5-8D67-6AB2154EC240}" sibTransId="{6D8E2542-7384-458E-A881-0E9C02154899}"/>
    <dgm:cxn modelId="{003E236C-EEE9-4B57-BD30-C7E059B9A4FE}" type="presOf" srcId="{15145FF8-9817-48A0-AB74-67C85CCF62E1}" destId="{C378E89F-4B69-444C-9AD0-7E2133DECFD1}" srcOrd="0" destOrd="0" presId="urn:microsoft.com/office/officeart/2005/8/layout/hierarchy3"/>
    <dgm:cxn modelId="{DB1A1D24-AF7C-4C66-A781-407341F7F7AB}" type="presOf" srcId="{4CA245E0-6582-4B4C-BA14-9274C83FD951}" destId="{2F44E8EA-18AA-43E0-9CDA-5B888D5E7B7B}" srcOrd="0" destOrd="0" presId="urn:microsoft.com/office/officeart/2005/8/layout/hierarchy3"/>
    <dgm:cxn modelId="{594F92BC-718A-42ED-9230-09C4ECCE66EE}" type="presOf" srcId="{93B8650B-76E0-437A-8DA8-D356D4DAA4F4}" destId="{F5C544E2-79E0-4D46-8AB1-B7EFFA70137D}" srcOrd="0" destOrd="0" presId="urn:microsoft.com/office/officeart/2005/8/layout/hierarchy3"/>
    <dgm:cxn modelId="{0AFF6CA5-74B9-47A4-B949-03721D8FE098}" srcId="{4CA245E0-6582-4B4C-BA14-9274C83FD951}" destId="{93B8650B-76E0-437A-8DA8-D356D4DAA4F4}" srcOrd="0" destOrd="0" parTransId="{6FE56EF9-77A3-4E0F-82BD-8A89F3BA5758}" sibTransId="{391FD001-7BC2-4DDD-96C4-A801B8ADB23D}"/>
    <dgm:cxn modelId="{CD7A7F00-80B7-495F-908C-866D549AE6ED}" type="presOf" srcId="{14722099-162D-44F5-8D67-6AB2154EC240}" destId="{2FB7701E-C7A0-4256-95F6-D259A3203C93}" srcOrd="0" destOrd="0" presId="urn:microsoft.com/office/officeart/2005/8/layout/hierarchy3"/>
    <dgm:cxn modelId="{5511FCBC-8121-4AC4-A6E2-7D8DA18480E4}" type="presParOf" srcId="{2F44E8EA-18AA-43E0-9CDA-5B888D5E7B7B}" destId="{ECF64AF5-12C9-49B7-B899-6C9541507E18}" srcOrd="0" destOrd="0" presId="urn:microsoft.com/office/officeart/2005/8/layout/hierarchy3"/>
    <dgm:cxn modelId="{508E0864-C7CC-4091-953E-8CD8A254FEE1}" type="presParOf" srcId="{ECF64AF5-12C9-49B7-B899-6C9541507E18}" destId="{927D6217-E814-494C-A36D-0F3768DBD797}" srcOrd="0" destOrd="0" presId="urn:microsoft.com/office/officeart/2005/8/layout/hierarchy3"/>
    <dgm:cxn modelId="{2CAFD150-E006-4780-9283-247CAABD0E2D}" type="presParOf" srcId="{927D6217-E814-494C-A36D-0F3768DBD797}" destId="{F5C544E2-79E0-4D46-8AB1-B7EFFA70137D}" srcOrd="0" destOrd="0" presId="urn:microsoft.com/office/officeart/2005/8/layout/hierarchy3"/>
    <dgm:cxn modelId="{25BA9D8A-3B9C-43B9-893E-CA2EBCAA42BE}" type="presParOf" srcId="{927D6217-E814-494C-A36D-0F3768DBD797}" destId="{4BDD6CCF-3F11-41F1-B54F-2C1197872DC6}" srcOrd="1" destOrd="0" presId="urn:microsoft.com/office/officeart/2005/8/layout/hierarchy3"/>
    <dgm:cxn modelId="{519945A0-17C9-4D39-87ED-75D9307547BF}" type="presParOf" srcId="{ECF64AF5-12C9-49B7-B899-6C9541507E18}" destId="{B3D2513D-3AA1-4651-8A6A-E523571A137A}" srcOrd="1" destOrd="0" presId="urn:microsoft.com/office/officeart/2005/8/layout/hierarchy3"/>
    <dgm:cxn modelId="{B94E307E-0D35-4D29-873C-8E4D6E23BF41}" type="presParOf" srcId="{B3D2513D-3AA1-4651-8A6A-E523571A137A}" destId="{2FB7701E-C7A0-4256-95F6-D259A3203C93}" srcOrd="0" destOrd="0" presId="urn:microsoft.com/office/officeart/2005/8/layout/hierarchy3"/>
    <dgm:cxn modelId="{4F721946-0B8D-4FB4-9FD0-586C3D59DFE4}" type="presParOf" srcId="{B3D2513D-3AA1-4651-8A6A-E523571A137A}" destId="{C378E89F-4B69-444C-9AD0-7E2133DECFD1}" srcOrd="1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A245E0-6582-4B4C-BA14-9274C83FD95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B8650B-76E0-437A-8DA8-D356D4DAA4F4}">
      <dgm:prSet phldrT="[Текст]" custT="1"/>
      <dgm:spPr>
        <a:solidFill>
          <a:srgbClr val="4880AE"/>
        </a:solidFill>
        <a:ln>
          <a:solidFill>
            <a:srgbClr val="4880AE"/>
          </a:solidFill>
        </a:ln>
      </dgm:spPr>
      <dgm:t>
        <a:bodyPr/>
        <a:lstStyle/>
        <a:p>
          <a:endParaRPr lang="ru-RU" sz="20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Жилищное хозяйство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6FE56EF9-77A3-4E0F-82BD-8A89F3BA5758}" type="parTrans" cxnId="{0AFF6CA5-74B9-47A4-B949-03721D8FE098}">
      <dgm:prSet/>
      <dgm:spPr/>
      <dgm:t>
        <a:bodyPr/>
        <a:lstStyle/>
        <a:p>
          <a:endParaRPr lang="ru-RU"/>
        </a:p>
      </dgm:t>
    </dgm:pt>
    <dgm:pt modelId="{391FD001-7BC2-4DDD-96C4-A801B8ADB23D}" type="sibTrans" cxnId="{0AFF6CA5-74B9-47A4-B949-03721D8FE098}">
      <dgm:prSet/>
      <dgm:spPr/>
      <dgm:t>
        <a:bodyPr/>
        <a:lstStyle/>
        <a:p>
          <a:endParaRPr lang="ru-RU"/>
        </a:p>
      </dgm:t>
    </dgm:pt>
    <dgm:pt modelId="{15145FF8-9817-48A0-AB74-67C85CCF62E1}">
      <dgm:prSet phldrT="[Текст]" custT="1"/>
      <dgm:spPr>
        <a:solidFill>
          <a:srgbClr val="D0DFEC">
            <a:alpha val="90000"/>
          </a:srgbClr>
        </a:solidFill>
        <a:ln>
          <a:solidFill>
            <a:srgbClr val="4880AE"/>
          </a:solidFill>
        </a:ln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Субсидии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 на компенсацию выпадающих доходов в связи с обслуживанием пустующего жилищного фонда</a:t>
          </a:r>
        </a:p>
      </dgm:t>
    </dgm:pt>
    <dgm:pt modelId="{14722099-162D-44F5-8D67-6AB2154EC240}" type="parTrans" cxnId="{28E431DC-7EEF-4980-88D2-C5167CE9B9A8}">
      <dgm:prSet/>
      <dgm:spPr>
        <a:ln>
          <a:solidFill>
            <a:srgbClr val="4880AE"/>
          </a:solidFill>
        </a:ln>
      </dgm:spPr>
      <dgm:t>
        <a:bodyPr/>
        <a:lstStyle/>
        <a:p>
          <a:endParaRPr lang="ru-RU"/>
        </a:p>
      </dgm:t>
    </dgm:pt>
    <dgm:pt modelId="{6D8E2542-7384-458E-A881-0E9C02154899}" type="sibTrans" cxnId="{28E431DC-7EEF-4980-88D2-C5167CE9B9A8}">
      <dgm:prSet/>
      <dgm:spPr/>
      <dgm:t>
        <a:bodyPr/>
        <a:lstStyle/>
        <a:p>
          <a:endParaRPr lang="ru-RU"/>
        </a:p>
      </dgm:t>
    </dgm:pt>
    <dgm:pt modelId="{2F44E8EA-18AA-43E0-9CDA-5B888D5E7B7B}" type="pres">
      <dgm:prSet presAssocID="{4CA245E0-6582-4B4C-BA14-9274C83FD95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F64AF5-12C9-49B7-B899-6C9541507E18}" type="pres">
      <dgm:prSet presAssocID="{93B8650B-76E0-437A-8DA8-D356D4DAA4F4}" presName="root" presStyleCnt="0"/>
      <dgm:spPr/>
    </dgm:pt>
    <dgm:pt modelId="{927D6217-E814-494C-A36D-0F3768DBD797}" type="pres">
      <dgm:prSet presAssocID="{93B8650B-76E0-437A-8DA8-D356D4DAA4F4}" presName="rootComposite" presStyleCnt="0"/>
      <dgm:spPr/>
    </dgm:pt>
    <dgm:pt modelId="{F5C544E2-79E0-4D46-8AB1-B7EFFA70137D}" type="pres">
      <dgm:prSet presAssocID="{93B8650B-76E0-437A-8DA8-D356D4DAA4F4}" presName="rootText" presStyleLbl="node1" presStyleIdx="0" presStyleCnt="1" custScaleX="64432" custScaleY="20230" custLinFactNeighborX="1194" custLinFactNeighborY="-6204"/>
      <dgm:spPr/>
      <dgm:t>
        <a:bodyPr/>
        <a:lstStyle/>
        <a:p>
          <a:endParaRPr lang="ru-RU"/>
        </a:p>
      </dgm:t>
    </dgm:pt>
    <dgm:pt modelId="{4BDD6CCF-3F11-41F1-B54F-2C1197872DC6}" type="pres">
      <dgm:prSet presAssocID="{93B8650B-76E0-437A-8DA8-D356D4DAA4F4}" presName="rootConnector" presStyleLbl="node1" presStyleIdx="0" presStyleCnt="1"/>
      <dgm:spPr/>
      <dgm:t>
        <a:bodyPr/>
        <a:lstStyle/>
        <a:p>
          <a:endParaRPr lang="ru-RU"/>
        </a:p>
      </dgm:t>
    </dgm:pt>
    <dgm:pt modelId="{B3D2513D-3AA1-4651-8A6A-E523571A137A}" type="pres">
      <dgm:prSet presAssocID="{93B8650B-76E0-437A-8DA8-D356D4DAA4F4}" presName="childShape" presStyleCnt="0"/>
      <dgm:spPr/>
    </dgm:pt>
    <dgm:pt modelId="{2FB7701E-C7A0-4256-95F6-D259A3203C93}" type="pres">
      <dgm:prSet presAssocID="{14722099-162D-44F5-8D67-6AB2154EC240}" presName="Name13" presStyleLbl="parChTrans1D2" presStyleIdx="0" presStyleCnt="1"/>
      <dgm:spPr/>
      <dgm:t>
        <a:bodyPr/>
        <a:lstStyle/>
        <a:p>
          <a:endParaRPr lang="ru-RU"/>
        </a:p>
      </dgm:t>
    </dgm:pt>
    <dgm:pt modelId="{C378E89F-4B69-444C-9AD0-7E2133DECFD1}" type="pres">
      <dgm:prSet presAssocID="{15145FF8-9817-48A0-AB74-67C85CCF62E1}" presName="childText" presStyleLbl="bgAcc1" presStyleIdx="0" presStyleCnt="1" custScaleX="56774" custScaleY="28397" custLinFactNeighborX="1951" custLinFactNeighborY="-10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E23CFF-3126-43D5-A6B5-960932692E23}" type="presOf" srcId="{15145FF8-9817-48A0-AB74-67C85CCF62E1}" destId="{C378E89F-4B69-444C-9AD0-7E2133DECFD1}" srcOrd="0" destOrd="0" presId="urn:microsoft.com/office/officeart/2005/8/layout/hierarchy3"/>
    <dgm:cxn modelId="{28E431DC-7EEF-4980-88D2-C5167CE9B9A8}" srcId="{93B8650B-76E0-437A-8DA8-D356D4DAA4F4}" destId="{15145FF8-9817-48A0-AB74-67C85CCF62E1}" srcOrd="0" destOrd="0" parTransId="{14722099-162D-44F5-8D67-6AB2154EC240}" sibTransId="{6D8E2542-7384-458E-A881-0E9C02154899}"/>
    <dgm:cxn modelId="{52F97A6E-983B-4C58-B0FD-423885AC14BD}" type="presOf" srcId="{4CA245E0-6582-4B4C-BA14-9274C83FD951}" destId="{2F44E8EA-18AA-43E0-9CDA-5B888D5E7B7B}" srcOrd="0" destOrd="0" presId="urn:microsoft.com/office/officeart/2005/8/layout/hierarchy3"/>
    <dgm:cxn modelId="{80E8789C-B472-4B40-8214-1AB9B06BE41A}" type="presOf" srcId="{93B8650B-76E0-437A-8DA8-D356D4DAA4F4}" destId="{4BDD6CCF-3F11-41F1-B54F-2C1197872DC6}" srcOrd="1" destOrd="0" presId="urn:microsoft.com/office/officeart/2005/8/layout/hierarchy3"/>
    <dgm:cxn modelId="{0AFF6CA5-74B9-47A4-B949-03721D8FE098}" srcId="{4CA245E0-6582-4B4C-BA14-9274C83FD951}" destId="{93B8650B-76E0-437A-8DA8-D356D4DAA4F4}" srcOrd="0" destOrd="0" parTransId="{6FE56EF9-77A3-4E0F-82BD-8A89F3BA5758}" sibTransId="{391FD001-7BC2-4DDD-96C4-A801B8ADB23D}"/>
    <dgm:cxn modelId="{A95A4FB6-0636-4DCE-96D2-D68C39E2E862}" type="presOf" srcId="{93B8650B-76E0-437A-8DA8-D356D4DAA4F4}" destId="{F5C544E2-79E0-4D46-8AB1-B7EFFA70137D}" srcOrd="0" destOrd="0" presId="urn:microsoft.com/office/officeart/2005/8/layout/hierarchy3"/>
    <dgm:cxn modelId="{CAA34402-EB1B-4FCA-9842-88E47814EAFF}" type="presOf" srcId="{14722099-162D-44F5-8D67-6AB2154EC240}" destId="{2FB7701E-C7A0-4256-95F6-D259A3203C93}" srcOrd="0" destOrd="0" presId="urn:microsoft.com/office/officeart/2005/8/layout/hierarchy3"/>
    <dgm:cxn modelId="{EB5B13F5-5A54-4B35-9E2F-52F6CC618CB0}" type="presParOf" srcId="{2F44E8EA-18AA-43E0-9CDA-5B888D5E7B7B}" destId="{ECF64AF5-12C9-49B7-B899-6C9541507E18}" srcOrd="0" destOrd="0" presId="urn:microsoft.com/office/officeart/2005/8/layout/hierarchy3"/>
    <dgm:cxn modelId="{67489F47-6214-4B33-A55E-EAC87256D104}" type="presParOf" srcId="{ECF64AF5-12C9-49B7-B899-6C9541507E18}" destId="{927D6217-E814-494C-A36D-0F3768DBD797}" srcOrd="0" destOrd="0" presId="urn:microsoft.com/office/officeart/2005/8/layout/hierarchy3"/>
    <dgm:cxn modelId="{7FD57E34-4C9B-46B7-91A6-D4F58C07DDD5}" type="presParOf" srcId="{927D6217-E814-494C-A36D-0F3768DBD797}" destId="{F5C544E2-79E0-4D46-8AB1-B7EFFA70137D}" srcOrd="0" destOrd="0" presId="urn:microsoft.com/office/officeart/2005/8/layout/hierarchy3"/>
    <dgm:cxn modelId="{38811DDB-BEDC-4684-94CF-97D8BBB9457A}" type="presParOf" srcId="{927D6217-E814-494C-A36D-0F3768DBD797}" destId="{4BDD6CCF-3F11-41F1-B54F-2C1197872DC6}" srcOrd="1" destOrd="0" presId="urn:microsoft.com/office/officeart/2005/8/layout/hierarchy3"/>
    <dgm:cxn modelId="{4BDEF777-10F4-4E08-AF2A-2C5678474C7C}" type="presParOf" srcId="{ECF64AF5-12C9-49B7-B899-6C9541507E18}" destId="{B3D2513D-3AA1-4651-8A6A-E523571A137A}" srcOrd="1" destOrd="0" presId="urn:microsoft.com/office/officeart/2005/8/layout/hierarchy3"/>
    <dgm:cxn modelId="{C75A3230-A98A-440B-9ACA-C508AA3815EE}" type="presParOf" srcId="{B3D2513D-3AA1-4651-8A6A-E523571A137A}" destId="{2FB7701E-C7A0-4256-95F6-D259A3203C93}" srcOrd="0" destOrd="0" presId="urn:microsoft.com/office/officeart/2005/8/layout/hierarchy3"/>
    <dgm:cxn modelId="{22A55072-709D-4393-8B33-4C7108F32D1A}" type="presParOf" srcId="{B3D2513D-3AA1-4651-8A6A-E523571A137A}" destId="{C378E89F-4B69-444C-9AD0-7E2133DECFD1}" srcOrd="1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0.21311</cdr:x>
      <cdr:y>0.12162</cdr:y>
    </cdr:from>
    <cdr:to>
      <cdr:x>0.35082</cdr:x>
      <cdr:y>0.21351</cdr:y>
    </cdr:to>
    <cdr:sp macro="" textlink="">
      <cdr:nvSpPr>
        <cdr:cNvPr id="3" name="Прямая со стрелкой 2"/>
        <cdr:cNvSpPr/>
      </cdr:nvSpPr>
      <cdr:spPr bwMode="auto">
        <a:xfrm xmlns:a="http://schemas.openxmlformats.org/drawingml/2006/main">
          <a:off x="1857388" y="642942"/>
          <a:ext cx="1200152" cy="485772"/>
        </a:xfrm>
        <a:prstGeom xmlns:a="http://schemas.openxmlformats.org/drawingml/2006/main" prst="straightConnector1">
          <a:avLst/>
        </a:prstGeom>
        <a:gradFill xmlns:a="http://schemas.openxmlformats.org/drawingml/2006/main" rotWithShape="1">
          <a:gsLst>
            <a:gs pos="0">
              <a:schemeClr val="bg1"/>
            </a:gs>
            <a:gs pos="100000">
              <a:schemeClr val="accent1">
                <a:alpha val="58000"/>
              </a:schemeClr>
            </a:gs>
          </a:gsLst>
          <a:path path="rect">
            <a:fillToRect l="50000" t="50000" r="50000" b="50000"/>
          </a:path>
        </a:gradFill>
        <a:ln xmlns:a="http://schemas.openxmlformats.org/drawingml/2006/main" w="28575" cap="rnd" cmpd="sng" algn="ctr">
          <a:solidFill>
            <a:srgbClr val="660033"/>
          </a:solidFill>
          <a:prstDash val="sysDot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="horz" wrap="none" lIns="90000" tIns="46800" rIns="90000" bIns="4680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0.23581</cdr:x>
      <cdr:y>0.09677</cdr:y>
    </cdr:from>
    <cdr:to>
      <cdr:x>0.34436</cdr:x>
      <cdr:y>0.15402</cdr:y>
    </cdr:to>
    <cdr:sp macro="" textlink="">
      <cdr:nvSpPr>
        <cdr:cNvPr id="4" name="TextBox 3"/>
        <cdr:cNvSpPr txBox="1"/>
      </cdr:nvSpPr>
      <cdr:spPr>
        <a:xfrm xmlns:a="http://schemas.openxmlformats.org/drawingml/2006/main" rot="1357738">
          <a:off x="2055165" y="511574"/>
          <a:ext cx="946111" cy="302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rPr>
            <a:t>&lt; на 9 %</a:t>
          </a:r>
          <a:endParaRPr lang="ru-RU" sz="1800" b="1" dirty="0">
            <a:solidFill>
              <a:srgbClr val="660033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0.2541</cdr:x>
      <cdr:y>0.13514</cdr:y>
    </cdr:from>
    <cdr:to>
      <cdr:x>0.37541</cdr:x>
      <cdr:y>0.30811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14578" y="714380"/>
          <a:ext cx="105727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0.51639</cdr:x>
      <cdr:y>0.05405</cdr:y>
    </cdr:from>
    <cdr:to>
      <cdr:x>0.66393</cdr:x>
      <cdr:y>0.17568</cdr:y>
    </cdr:to>
    <cdr:sp macro="" textlink="">
      <cdr:nvSpPr>
        <cdr:cNvPr id="7" name="Прямая со стрелкой 6"/>
        <cdr:cNvSpPr/>
      </cdr:nvSpPr>
      <cdr:spPr bwMode="auto">
        <a:xfrm xmlns:a="http://schemas.openxmlformats.org/drawingml/2006/main">
          <a:off x="4500594" y="285752"/>
          <a:ext cx="1285884" cy="642942"/>
        </a:xfrm>
        <a:prstGeom xmlns:a="http://schemas.openxmlformats.org/drawingml/2006/main" prst="straightConnector1">
          <a:avLst/>
        </a:prstGeom>
        <a:gradFill xmlns:a="http://schemas.openxmlformats.org/drawingml/2006/main" rotWithShape="1">
          <a:gsLst>
            <a:gs pos="0">
              <a:schemeClr val="bg1"/>
            </a:gs>
            <a:gs pos="100000">
              <a:schemeClr val="accent1">
                <a:alpha val="58000"/>
              </a:schemeClr>
            </a:gs>
          </a:gsLst>
          <a:path path="rect">
            <a:fillToRect l="50000" t="50000" r="50000" b="50000"/>
          </a:path>
        </a:gradFill>
        <a:ln xmlns:a="http://schemas.openxmlformats.org/drawingml/2006/main" w="28575" cap="rnd" cmpd="sng" algn="ctr">
          <a:solidFill>
            <a:srgbClr val="660033"/>
          </a:solidFill>
          <a:prstDash val="sysDot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="horz" wrap="none" lIns="90000" tIns="46800" rIns="90000" bIns="4680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0.55129</cdr:x>
      <cdr:y>0.06477</cdr:y>
    </cdr:from>
    <cdr:to>
      <cdr:x>0.66541</cdr:x>
      <cdr:y>0.12366</cdr:y>
    </cdr:to>
    <cdr:sp macro="" textlink="">
      <cdr:nvSpPr>
        <cdr:cNvPr id="8" name="TextBox 7"/>
        <cdr:cNvSpPr txBox="1"/>
      </cdr:nvSpPr>
      <cdr:spPr>
        <a:xfrm xmlns:a="http://schemas.openxmlformats.org/drawingml/2006/main" rot="1535583">
          <a:off x="4804793" y="342422"/>
          <a:ext cx="994582" cy="311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rPr>
            <a:t>&lt; на 20 %</a:t>
          </a:r>
          <a:endParaRPr lang="ru-RU" sz="1800" b="1" dirty="0">
            <a:solidFill>
              <a:srgbClr val="660033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0.34426</cdr:x>
      <cdr:y>0.29333</cdr:y>
    </cdr:from>
    <cdr:to>
      <cdr:x>0.57377</cdr:x>
      <cdr:y>0.41333</cdr:y>
    </cdr:to>
    <cdr:sp macro="" textlink="">
      <cdr:nvSpPr>
        <cdr:cNvPr id="3" name="Прямая со стрелкой 2"/>
        <cdr:cNvSpPr/>
      </cdr:nvSpPr>
      <cdr:spPr bwMode="auto">
        <a:xfrm xmlns:a="http://schemas.openxmlformats.org/drawingml/2006/main" rot="5400000" flipV="1">
          <a:off x="3679057" y="892975"/>
          <a:ext cx="642942" cy="200026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833137"/>
          </a:solidFill>
          <a:headEnd type="none" w="med" len="med"/>
          <a:tailEnd type="arrow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="horz" wrap="none" lIns="90000" tIns="46800" rIns="90000" bIns="4680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0.34426</cdr:x>
      <cdr:y>0.62667</cdr:y>
    </cdr:from>
    <cdr:to>
      <cdr:x>0.55738</cdr:x>
      <cdr:y>0.72</cdr:y>
    </cdr:to>
    <cdr:sp macro="" textlink="">
      <cdr:nvSpPr>
        <cdr:cNvPr id="5" name="Прямая со стрелкой 4"/>
        <cdr:cNvSpPr/>
      </cdr:nvSpPr>
      <cdr:spPr bwMode="auto">
        <a:xfrm xmlns:a="http://schemas.openxmlformats.org/drawingml/2006/main">
          <a:off x="3000396" y="3357586"/>
          <a:ext cx="1857408" cy="500084"/>
        </a:xfrm>
        <a:prstGeom xmlns:a="http://schemas.openxmlformats.org/drawingml/2006/main" prst="straightConnector1">
          <a:avLst/>
        </a:prstGeom>
        <a:gradFill xmlns:a="http://schemas.openxmlformats.org/drawingml/2006/main" rotWithShape="1">
          <a:gsLst>
            <a:gs pos="0">
              <a:schemeClr val="bg1"/>
            </a:gs>
            <a:gs pos="100000">
              <a:schemeClr val="accent1">
                <a:alpha val="58000"/>
              </a:schemeClr>
            </a:gs>
          </a:gsLst>
          <a:path path="rect">
            <a:fillToRect l="50000" t="50000" r="50000" b="50000"/>
          </a:path>
        </a:gradFill>
        <a:ln xmlns:a="http://schemas.openxmlformats.org/drawingml/2006/main" w="25400" cap="rnd" cmpd="sng" algn="ctr">
          <a:solidFill>
            <a:srgbClr val="833137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="horz" wrap="none" lIns="90000" tIns="46800" rIns="90000" bIns="4680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0.38525</cdr:x>
      <cdr:y>0.25333</cdr:y>
    </cdr:from>
    <cdr:to>
      <cdr:x>0.52459</cdr:x>
      <cdr:y>0.30667</cdr:y>
    </cdr:to>
    <cdr:sp macro="" textlink="">
      <cdr:nvSpPr>
        <cdr:cNvPr id="4" name="TextBox 3"/>
        <cdr:cNvSpPr txBox="1"/>
      </cdr:nvSpPr>
      <cdr:spPr>
        <a:xfrm xmlns:a="http://schemas.openxmlformats.org/drawingml/2006/main" rot="1060843">
          <a:off x="3357586" y="1357322"/>
          <a:ext cx="121444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accent5">
                  <a:lumMod val="25000"/>
                </a:schemeClr>
              </a:solidFill>
              <a:latin typeface="Times New Roman"/>
              <a:cs typeface="Times New Roman"/>
            </a:rPr>
            <a:t>&gt; </a:t>
          </a:r>
          <a:r>
            <a:rPr lang="ru-RU" sz="1800" b="1" dirty="0" smtClean="0">
              <a:solidFill>
                <a:schemeClr val="accent5">
                  <a:lumMod val="25000"/>
                </a:schemeClr>
              </a:solidFill>
            </a:rPr>
            <a:t>на 7,9 %</a:t>
          </a:r>
          <a:endParaRPr lang="ru-RU" sz="1800" b="1" dirty="0">
            <a:solidFill>
              <a:schemeClr val="accent5">
                <a:lumMod val="2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0.38313</cdr:x>
      <cdr:y>0.57289</cdr:y>
    </cdr:from>
    <cdr:to>
      <cdr:x>0.50824</cdr:x>
      <cdr:y>0.65289</cdr:y>
    </cdr:to>
    <cdr:sp macro="" textlink="">
      <cdr:nvSpPr>
        <cdr:cNvPr id="6" name="TextBox 5"/>
        <cdr:cNvSpPr txBox="1"/>
      </cdr:nvSpPr>
      <cdr:spPr>
        <a:xfrm xmlns:a="http://schemas.openxmlformats.org/drawingml/2006/main" rot="881207">
          <a:off x="3339186" y="3069441"/>
          <a:ext cx="1090305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accent5">
                  <a:lumMod val="25000"/>
                </a:schemeClr>
              </a:solidFill>
              <a:latin typeface="Times New Roman"/>
              <a:cs typeface="Times New Roman"/>
            </a:rPr>
            <a:t>&gt; н</a:t>
          </a:r>
          <a:r>
            <a:rPr lang="ru-RU" sz="1800" b="1" dirty="0" smtClean="0">
              <a:solidFill>
                <a:schemeClr val="accent5">
                  <a:lumMod val="25000"/>
                </a:schemeClr>
              </a:solidFill>
            </a:rPr>
            <a:t>а 13,0 </a:t>
          </a:r>
          <a:r>
            <a:rPr lang="ru-RU" sz="1800" b="1" dirty="0" smtClean="0">
              <a:solidFill>
                <a:schemeClr val="accent5">
                  <a:lumMod val="25000"/>
                </a:schemeClr>
              </a:solidFill>
            </a:rPr>
            <a:t>%</a:t>
          </a:r>
          <a:endParaRPr lang="ru-RU" sz="1800" b="1" dirty="0">
            <a:solidFill>
              <a:schemeClr val="accent5">
                <a:lumMod val="2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0.80165</cdr:x>
      <cdr:y>0</cdr:y>
    </cdr:from>
    <cdr:to>
      <cdr:x>0.97863</cdr:x>
      <cdr:y>0.0751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929486" y="-285752"/>
          <a:ext cx="1529779" cy="39163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0.35537</cdr:x>
      <cdr:y>0.16438</cdr:y>
    </cdr:from>
    <cdr:to>
      <cdr:x>0.57025</cdr:x>
      <cdr:y>0.38356</cdr:y>
    </cdr:to>
    <cdr:sp macro="" textlink="">
      <cdr:nvSpPr>
        <cdr:cNvPr id="4" name="Прямая со стрелкой 3"/>
        <cdr:cNvSpPr/>
      </cdr:nvSpPr>
      <cdr:spPr bwMode="auto">
        <a:xfrm xmlns:a="http://schemas.openxmlformats.org/drawingml/2006/main">
          <a:off x="3071834" y="857256"/>
          <a:ext cx="1857388" cy="1143008"/>
        </a:xfrm>
        <a:prstGeom xmlns:a="http://schemas.openxmlformats.org/drawingml/2006/main" prst="straightConnector1">
          <a:avLst/>
        </a:prstGeom>
        <a:gradFill xmlns:a="http://schemas.openxmlformats.org/drawingml/2006/main" rotWithShape="1">
          <a:gsLst>
            <a:gs pos="0">
              <a:schemeClr val="bg1"/>
            </a:gs>
            <a:gs pos="100000">
              <a:schemeClr val="accent1">
                <a:alpha val="58000"/>
              </a:schemeClr>
            </a:gs>
          </a:gsLst>
          <a:path path="rect">
            <a:fillToRect l="50000" t="50000" r="50000" b="50000"/>
          </a:path>
        </a:gradFill>
        <a:ln xmlns:a="http://schemas.openxmlformats.org/drawingml/2006/main" w="31750" cap="sq" cmpd="sng" algn="ctr">
          <a:solidFill>
            <a:schemeClr val="accent1">
              <a:lumMod val="25000"/>
            </a:schemeClr>
          </a:solidFill>
          <a:prstDash val="sysDot"/>
          <a:miter lim="800000"/>
          <a:headEnd type="none" w="lg" len="med"/>
          <a:tailEnd type="stealth"/>
        </a:ln>
        <a:effectLst xmlns:a="http://schemas.openxmlformats.org/drawingml/2006/main"/>
      </cdr:spPr>
      <cdr:txBody>
        <a:bodyPr xmlns:a="http://schemas.openxmlformats.org/drawingml/2006/main" vert="horz" wrap="none" lIns="90000" tIns="46800" rIns="90000" bIns="4680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0.33065</cdr:x>
      <cdr:y>0.52</cdr:y>
    </cdr:from>
    <cdr:to>
      <cdr:x>0.57258</cdr:x>
      <cdr:y>0.74667</cdr:y>
    </cdr:to>
    <cdr:sp macro="" textlink="">
      <cdr:nvSpPr>
        <cdr:cNvPr id="6" name="Прямая со стрелкой 5"/>
        <cdr:cNvSpPr/>
      </cdr:nvSpPr>
      <cdr:spPr bwMode="auto">
        <a:xfrm xmlns:a="http://schemas.openxmlformats.org/drawingml/2006/main">
          <a:off x="2928958" y="2786082"/>
          <a:ext cx="2143140" cy="1214446"/>
        </a:xfrm>
        <a:prstGeom xmlns:a="http://schemas.openxmlformats.org/drawingml/2006/main" prst="straightConnector1">
          <a:avLst/>
        </a:prstGeom>
        <a:gradFill xmlns:a="http://schemas.openxmlformats.org/drawingml/2006/main" rotWithShape="1">
          <a:gsLst>
            <a:gs pos="0">
              <a:srgbClr val="FFFFFF"/>
            </a:gs>
            <a:gs pos="100000">
              <a:srgbClr val="9999FF">
                <a:alpha val="58000"/>
              </a:srgbClr>
            </a:gs>
          </a:gsLst>
          <a:path path="rect">
            <a:fillToRect l="50000" t="50000" r="50000" b="50000"/>
          </a:path>
        </a:gradFill>
        <a:ln xmlns:a="http://schemas.openxmlformats.org/drawingml/2006/main" w="31750" cap="sq" cmpd="sng" algn="ctr">
          <a:solidFill>
            <a:srgbClr val="800000"/>
          </a:solidFill>
          <a:prstDash val="sysDot"/>
          <a:miter lim="800000"/>
          <a:headEnd type="none" w="lg" len="med"/>
          <a:tailEnd type="stealth"/>
        </a:ln>
        <a:effectLst xmlns:a="http://schemas.openxmlformats.org/drawingml/2006/main"/>
      </cdr:spPr>
      <cdr:txBody>
        <a:bodyPr xmlns:a="http://schemas.openxmlformats.org/drawingml/2006/main" vert="horz" wrap="none" lIns="90000" tIns="46800" rIns="90000" bIns="46800" numCol="1" anchor="ctr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"/>
              <a:cs typeface="Arial"/>
            </a:defRPr>
          </a:lvl1pPr>
          <a:lvl2pPr marL="457200" indent="0">
            <a:defRPr sz="1100">
              <a:latin typeface="Arial"/>
              <a:cs typeface="Arial"/>
            </a:defRPr>
          </a:lvl2pPr>
          <a:lvl3pPr marL="914400" indent="0">
            <a:defRPr sz="1100">
              <a:latin typeface="Arial"/>
              <a:cs typeface="Arial"/>
            </a:defRPr>
          </a:lvl3pPr>
          <a:lvl4pPr marL="1371600" indent="0">
            <a:defRPr sz="1100">
              <a:latin typeface="Arial"/>
              <a:cs typeface="Arial"/>
            </a:defRPr>
          </a:lvl4pPr>
          <a:lvl5pPr marL="1828800" indent="0">
            <a:defRPr sz="1100">
              <a:latin typeface="Arial"/>
              <a:cs typeface="Arial"/>
            </a:defRPr>
          </a:lvl5pPr>
          <a:lvl6pPr marL="2286000" indent="0">
            <a:defRPr sz="1100">
              <a:latin typeface="Arial"/>
              <a:cs typeface="Arial"/>
            </a:defRPr>
          </a:lvl6pPr>
          <a:lvl7pPr marL="2743200" indent="0">
            <a:defRPr sz="1100">
              <a:latin typeface="Arial"/>
              <a:cs typeface="Arial"/>
            </a:defRPr>
          </a:lvl7pPr>
          <a:lvl8pPr marL="3200400" indent="0">
            <a:defRPr sz="1100">
              <a:latin typeface="Arial"/>
              <a:cs typeface="Arial"/>
            </a:defRPr>
          </a:lvl8pPr>
          <a:lvl9pPr marL="3657600" indent="0">
            <a:defRPr sz="1100">
              <a:latin typeface="Arial"/>
              <a:cs typeface="Arial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0.38561</cdr:x>
      <cdr:y>0.49524</cdr:y>
    </cdr:from>
    <cdr:to>
      <cdr:x>0.54139</cdr:x>
      <cdr:y>0.5966</cdr:y>
    </cdr:to>
    <cdr:sp macro="" textlink="">
      <cdr:nvSpPr>
        <cdr:cNvPr id="7" name="TextBox 6"/>
        <cdr:cNvSpPr txBox="1"/>
      </cdr:nvSpPr>
      <cdr:spPr>
        <a:xfrm xmlns:a="http://schemas.openxmlformats.org/drawingml/2006/main" rot="1765288">
          <a:off x="3333230" y="2582662"/>
          <a:ext cx="1346519" cy="5285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accent5">
                  <a:lumMod val="25000"/>
                </a:schemeClr>
              </a:solidFill>
            </a:rPr>
            <a:t>Снижение в 1,9 раза</a:t>
          </a:r>
          <a:endParaRPr lang="ru-RU" sz="1600" b="1" dirty="0">
            <a:solidFill>
              <a:schemeClr val="accent5">
                <a:lumMod val="2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0.40323</cdr:x>
      <cdr:y>0.57333</cdr:y>
    </cdr:from>
    <cdr:to>
      <cdr:x>0.50645</cdr:x>
      <cdr:y>0.744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71900" y="307183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0.38783</cdr:x>
      <cdr:y>0.14278</cdr:y>
    </cdr:from>
    <cdr:to>
      <cdr:x>0.54023</cdr:x>
      <cdr:y>0.20945</cdr:y>
    </cdr:to>
    <cdr:sp macro="" textlink="">
      <cdr:nvSpPr>
        <cdr:cNvPr id="9" name="TextBox 1"/>
        <cdr:cNvSpPr txBox="1"/>
      </cdr:nvSpPr>
      <cdr:spPr>
        <a:xfrm xmlns:a="http://schemas.openxmlformats.org/drawingml/2006/main" rot="1871287">
          <a:off x="3352409" y="744590"/>
          <a:ext cx="1317315" cy="347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  <a:cs typeface="Arial"/>
            </a:defRPr>
          </a:lvl1pPr>
          <a:lvl2pPr marL="457200" indent="0">
            <a:defRPr sz="1100">
              <a:latin typeface="Arial"/>
              <a:cs typeface="Arial"/>
            </a:defRPr>
          </a:lvl2pPr>
          <a:lvl3pPr marL="914400" indent="0">
            <a:defRPr sz="1100">
              <a:latin typeface="Arial"/>
              <a:cs typeface="Arial"/>
            </a:defRPr>
          </a:lvl3pPr>
          <a:lvl4pPr marL="1371600" indent="0">
            <a:defRPr sz="1100">
              <a:latin typeface="Arial"/>
              <a:cs typeface="Arial"/>
            </a:defRPr>
          </a:lvl4pPr>
          <a:lvl5pPr marL="1828800" indent="0">
            <a:defRPr sz="1100">
              <a:latin typeface="Arial"/>
              <a:cs typeface="Arial"/>
            </a:defRPr>
          </a:lvl5pPr>
          <a:lvl6pPr marL="2286000" indent="0">
            <a:defRPr sz="1100">
              <a:latin typeface="Arial"/>
              <a:cs typeface="Arial"/>
            </a:defRPr>
          </a:lvl6pPr>
          <a:lvl7pPr marL="2743200" indent="0">
            <a:defRPr sz="1100">
              <a:latin typeface="Arial"/>
              <a:cs typeface="Arial"/>
            </a:defRPr>
          </a:lvl7pPr>
          <a:lvl8pPr marL="3200400" indent="0">
            <a:defRPr sz="1100">
              <a:latin typeface="Arial"/>
              <a:cs typeface="Arial"/>
            </a:defRPr>
          </a:lvl8pPr>
          <a:lvl9pPr marL="3657600" indent="0">
            <a:defRPr sz="1100">
              <a:latin typeface="Arial"/>
              <a:cs typeface="Arial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800000"/>
              </a:solidFill>
            </a:rPr>
            <a:t>Рост</a:t>
          </a:r>
        </a:p>
        <a:p xmlns:a="http://schemas.openxmlformats.org/drawingml/2006/main">
          <a:r>
            <a:rPr lang="ru-RU" sz="1600" b="1" dirty="0" smtClean="0">
              <a:solidFill>
                <a:srgbClr val="800000"/>
              </a:solidFill>
            </a:rPr>
            <a:t> в 4,2 раза</a:t>
          </a:r>
          <a:endParaRPr lang="ru-RU" sz="1600" b="1" dirty="0">
            <a:solidFill>
              <a:srgbClr val="8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BFD4C9E-958B-4BF1-8B3F-4BA9E2135C06}" type="datetimeFigureOut">
              <a:rPr lang="ru-RU"/>
              <a:pPr>
                <a:defRPr/>
              </a:pPr>
              <a:t>01.12.2009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22694"/>
            <a:ext cx="545211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61B7F0A-9A15-44A1-8D7F-2DAC6EFCA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EEE799-98A7-467D-9BAB-18C6D20B119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2D8642-1385-44F5-A088-7D3944CBCEA0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097841-66B5-4605-BF47-8A201A72B556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097841-66B5-4605-BF47-8A201A72B556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B6C347-8E7B-4093-B7F9-99469E5CBAE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051196-F0A7-4AD3-AE8C-51D6980685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F3D044-57E7-477D-933A-A36D375317D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F3D044-57E7-477D-933A-A36D375317D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F3D044-57E7-477D-933A-A36D375317DB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371105-A3F3-4F7C-9FC7-40DB6BC4CA3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FD2C7E-C52B-4633-8562-59B19C7FC65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F3D044-57E7-477D-933A-A36D375317D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F3D044-57E7-477D-933A-A36D375317DB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097841-66B5-4605-BF47-8A201A72B556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68405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8405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BF5EA-D2CF-4D06-9224-9DFC13FD0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78D50-7866-4C17-811B-4D52F365B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33C54-9D76-47EA-A65A-E243DB76F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DE1E0-57A2-4B89-B8C6-509702890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DE2C5-CFF8-4F24-8525-D987B1DEB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0E9AA-523A-455B-9252-2843A7909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BFFF8-4923-42C9-A767-4F84C59F4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40A68-668A-4265-8CF1-7CC0F335C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25F6A-C0B1-4600-85F3-ACD3054CD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8F3D0-C486-4CD1-BEE9-D34E72279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4C4AA-A20B-4A77-B02D-AF463856E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0BC53-FD57-49E6-8C21-0B932FA5B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4A7FD-9E6D-4442-8B3E-58FA77E8F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87C77-5EF7-4F10-BE42-2EE6A2569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B6AAC-BF52-4C9B-9A91-79B43D612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E6E6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F80EA791-5AF5-4750-AC94-6C6A31FEE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68301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8301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8301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68301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68301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68301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68301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8302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68302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717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8302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27" r:id="rId2"/>
    <p:sldLayoutId id="2147484328" r:id="rId3"/>
    <p:sldLayoutId id="2147484329" r:id="rId4"/>
    <p:sldLayoutId id="2147484330" r:id="rId5"/>
    <p:sldLayoutId id="2147484331" r:id="rId6"/>
    <p:sldLayoutId id="2147484332" r:id="rId7"/>
    <p:sldLayoutId id="2147484333" r:id="rId8"/>
    <p:sldLayoutId id="2147484334" r:id="rId9"/>
    <p:sldLayoutId id="2147484335" r:id="rId10"/>
    <p:sldLayoutId id="2147484336" r:id="rId11"/>
    <p:sldLayoutId id="2147484337" r:id="rId12"/>
    <p:sldLayoutId id="2147484338" r:id="rId13"/>
    <p:sldLayoutId id="2147484339" r:id="rId14"/>
    <p:sldLayoutId id="2147484340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8175" y="1844675"/>
            <a:ext cx="7056438" cy="2232025"/>
          </a:xfrm>
        </p:spPr>
        <p:txBody>
          <a:bodyPr/>
          <a:lstStyle/>
          <a:p>
            <a:pPr algn="ctr" eaLnBrk="1" hangingPunct="1"/>
            <a:r>
              <a:rPr lang="ru-RU" sz="3400" b="1" i="1" dirty="0" smtClean="0">
                <a:solidFill>
                  <a:schemeClr val="bg1"/>
                </a:solidFill>
                <a:latin typeface="Times New Roman" pitchFamily="18" charset="0"/>
              </a:rPr>
              <a:t>Проект бюджета</a:t>
            </a:r>
            <a:br>
              <a:rPr lang="ru-RU" sz="3400" b="1" i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3400" b="1" i="1" dirty="0" smtClean="0">
                <a:solidFill>
                  <a:schemeClr val="bg1"/>
                </a:solidFill>
                <a:latin typeface="Times New Roman" pitchFamily="18" charset="0"/>
              </a:rPr>
              <a:t> муниципального образования</a:t>
            </a:r>
            <a:br>
              <a:rPr lang="ru-RU" sz="3400" b="1" i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3400" b="1" i="1" dirty="0" smtClean="0">
                <a:solidFill>
                  <a:schemeClr val="bg1"/>
                </a:solidFill>
                <a:latin typeface="Times New Roman" pitchFamily="18" charset="0"/>
              </a:rPr>
              <a:t> «Городской округ </a:t>
            </a:r>
            <a:r>
              <a:rPr lang="ru-RU" sz="3400" b="1" i="1" dirty="0" err="1" smtClean="0">
                <a:solidFill>
                  <a:schemeClr val="bg1"/>
                </a:solidFill>
                <a:latin typeface="Times New Roman" pitchFamily="18" charset="0"/>
              </a:rPr>
              <a:t>Ногликский</a:t>
            </a:r>
            <a:r>
              <a:rPr lang="ru-RU" sz="3400" b="1" i="1" dirty="0" smtClean="0">
                <a:solidFill>
                  <a:schemeClr val="bg1"/>
                </a:solidFill>
                <a:latin typeface="Times New Roman" pitchFamily="18" charset="0"/>
              </a:rPr>
              <a:t>»</a:t>
            </a:r>
            <a:br>
              <a:rPr lang="ru-RU" sz="3400" b="1" i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3400" b="1" i="1" dirty="0" smtClean="0">
                <a:solidFill>
                  <a:schemeClr val="bg1"/>
                </a:solidFill>
                <a:latin typeface="Times New Roman" pitchFamily="18" charset="0"/>
              </a:rPr>
              <a:t> на 2010 год</a:t>
            </a:r>
          </a:p>
        </p:txBody>
      </p:sp>
      <p:pic>
        <p:nvPicPr>
          <p:cNvPr id="9219" name="Picture 2" descr="S:\для Лебедевой\геральдика\Герб (end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"/>
            <a:ext cx="857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MG_24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3" y="4714884"/>
            <a:ext cx="2928958" cy="2005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 bwMode="auto">
          <a:xfrm>
            <a:off x="5929322" y="5286388"/>
            <a:ext cx="2571768" cy="1214446"/>
          </a:xfrm>
          <a:prstGeom prst="roundRect">
            <a:avLst/>
          </a:prstGeom>
          <a:solidFill>
            <a:srgbClr val="003366"/>
          </a:solidFill>
          <a:ln w="254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расходы, связанные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 подвозом учащихся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1 695 тыс. руб.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 rot="10800000" flipH="1" flipV="1">
            <a:off x="8072462" y="4500570"/>
            <a:ext cx="785812" cy="1928826"/>
          </a:xfrm>
          <a:prstGeom prst="curvedLeftArrow">
            <a:avLst>
              <a:gd name="adj1" fmla="val 25000"/>
              <a:gd name="adj2" fmla="val 57143"/>
              <a:gd name="adj3" fmla="val 25000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3714744" y="5214950"/>
            <a:ext cx="2000264" cy="1285884"/>
          </a:xfrm>
          <a:prstGeom prst="roundRect">
            <a:avLst/>
          </a:prstGeom>
          <a:solidFill>
            <a:srgbClr val="003366"/>
          </a:solidFill>
          <a:ln w="254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приобретение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учебников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1 407 тыс. руб.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  <a:cs typeface="Arial" charset="0"/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3071802" y="4214818"/>
            <a:ext cx="785812" cy="2000264"/>
          </a:xfrm>
          <a:prstGeom prst="curvedRightArrow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85720" y="642894"/>
          <a:ext cx="8643998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94A7FD-9E6D-4442-8B3E-58FA77E8F91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357166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 w="1905"/>
                <a:solidFill>
                  <a:srgbClr val="99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Субвенции за счет Регионального Фонда компенсаций (реализация </a:t>
            </a:r>
            <a:r>
              <a:rPr lang="ru-RU" sz="2400" b="1" i="1" dirty="0" err="1" smtClean="0">
                <a:ln w="1905"/>
                <a:solidFill>
                  <a:srgbClr val="99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госполномочий</a:t>
            </a:r>
            <a:r>
              <a:rPr lang="ru-RU" sz="2400" b="1" i="1" dirty="0" smtClean="0">
                <a:ln w="1905"/>
                <a:solidFill>
                  <a:srgbClr val="99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 – всего 45 733 тыс. рублей, из них: </a:t>
            </a:r>
            <a:endParaRPr lang="ru-RU" sz="2400" dirty="0">
              <a:solidFill>
                <a:srgbClr val="990033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1214422"/>
          <a:ext cx="8858312" cy="528641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770887"/>
                <a:gridCol w="1087425"/>
              </a:tblGrid>
              <a:tr h="11008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Субвенция на реализацию ЗСО "О наделении органов местного самоуправления государственными полномочиями Сахалинской области в сфере образования и опеки (попечительства)"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5 301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772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Субвенция на реализацию ЗСО "О мерах социальной поддержки отдельных категорий граждан, проживающих и работающих в сельской местности, рабочих поселках, поселках городского типа на территории Сахалинской области"</a:t>
                      </a:r>
                    </a:p>
                  </a:txBody>
                  <a:tcPr>
                    <a:solidFill>
                      <a:srgbClr val="C2C2D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11 668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2C2DC"/>
                    </a:solidFill>
                  </a:tcPr>
                </a:tc>
              </a:tr>
              <a:tr h="14310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Субвенция на реализацию Закона Сахалинской области "О наделении органов местного самоуправления государственными полномочиями  Сахалинской области по организации питания детей, обучающихся в общеобразовательных учреждениях"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5 767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7723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Субвенция на реализацию Закона Сахалинской области "О наделении органов местного самоуправления государственными полномочиями Сахалинской области по опеке и попечительству в отношении несовершеннолетних"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2C2D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15 283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2C2DC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94A7FD-9E6D-4442-8B3E-58FA77E8F91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86840" cy="78581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i="1" dirty="0" smtClean="0">
                <a:ln w="1905"/>
                <a:solidFill>
                  <a:srgbClr val="99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Субсидии за счет Регионального Фонда </a:t>
            </a:r>
            <a:r>
              <a:rPr lang="ru-RU" sz="2400" b="1" i="1" dirty="0" err="1" smtClean="0">
                <a:ln w="1905"/>
                <a:solidFill>
                  <a:srgbClr val="99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2400" b="1" i="1" dirty="0" smtClean="0">
                <a:ln w="1905"/>
                <a:solidFill>
                  <a:srgbClr val="99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расходов –240 368 тыс. руб., из них: </a:t>
            </a:r>
            <a:endParaRPr lang="ru-RU" sz="2400" b="1" i="1" dirty="0">
              <a:ln w="1905"/>
              <a:solidFill>
                <a:srgbClr val="9900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4" y="1285861"/>
          <a:ext cx="8786874" cy="514353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072494"/>
                <a:gridCol w="714380"/>
              </a:tblGrid>
              <a:tr h="8334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Субсидия на социальную поддержку специалистов муниципальных учреждений здравоохранения и  культуры, проживающих и работающих в сельской местности, </a:t>
                      </a:r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поселках </a:t>
                      </a:r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городского </a:t>
                      </a:r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типа, </a:t>
                      </a:r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 том числе вышедших на пенсию </a:t>
                      </a:r>
                    </a:p>
                  </a:txBody>
                  <a:tcPr marL="9525" marR="9525" marT="9525" marB="0" anchor="ctr">
                    <a:solidFill>
                      <a:srgbClr val="C2C2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6 394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C2C2DC"/>
                    </a:solidFill>
                  </a:tcPr>
                </a:tc>
              </a:tr>
              <a:tr h="8919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в соответствии с ФЗ «О Фонде содействия реформированию жилищно-коммунального хозяйства» на обеспечение мероприятий по капитальному ремонту многоквартирных домов (за счет федерального и областного бюджетов)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 fontAlgn="b"/>
                      <a:endParaRPr lang="ru-RU" sz="18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r>
                        <a:rPr lang="ru-RU" sz="18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742</a:t>
                      </a:r>
                    </a:p>
                  </a:txBody>
                  <a:tcPr marL="9525" marR="9525" marT="9525" marB="0" anchor="b"/>
                </a:tc>
              </a:tr>
              <a:tr h="5588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Субсидия на финансирование работ по </a:t>
                      </a:r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содержанию, ремонту и капитальному ремонту </a:t>
                      </a:r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автомобильных дорог общего </a:t>
                      </a:r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пользования местного значения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2C2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3 800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C2C2DC"/>
                    </a:solidFill>
                  </a:tcPr>
                </a:tc>
              </a:tr>
              <a:tr h="1108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Субсидия на финансирование расходов, связанных предоставлением гражданам субсидий на оплату жилья и ком/услуг (при максимально допустимой доле собственных расходов граждан на оплату данных услуг в совокупном доходе семьи в размере 15 процентов)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3 162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588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Субсидия </a:t>
                      </a:r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для </a:t>
                      </a:r>
                      <a:r>
                        <a:rPr lang="ru-RU" sz="18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софинансирования</a:t>
                      </a:r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выплаты </a:t>
                      </a:r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заработной платы работникам </a:t>
                      </a:r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бюджетных </a:t>
                      </a:r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учреждений  </a:t>
                      </a:r>
                    </a:p>
                  </a:txBody>
                  <a:tcPr marL="9525" marR="9525" marT="9525" marB="0" anchor="ctr">
                    <a:solidFill>
                      <a:srgbClr val="C2C2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78 127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C2C2DC"/>
                    </a:solidFill>
                  </a:tcPr>
                </a:tc>
              </a:tr>
              <a:tr h="5588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Субсидия на финансирование мероприятий по подготовке систем и объектов жизнеобеспечения к отопительному сезону 2009-2010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24 500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337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Субсидия на </a:t>
                      </a:r>
                      <a:r>
                        <a:rPr lang="ru-RU" sz="18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объектов капитального строительства муниципальной собственности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2C2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50 571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C2C2DC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72264" y="6400800"/>
            <a:ext cx="2133600" cy="457200"/>
          </a:xfrm>
        </p:spPr>
        <p:txBody>
          <a:bodyPr/>
          <a:lstStyle/>
          <a:p>
            <a:pPr>
              <a:defRPr/>
            </a:pPr>
            <a:fld id="{82040A68-668A-4265-8CF1-7CC0F335C7D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29124" y="2643182"/>
            <a:ext cx="4412826" cy="31432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2" descr="S:\мэр\Сдача дома Физкультурная\Новый дом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2844" y="1643050"/>
            <a:ext cx="4071966" cy="3143272"/>
          </a:xfrm>
          <a:prstGeom prst="rect">
            <a:avLst/>
          </a:prstGeom>
          <a:solidFill>
            <a:srgbClr val="CC99FF"/>
          </a:solidFill>
          <a:ln w="12700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6" name="Содержимое 2"/>
          <p:cNvSpPr>
            <a:spLocks noGrp="1"/>
          </p:cNvSpPr>
          <p:nvPr>
            <p:ph idx="1"/>
          </p:nvPr>
        </p:nvSpPr>
        <p:spPr>
          <a:xfrm>
            <a:off x="0" y="2857500"/>
            <a:ext cx="5214938" cy="32686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3318" name="TextBox 15"/>
          <p:cNvSpPr txBox="1">
            <a:spLocks noChangeArrowheads="1"/>
          </p:cNvSpPr>
          <p:nvPr/>
        </p:nvSpPr>
        <p:spPr bwMode="auto">
          <a:xfrm>
            <a:off x="2928938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 flipH="1">
            <a:off x="4000496" y="1785926"/>
            <a:ext cx="4786346" cy="714380"/>
          </a:xfrm>
          <a:prstGeom prst="homePlate">
            <a:avLst>
              <a:gd name="adj" fmla="val 34481"/>
            </a:avLst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tabLst>
                <a:tab pos="269875" algn="l"/>
                <a:tab pos="685800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строительство жилых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домов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переселению граждан из жилищного фонда, признанного непригодным для проживания - 163 799 тыс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429124" y="2643182"/>
            <a:ext cx="1534362" cy="1357321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IMG_057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17" y="4156136"/>
            <a:ext cx="1928826" cy="1584418"/>
          </a:xfrm>
          <a:prstGeom prst="round2DiagRect">
            <a:avLst/>
          </a:prstGeom>
          <a:ln w="285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ятиугольник 13"/>
          <p:cNvSpPr/>
          <p:nvPr/>
        </p:nvSpPr>
        <p:spPr>
          <a:xfrm>
            <a:off x="142844" y="4929198"/>
            <a:ext cx="4572032" cy="830997"/>
          </a:xfrm>
          <a:prstGeom prst="homePlate">
            <a:avLst>
              <a:gd name="adj" fmla="val 41165"/>
            </a:avLst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 anchorCtr="1">
            <a:spAutoFit/>
          </a:bodyPr>
          <a:lstStyle/>
          <a:p>
            <a:pPr>
              <a:tabLst>
                <a:tab pos="269875" algn="l"/>
                <a:tab pos="685800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строительство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капитальный ремонт объектов жилищного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социально – культурного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назначения-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238 157 тыс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42844" y="142852"/>
            <a:ext cx="8643998" cy="714380"/>
          </a:xfrm>
          <a:prstGeom prst="flowChartProcess">
            <a:avLst/>
          </a:prstGeom>
          <a:solidFill>
            <a:srgbClr val="33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Прочие безвозмездные поступления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2010 год сформированы в сумме 406 479 тыс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142844" y="5929330"/>
            <a:ext cx="5929354" cy="714380"/>
          </a:xfrm>
          <a:prstGeom prst="flowChartProcess">
            <a:avLst/>
          </a:prstGeom>
          <a:solidFill>
            <a:srgbClr val="33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Б) за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счет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прочих безвозмездных поступлений, планируемых УСП, МУЗ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Ногликская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ЦРБ, МУ «НТС» – 4 523 тыс. руб.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142844" y="1000108"/>
            <a:ext cx="8643998" cy="714380"/>
          </a:xfrm>
          <a:prstGeom prst="downArrowCallout">
            <a:avLst>
              <a:gd name="adj1" fmla="val 31158"/>
              <a:gd name="adj2" fmla="val 25000"/>
              <a:gd name="adj3" fmla="val 25000"/>
              <a:gd name="adj4" fmla="val 64977"/>
            </a:avLst>
          </a:prstGeom>
          <a:solidFill>
            <a:srgbClr val="33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А) за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счет средств ОАО "НК "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Роснефть» в сумме 401 956 тыс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руб. , 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том числе: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040A68-668A-4265-8CF1-7CC0F335C7D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987675" y="2060575"/>
            <a:ext cx="6019800" cy="2209800"/>
          </a:xfrm>
        </p:spPr>
        <p:txBody>
          <a:bodyPr/>
          <a:lstStyle/>
          <a:p>
            <a:pPr eaLnBrk="1" hangingPunct="1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</a:rPr>
              <a:t>РАСХОДЫ</a:t>
            </a:r>
            <a:b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</a:rPr>
              <a:t>БЮДЖЕТА МУНИЦИПАЛЬНОГО ОБРАЗОВАНИЯ «ГОРОДСКОЙ ОКРУГ НОГЛИКСКИЙ» </a:t>
            </a:r>
            <a:b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</a:rPr>
              <a:t>на 2010 год</a:t>
            </a:r>
            <a:r>
              <a:rPr lang="ru-RU" sz="2800" b="1" i="1" dirty="0" smtClean="0">
                <a:latin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</a:rPr>
            </a:br>
            <a:endParaRPr lang="ru-RU" sz="2800" b="1" i="1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 3"/>
          <p:cNvSpPr/>
          <p:nvPr/>
        </p:nvSpPr>
        <p:spPr>
          <a:xfrm rot="10800000" flipH="1" flipV="1">
            <a:off x="4714876" y="2143116"/>
            <a:ext cx="2928958" cy="714380"/>
          </a:xfrm>
          <a:prstGeom prst="curvedUpArrow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cmpd="sng">
            <a:solidFill>
              <a:srgbClr val="442AA2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AutoShape 6"/>
          <p:cNvSpPr>
            <a:spLocks noChangeArrowheads="1"/>
          </p:cNvSpPr>
          <p:nvPr/>
        </p:nvSpPr>
        <p:spPr bwMode="auto">
          <a:xfrm rot="5400000" flipH="1">
            <a:off x="2393160" y="1678776"/>
            <a:ext cx="1214435" cy="5429259"/>
          </a:xfrm>
          <a:prstGeom prst="chevron">
            <a:avLst>
              <a:gd name="adj" fmla="val 88343"/>
            </a:avLst>
          </a:prstGeom>
          <a:solidFill>
            <a:srgbClr val="993366"/>
          </a:solidFill>
          <a:ln w="9525" cmpd="dbl" algn="ctr">
            <a:solidFill>
              <a:srgbClr val="66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5403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 местного бюджета на 2010 год</a:t>
            </a:r>
            <a:endParaRPr lang="ru-RU" sz="3200" b="1" i="1" dirty="0">
              <a:ln w="1905"/>
              <a:solidFill>
                <a:srgbClr val="99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 Box 7"/>
          <p:cNvSpPr txBox="1">
            <a:spLocks noGrp="1" noChangeArrowheads="1"/>
          </p:cNvSpPr>
          <p:nvPr>
            <p:ph idx="1"/>
          </p:nvPr>
        </p:nvSpPr>
        <p:spPr>
          <a:xfrm>
            <a:off x="285720" y="954846"/>
            <a:ext cx="8715436" cy="5164491"/>
          </a:xfrm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Уменьшение на 191 643 тыс. рублей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13,6 %) к уровню бюджета 2009 года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349" name="TextBox 15"/>
          <p:cNvSpPr txBox="1">
            <a:spLocks noChangeArrowheads="1"/>
          </p:cNvSpPr>
          <p:nvPr/>
        </p:nvSpPr>
        <p:spPr bwMode="auto">
          <a:xfrm>
            <a:off x="5286375" y="2143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" name=" 3"/>
          <p:cNvSpPr/>
          <p:nvPr/>
        </p:nvSpPr>
        <p:spPr>
          <a:xfrm rot="10800000" flipH="1" flipV="1">
            <a:off x="5000628" y="5500702"/>
            <a:ext cx="2928958" cy="642942"/>
          </a:xfrm>
          <a:prstGeom prst="curvedUpArrow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cmpd="sng">
            <a:solidFill>
              <a:srgbClr val="442AA2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500034" y="4429132"/>
            <a:ext cx="5000660" cy="1714512"/>
          </a:xfrm>
          <a:prstGeom prst="ellipse">
            <a:avLst/>
          </a:prstGeom>
          <a:gradFill flip="none" rotWithShape="1">
            <a:gsLst>
              <a:gs pos="10000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  <a:tileRect/>
          </a:gradFill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Уточненные показатели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расходам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2009 </a:t>
            </a: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405 609 тыс</a:t>
            </a: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500034" y="1000108"/>
            <a:ext cx="4857784" cy="1714512"/>
          </a:xfrm>
          <a:prstGeom prst="ellipse">
            <a:avLst/>
          </a:prstGeom>
          <a:gradFill flip="none" rotWithShape="1">
            <a:gsLst>
              <a:gs pos="10000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  <a:tileRect/>
          </a:gradFill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Общий объем расходов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2010 </a:t>
            </a: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1 </a:t>
            </a: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213 966 </a:t>
            </a: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20" name="Овал 19"/>
          <p:cNvSpPr/>
          <p:nvPr/>
        </p:nvSpPr>
        <p:spPr bwMode="auto">
          <a:xfrm>
            <a:off x="6215074" y="4572008"/>
            <a:ext cx="2500330" cy="1128714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58000"/>
                </a:schemeClr>
              </a:gs>
            </a:gsLst>
            <a:path path="rect">
              <a:fillToRect l="50000" t="50000" r="50000" b="50000"/>
            </a:path>
          </a:gradFill>
          <a:ln w="127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Инвестиции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тыс. рублей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gency FB" pitchFamily="34" charset="0"/>
              <a:cs typeface="Arial" charset="0"/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143636" y="1214422"/>
            <a:ext cx="2500330" cy="1128714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58000"/>
                </a:schemeClr>
              </a:gs>
            </a:gsLst>
            <a:path path="rect">
              <a:fillToRect l="50000" t="50000" r="50000" b="50000"/>
            </a:path>
          </a:gradFill>
          <a:ln w="127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Инвестиции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тыс. рублей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gency FB" pitchFamily="34" charset="0"/>
              <a:cs typeface="Arial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040A68-668A-4265-8CF1-7CC0F335C7D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04B3A-5828-47C8-BF85-49A21F6DF113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428604"/>
            <a:ext cx="6918700" cy="523220"/>
          </a:xfrm>
          <a:prstGeom prst="rect">
            <a:avLst/>
          </a:prstGeom>
          <a:gradFill flip="none" rotWithShape="1">
            <a:gsLst>
              <a:gs pos="0">
                <a:srgbClr val="BEE395">
                  <a:tint val="66000"/>
                  <a:satMod val="160000"/>
                </a:srgbClr>
              </a:gs>
              <a:gs pos="50000">
                <a:srgbClr val="BEE395">
                  <a:tint val="44500"/>
                  <a:satMod val="160000"/>
                </a:srgbClr>
              </a:gs>
              <a:gs pos="100000">
                <a:srgbClr val="BEE395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33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solidFill>
                  <a:srgbClr val="385400"/>
                </a:solidFill>
              </a:rPr>
              <a:t>Проектом бюджета предусмотрено:</a:t>
            </a:r>
          </a:p>
        </p:txBody>
      </p:sp>
      <p:sp>
        <p:nvSpPr>
          <p:cNvPr id="20" name="Управляющая кнопка: в конец 19">
            <a:hlinkClick r:id="" action="ppaction://hlinkshowjump?jump=lastslide" highlightClick="1"/>
          </p:cNvPr>
          <p:cNvSpPr/>
          <p:nvPr/>
        </p:nvSpPr>
        <p:spPr>
          <a:xfrm>
            <a:off x="142844" y="1071546"/>
            <a:ext cx="8786813" cy="928688"/>
          </a:xfrm>
          <a:prstGeom prst="actionButtonEnd">
            <a:avLst/>
          </a:prstGeom>
          <a:gradFill flip="none" rotWithShape="1">
            <a:gsLst>
              <a:gs pos="0">
                <a:srgbClr val="B7C298"/>
              </a:gs>
              <a:gs pos="50000">
                <a:srgbClr val="C5D78D">
                  <a:shade val="67500"/>
                  <a:satMod val="115000"/>
                </a:srgbClr>
              </a:gs>
              <a:gs pos="100000">
                <a:srgbClr val="C5D78D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33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990000"/>
                </a:solidFill>
              </a:rPr>
              <a:t>1. Расходы на оплату труда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990000"/>
                </a:solidFill>
              </a:rPr>
              <a:t>работников бюджетных учреждений </a:t>
            </a:r>
          </a:p>
        </p:txBody>
      </p:sp>
      <p:sp>
        <p:nvSpPr>
          <p:cNvPr id="15365" name="TextBox 20"/>
          <p:cNvSpPr txBox="1">
            <a:spLocks noChangeArrowheads="1"/>
          </p:cNvSpPr>
          <p:nvPr/>
        </p:nvSpPr>
        <p:spPr bwMode="auto">
          <a:xfrm>
            <a:off x="4929188" y="1000125"/>
            <a:ext cx="37861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В объеме </a:t>
            </a:r>
            <a:r>
              <a:rPr lang="ru-RU" dirty="0" smtClean="0">
                <a:latin typeface="Calibri" pitchFamily="34" charset="0"/>
              </a:rPr>
              <a:t>84,8 </a:t>
            </a:r>
            <a:r>
              <a:rPr lang="ru-RU" dirty="0">
                <a:latin typeface="Calibri" pitchFamily="34" charset="0"/>
              </a:rPr>
              <a:t>% от </a:t>
            </a:r>
            <a:r>
              <a:rPr lang="ru-RU" dirty="0" smtClean="0">
                <a:latin typeface="Calibri" pitchFamily="34" charset="0"/>
              </a:rPr>
              <a:t>расчетного ФОТ (50% от налоговых и неналоговых доходов)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2" name="Управляющая кнопка: в конец 21">
            <a:hlinkClick r:id="" action="ppaction://hlinkshowjump?jump=lastslide" highlightClick="1"/>
          </p:cNvPr>
          <p:cNvSpPr/>
          <p:nvPr/>
        </p:nvSpPr>
        <p:spPr>
          <a:xfrm>
            <a:off x="142844" y="2214554"/>
            <a:ext cx="8786813" cy="857250"/>
          </a:xfrm>
          <a:prstGeom prst="actionButtonEnd">
            <a:avLst/>
          </a:prstGeom>
          <a:gradFill flip="none" rotWithShape="1">
            <a:gsLst>
              <a:gs pos="0">
                <a:srgbClr val="B7C298"/>
              </a:gs>
              <a:gs pos="50000">
                <a:srgbClr val="C5D78D">
                  <a:shade val="67500"/>
                  <a:satMod val="115000"/>
                </a:srgbClr>
              </a:gs>
              <a:gs pos="100000">
                <a:srgbClr val="C5D78D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33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990000"/>
                </a:solidFill>
              </a:rPr>
              <a:t>2. Расходы на оплату коммунальных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990000"/>
                </a:solidFill>
              </a:rPr>
              <a:t>услуг бюджетных учреждений </a:t>
            </a:r>
          </a:p>
        </p:txBody>
      </p:sp>
      <p:sp>
        <p:nvSpPr>
          <p:cNvPr id="15367" name="TextBox 22"/>
          <p:cNvSpPr txBox="1">
            <a:spLocks noChangeArrowheads="1"/>
          </p:cNvSpPr>
          <p:nvPr/>
        </p:nvSpPr>
        <p:spPr bwMode="auto">
          <a:xfrm>
            <a:off x="4929188" y="2214563"/>
            <a:ext cx="3714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В полном объеме от потребности </a:t>
            </a:r>
          </a:p>
        </p:txBody>
      </p:sp>
      <p:sp>
        <p:nvSpPr>
          <p:cNvPr id="26" name="Управляющая кнопка: в конец 25">
            <a:hlinkClick r:id="" action="ppaction://hlinkshowjump?jump=lastslide" highlightClick="1"/>
          </p:cNvPr>
          <p:cNvSpPr/>
          <p:nvPr/>
        </p:nvSpPr>
        <p:spPr>
          <a:xfrm>
            <a:off x="142875" y="3214688"/>
            <a:ext cx="8786813" cy="857250"/>
          </a:xfrm>
          <a:prstGeom prst="actionButtonEnd">
            <a:avLst/>
          </a:prstGeom>
          <a:gradFill flip="none" rotWithShape="1">
            <a:gsLst>
              <a:gs pos="0">
                <a:srgbClr val="B7C298"/>
              </a:gs>
              <a:gs pos="50000">
                <a:srgbClr val="C5D78D">
                  <a:shade val="67500"/>
                  <a:satMod val="115000"/>
                </a:srgbClr>
              </a:gs>
              <a:gs pos="100000">
                <a:srgbClr val="C5D78D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33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990000"/>
                </a:solidFill>
              </a:rPr>
              <a:t>3. Текущие расходы бюджетных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990000"/>
                </a:solidFill>
              </a:rPr>
              <a:t>учреждений </a:t>
            </a:r>
          </a:p>
        </p:txBody>
      </p:sp>
      <p:sp>
        <p:nvSpPr>
          <p:cNvPr id="15369" name="TextBox 26"/>
          <p:cNvSpPr txBox="1">
            <a:spLocks noChangeArrowheads="1"/>
          </p:cNvSpPr>
          <p:nvPr/>
        </p:nvSpPr>
        <p:spPr bwMode="auto">
          <a:xfrm>
            <a:off x="4929189" y="3143251"/>
            <a:ext cx="371477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В соответствии с заявленной </a:t>
            </a:r>
            <a:r>
              <a:rPr lang="ru-RU" dirty="0" smtClean="0">
                <a:latin typeface="Calibri" pitchFamily="34" charset="0"/>
              </a:rPr>
              <a:t>потребностью, исходя из возможности бюджета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8" name="Управляющая кнопка: в конец 27">
            <a:hlinkClick r:id="" action="ppaction://hlinkshowjump?jump=lastslide" highlightClick="1"/>
          </p:cNvPr>
          <p:cNvSpPr/>
          <p:nvPr/>
        </p:nvSpPr>
        <p:spPr>
          <a:xfrm>
            <a:off x="142875" y="4286250"/>
            <a:ext cx="8786813" cy="928688"/>
          </a:xfrm>
          <a:prstGeom prst="actionButtonEnd">
            <a:avLst/>
          </a:prstGeom>
          <a:gradFill flip="none" rotWithShape="1">
            <a:gsLst>
              <a:gs pos="0">
                <a:srgbClr val="B7C298"/>
              </a:gs>
              <a:gs pos="50000">
                <a:srgbClr val="C5D78D">
                  <a:shade val="67500"/>
                  <a:satMod val="115000"/>
                </a:srgbClr>
              </a:gs>
              <a:gs pos="100000">
                <a:srgbClr val="C5D78D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33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990000"/>
                </a:solidFill>
              </a:rPr>
              <a:t>4. Расходы на инвестиции 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990000"/>
                </a:solidFill>
              </a:rPr>
              <a:t> капитальные вложения</a:t>
            </a:r>
          </a:p>
        </p:txBody>
      </p:sp>
      <p:sp>
        <p:nvSpPr>
          <p:cNvPr id="15371" name="TextBox 28"/>
          <p:cNvSpPr txBox="1">
            <a:spLocks noChangeArrowheads="1"/>
          </p:cNvSpPr>
          <p:nvPr/>
        </p:nvSpPr>
        <p:spPr bwMode="auto">
          <a:xfrm>
            <a:off x="4857750" y="4214813"/>
            <a:ext cx="38576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С учетом возможности привлечения средств областного </a:t>
            </a:r>
            <a:r>
              <a:rPr lang="ru-RU" dirty="0">
                <a:latin typeface="Calibri" pitchFamily="34" charset="0"/>
              </a:rPr>
              <a:t>бюджета и  </a:t>
            </a:r>
            <a:r>
              <a:rPr lang="ru-RU" dirty="0" smtClean="0">
                <a:latin typeface="Calibri" pitchFamily="34" charset="0"/>
              </a:rPr>
              <a:t>др. </a:t>
            </a:r>
            <a:r>
              <a:rPr lang="ru-RU" dirty="0">
                <a:latin typeface="Calibri" pitchFamily="34" charset="0"/>
              </a:rPr>
              <a:t>источников</a:t>
            </a:r>
          </a:p>
        </p:txBody>
      </p:sp>
      <p:sp>
        <p:nvSpPr>
          <p:cNvPr id="30" name="Управляющая кнопка: в конец 29">
            <a:hlinkClick r:id="" action="ppaction://hlinkshowjump?jump=lastslide" highlightClick="1"/>
          </p:cNvPr>
          <p:cNvSpPr/>
          <p:nvPr/>
        </p:nvSpPr>
        <p:spPr>
          <a:xfrm>
            <a:off x="142844" y="5429264"/>
            <a:ext cx="8786813" cy="1142999"/>
          </a:xfrm>
          <a:prstGeom prst="actionButtonEnd">
            <a:avLst/>
          </a:prstGeom>
          <a:gradFill flip="none" rotWithShape="1">
            <a:gsLst>
              <a:gs pos="0">
                <a:srgbClr val="B7C298"/>
              </a:gs>
              <a:gs pos="50000">
                <a:srgbClr val="C5D78D">
                  <a:shade val="67500"/>
                  <a:satMod val="115000"/>
                </a:srgbClr>
              </a:gs>
              <a:gs pos="100000">
                <a:srgbClr val="C5D78D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33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990000"/>
                </a:solidFill>
              </a:rPr>
              <a:t>5. Расходы на осуществление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990000"/>
                </a:solidFill>
              </a:rPr>
              <a:t>гос</a:t>
            </a:r>
            <a:r>
              <a:rPr lang="ru-RU" dirty="0" smtClean="0">
                <a:solidFill>
                  <a:srgbClr val="990000"/>
                </a:solidFill>
              </a:rPr>
              <a:t>/полномочий  и др. расходы за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990000"/>
                </a:solidFill>
              </a:rPr>
              <a:t>счет безвозмездных поступлений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990000"/>
                </a:solidFill>
              </a:rPr>
              <a:t>из областного бюджета        </a:t>
            </a:r>
            <a:r>
              <a:rPr lang="ru-RU" sz="2000" dirty="0" smtClean="0">
                <a:solidFill>
                  <a:srgbClr val="990000"/>
                </a:solidFill>
              </a:rPr>
              <a:t>                               </a:t>
            </a:r>
            <a:endParaRPr lang="ru-RU" sz="2000" dirty="0">
              <a:solidFill>
                <a:srgbClr val="990000"/>
              </a:solidFill>
            </a:endParaRPr>
          </a:p>
        </p:txBody>
      </p:sp>
      <p:sp>
        <p:nvSpPr>
          <p:cNvPr id="15373" name="TextBox 30"/>
          <p:cNvSpPr txBox="1">
            <a:spLocks noChangeArrowheads="1"/>
          </p:cNvSpPr>
          <p:nvPr/>
        </p:nvSpPr>
        <p:spPr bwMode="auto">
          <a:xfrm>
            <a:off x="5000625" y="5643563"/>
            <a:ext cx="35718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>
                <a:latin typeface="Calibri" pitchFamily="34" charset="0"/>
              </a:rPr>
              <a:t>В соответствии с показателями </a:t>
            </a:r>
            <a:r>
              <a:rPr lang="ru-RU" dirty="0" smtClean="0">
                <a:latin typeface="Calibri" pitchFamily="34" charset="0"/>
              </a:rPr>
              <a:t>проекта областного </a:t>
            </a:r>
            <a:r>
              <a:rPr lang="ru-RU" dirty="0">
                <a:latin typeface="Calibri" pitchFamily="34" charset="0"/>
              </a:rPr>
              <a:t>бюджета</a:t>
            </a:r>
          </a:p>
          <a:p>
            <a:r>
              <a:rPr lang="ru-RU" dirty="0">
                <a:latin typeface="Calibri" pitchFamily="34" charset="0"/>
              </a:rPr>
              <a:t>на </a:t>
            </a:r>
            <a:r>
              <a:rPr lang="ru-RU" dirty="0" smtClean="0">
                <a:latin typeface="Calibri" pitchFamily="34" charset="0"/>
              </a:rPr>
              <a:t>2010 </a:t>
            </a:r>
            <a:r>
              <a:rPr lang="ru-RU" dirty="0">
                <a:latin typeface="Calibri" pitchFamily="34" charset="0"/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43042" y="2060575"/>
            <a:ext cx="7364433" cy="2209800"/>
          </a:xfrm>
        </p:spPr>
        <p:txBody>
          <a:bodyPr/>
          <a:lstStyle/>
          <a:p>
            <a:pPr algn="ctr" eaLnBrk="1" hangingPunct="1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</a:rPr>
              <a:t>РАСХОДЫ</a:t>
            </a:r>
            <a:b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</a:rPr>
              <a:t>БЮДЖЕТА на 2010 год </a:t>
            </a:r>
            <a:b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</a:rPr>
              <a:t>ПО ВЕДОМСТВЕННОЙ СТРУКТУРЕ</a:t>
            </a:r>
            <a:b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</a:rPr>
              <a:t>(ГЛАВНЫМ РАСПОРЯДИТЕЛЯМ БЮДЖЕТНЫХ СРЕДСТВ)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</a:rPr>
            </a:br>
            <a:endParaRPr lang="ru-RU" sz="2800" b="1" i="1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1500175"/>
          <a:ext cx="8786873" cy="4857784"/>
        </p:xfrm>
        <a:graphic>
          <a:graphicData uri="http://schemas.openxmlformats.org/drawingml/2006/table">
            <a:tbl>
              <a:tblPr/>
              <a:tblGrid>
                <a:gridCol w="4818608"/>
                <a:gridCol w="1346376"/>
                <a:gridCol w="1218824"/>
                <a:gridCol w="1403065"/>
              </a:tblGrid>
              <a:tr h="8407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 год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 год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  <a:tr h="84074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Общегосударственные вопросы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7 040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5 530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-1 510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8552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представительного органа местного самоуправления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7 040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5 530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-1 510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  <a:tr h="8552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Социальная политика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5828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  <a:tr h="88286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4A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7 913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4A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6 243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4A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-1 670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4A7B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14414" y="285729"/>
            <a:ext cx="70009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 smtClean="0">
                <a:solidFill>
                  <a:srgbClr val="A50021"/>
                </a:solidFill>
                <a:latin typeface="Times New Roman" pitchFamily="18" charset="0"/>
              </a:rPr>
              <a:t>Собрание муниципального образования  «Городской округ </a:t>
            </a:r>
            <a:r>
              <a:rPr lang="ru-RU" sz="2800" b="1" i="1" dirty="0" err="1" smtClean="0">
                <a:solidFill>
                  <a:srgbClr val="A50021"/>
                </a:solidFill>
                <a:latin typeface="Times New Roman" pitchFamily="18" charset="0"/>
              </a:rPr>
              <a:t>Ногликский</a:t>
            </a:r>
            <a:r>
              <a:rPr lang="ru-RU" sz="2800" b="1" i="1" dirty="0" smtClean="0">
                <a:solidFill>
                  <a:srgbClr val="A50021"/>
                </a:solidFill>
                <a:latin typeface="Times New Roman" pitchFamily="18" charset="0"/>
              </a:rPr>
              <a:t>», тыс. руб.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94A7FD-9E6D-4442-8B3E-58FA77E8F910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8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8258204" cy="785818"/>
          </a:xfrm>
        </p:spPr>
        <p:txBody>
          <a:bodyPr/>
          <a:lstStyle/>
          <a:p>
            <a:pPr eaLnBrk="1" hangingPunct="1"/>
            <a:r>
              <a:rPr lang="ru-RU" sz="2800" b="1" i="1" dirty="0" smtClean="0">
                <a:solidFill>
                  <a:srgbClr val="A50021"/>
                </a:solidFill>
                <a:latin typeface="Times New Roman" pitchFamily="18" charset="0"/>
              </a:rPr>
              <a:t>Администрация муниципального образования  «Городской округ </a:t>
            </a:r>
            <a:r>
              <a:rPr lang="ru-RU" sz="2800" b="1" i="1" dirty="0" err="1" smtClean="0">
                <a:solidFill>
                  <a:srgbClr val="A50021"/>
                </a:solidFill>
                <a:latin typeface="Times New Roman" pitchFamily="18" charset="0"/>
              </a:rPr>
              <a:t>Ногликский</a:t>
            </a:r>
            <a:r>
              <a:rPr lang="ru-RU" sz="2800" b="1" i="1" dirty="0" smtClean="0">
                <a:solidFill>
                  <a:srgbClr val="A50021"/>
                </a:solidFill>
                <a:latin typeface="Times New Roman" pitchFamily="18" charset="0"/>
              </a:rPr>
              <a:t>» (млн. руб.)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357298"/>
          <a:ext cx="8786874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040A68-668A-4265-8CF1-7CC0F335C7D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6" descr="IMG_24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7126" y="1214422"/>
            <a:ext cx="8786874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вал 9"/>
          <p:cNvSpPr/>
          <p:nvPr/>
        </p:nvSpPr>
        <p:spPr>
          <a:xfrm>
            <a:off x="500034" y="1500174"/>
            <a:ext cx="4929222" cy="1428760"/>
          </a:xfrm>
          <a:prstGeom prst="ellipse">
            <a:avLst/>
          </a:prstGeom>
          <a:gradFill>
            <a:gsLst>
              <a:gs pos="0">
                <a:srgbClr val="FFCCFF">
                  <a:alpha val="14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100000" t="100000"/>
            </a:path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76200">
            <a:bevelT/>
            <a:extrusionClr>
              <a:schemeClr val="accent6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ДОХОДЫ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1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157 142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тыс.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руб.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85918" y="3357562"/>
            <a:ext cx="5000660" cy="1428760"/>
          </a:xfrm>
          <a:prstGeom prst="ellipse">
            <a:avLst/>
          </a:prstGeom>
          <a:gradFill>
            <a:gsLst>
              <a:gs pos="0">
                <a:srgbClr val="FFCCFF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100000" t="100000"/>
            </a:path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76200">
            <a:bevelT/>
            <a:extrusionClr>
              <a:schemeClr val="accent6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РАСХОДЫ 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1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213 966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тыс.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руб.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429092" y="4857760"/>
            <a:ext cx="4714908" cy="1428760"/>
          </a:xfrm>
          <a:prstGeom prst="ellipse">
            <a:avLst/>
          </a:prstGeom>
          <a:gradFill>
            <a:gsLst>
              <a:gs pos="0">
                <a:srgbClr val="FFCCFF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100000" t="100000"/>
            </a:path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76200">
            <a:bevelT/>
            <a:extrusionClr>
              <a:schemeClr val="accent6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ДЕФИЦИТ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56 824 тыс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руб.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571480"/>
            <a:ext cx="9144000" cy="642942"/>
          </a:xfrm>
          <a:ln>
            <a:noFill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127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ru-RU" sz="3000" b="1" i="1" dirty="0" smtClean="0">
                <a:solidFill>
                  <a:srgbClr val="990033"/>
                </a:solidFill>
              </a:rPr>
              <a:t>Основные параметры бюджета на 2010 год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040A68-668A-4265-8CF1-7CC0F335C7D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 bwMode="auto">
          <a:xfrm rot="10800000" flipH="1" flipV="1">
            <a:off x="285720" y="4357694"/>
            <a:ext cx="8643937" cy="2143125"/>
          </a:xfrm>
          <a:prstGeom prst="roundRect">
            <a:avLst>
              <a:gd name="adj" fmla="val 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000" tIns="46800" rIns="90000" bIns="46800"/>
          <a:lstStyle/>
          <a:p>
            <a:pPr eaLnBrk="0" hangingPunct="0"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gency FB" pitchFamily="34" charset="0"/>
            </a:endParaRPr>
          </a:p>
        </p:txBody>
      </p:sp>
      <p:pic>
        <p:nvPicPr>
          <p:cNvPr id="13" name="Рисунок 12" descr="IMG_07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429132"/>
            <a:ext cx="2643206" cy="2086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sk007.jpg"/>
          <p:cNvPicPr>
            <a:picLocks noChangeAspect="1"/>
          </p:cNvPicPr>
          <p:nvPr/>
        </p:nvPicPr>
        <p:blipFill>
          <a:blip r:embed="rId4" cstate="print">
            <a:lum bright="5000" contrast="23000"/>
          </a:blip>
          <a:stretch>
            <a:fillRect/>
          </a:stretch>
        </p:blipFill>
        <p:spPr>
          <a:xfrm>
            <a:off x="2714612" y="4000504"/>
            <a:ext cx="3286148" cy="2428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_24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4286256"/>
            <a:ext cx="300039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59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1500174"/>
            <a:ext cx="3964780" cy="2643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 bwMode="auto">
          <a:xfrm rot="10800000" flipH="1" flipV="1">
            <a:off x="642910" y="428604"/>
            <a:ext cx="8001056" cy="928694"/>
          </a:xfrm>
          <a:prstGeom prst="roundRect">
            <a:avLst>
              <a:gd name="adj" fmla="val 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2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Расходы администрации </a:t>
            </a:r>
            <a:r>
              <a:rPr lang="ru-RU" sz="2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МО по </a:t>
            </a:r>
            <a:r>
              <a:rPr lang="ru-RU" sz="2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разделу</a:t>
            </a:r>
          </a:p>
          <a:p>
            <a:pPr algn="ctr" eaLnBrk="0" hangingPunct="0">
              <a:defRPr/>
            </a:pPr>
            <a:r>
              <a:rPr lang="ru-RU" sz="2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Жилищно</a:t>
            </a:r>
            <a:r>
              <a:rPr lang="ru-RU" sz="2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–коммунальное хозяйство» - </a:t>
            </a:r>
            <a:r>
              <a:rPr lang="ru-RU" sz="2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417 733 тыс</a:t>
            </a:r>
            <a:r>
              <a:rPr lang="ru-RU" sz="2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. руб.,</a:t>
            </a:r>
          </a:p>
          <a:p>
            <a:pPr algn="ctr" eaLnBrk="0" hangingPunct="0">
              <a:defRPr/>
            </a:pPr>
            <a:r>
              <a:rPr lang="ru-RU" sz="2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 ростом на </a:t>
            </a:r>
            <a:r>
              <a:rPr lang="ru-RU" sz="20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64 109 тыс</a:t>
            </a:r>
            <a:r>
              <a:rPr lang="ru-RU" sz="20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. рублей к </a:t>
            </a:r>
            <a:r>
              <a:rPr lang="ru-RU" sz="20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2009 </a:t>
            </a:r>
            <a:r>
              <a:rPr lang="ru-RU" sz="20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 rot="10800000" flipH="1" flipV="1">
            <a:off x="428596" y="3714752"/>
            <a:ext cx="3857652" cy="357190"/>
          </a:xfrm>
          <a:prstGeom prst="roundRect">
            <a:avLst>
              <a:gd name="adj" fmla="val 28889"/>
            </a:avLst>
          </a:prstGeom>
          <a:solidFill>
            <a:schemeClr val="accent3">
              <a:lumMod val="95000"/>
            </a:schemeClr>
          </a:solidFill>
          <a:ln w="12700">
            <a:solidFill>
              <a:srgbClr val="3366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000" tIns="46800" rIns="90000" bIns="46800"/>
          <a:lstStyle/>
          <a:p>
            <a:pPr eaLnBrk="0" hangingPunct="0">
              <a:defRPr/>
            </a:pPr>
            <a:r>
              <a:rPr lang="ru-RU" sz="1600" b="1" dirty="0">
                <a:ln w="1905"/>
                <a:solidFill>
                  <a:srgbClr val="99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Жилищное хозяйство – </a:t>
            </a:r>
            <a:r>
              <a:rPr lang="ru-RU" sz="1600" b="1" dirty="0" smtClean="0">
                <a:ln w="1905"/>
                <a:solidFill>
                  <a:srgbClr val="99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261 339 т</a:t>
            </a:r>
            <a:r>
              <a:rPr lang="ru-RU" sz="1600" b="1" dirty="0">
                <a:ln w="1905"/>
                <a:solidFill>
                  <a:srgbClr val="99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р.</a:t>
            </a:r>
          </a:p>
        </p:txBody>
      </p:sp>
      <p:pic>
        <p:nvPicPr>
          <p:cNvPr id="20" name="Рисунок 19" descr="IMG_061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4876" y="1500174"/>
            <a:ext cx="4143404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Скругленный прямоугольник 14"/>
          <p:cNvSpPr/>
          <p:nvPr/>
        </p:nvSpPr>
        <p:spPr bwMode="auto">
          <a:xfrm rot="10800000" flipH="1" flipV="1">
            <a:off x="4786314" y="3571876"/>
            <a:ext cx="3929090" cy="357190"/>
          </a:xfrm>
          <a:prstGeom prst="roundRect">
            <a:avLst>
              <a:gd name="adj" fmla="val 28889"/>
            </a:avLst>
          </a:prstGeom>
          <a:solidFill>
            <a:schemeClr val="accent3">
              <a:lumMod val="95000"/>
            </a:schemeClr>
          </a:solidFill>
          <a:ln w="12700">
            <a:solidFill>
              <a:srgbClr val="3366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000" tIns="46800" rIns="90000" bIns="46800"/>
          <a:lstStyle/>
          <a:p>
            <a:pPr eaLnBrk="0" hangingPunct="0">
              <a:defRPr/>
            </a:pPr>
            <a:r>
              <a:rPr lang="ru-RU" sz="1600" b="1" dirty="0">
                <a:ln w="1905"/>
                <a:solidFill>
                  <a:srgbClr val="99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Коммунальное хозяйство – </a:t>
            </a:r>
            <a:r>
              <a:rPr lang="ru-RU" sz="1600" b="1" dirty="0" smtClean="0">
                <a:ln w="1905"/>
                <a:solidFill>
                  <a:srgbClr val="99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76 608 т</a:t>
            </a:r>
            <a:r>
              <a:rPr lang="ru-RU" sz="1600" b="1" dirty="0">
                <a:ln w="1905"/>
                <a:solidFill>
                  <a:srgbClr val="99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р.</a:t>
            </a:r>
          </a:p>
        </p:txBody>
      </p:sp>
      <p:pic>
        <p:nvPicPr>
          <p:cNvPr id="21" name="Рисунок 20" descr="IMG_2493.jpg"/>
          <p:cNvPicPr>
            <a:picLocks noChangeAspect="1"/>
          </p:cNvPicPr>
          <p:nvPr/>
        </p:nvPicPr>
        <p:blipFill>
          <a:blip r:embed="rId8" cstate="print"/>
          <a:srcRect l="8214" t="42067" r="-2678" b="-15686"/>
          <a:stretch>
            <a:fillRect/>
          </a:stretch>
        </p:blipFill>
        <p:spPr>
          <a:xfrm>
            <a:off x="7429520" y="5572140"/>
            <a:ext cx="1428760" cy="1000132"/>
          </a:xfrm>
          <a:prstGeom prst="ellipse">
            <a:avLst/>
          </a:prstGeom>
          <a:ln w="28575" cap="sq">
            <a:solidFill>
              <a:srgbClr val="C5D78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Скругленный прямоугольник 15"/>
          <p:cNvSpPr/>
          <p:nvPr/>
        </p:nvSpPr>
        <p:spPr bwMode="auto">
          <a:xfrm rot="10800000" flipH="1" flipV="1">
            <a:off x="2571736" y="6072206"/>
            <a:ext cx="3357586" cy="428628"/>
          </a:xfrm>
          <a:prstGeom prst="roundRect">
            <a:avLst>
              <a:gd name="adj" fmla="val 28889"/>
            </a:avLst>
          </a:prstGeom>
          <a:solidFill>
            <a:schemeClr val="accent3">
              <a:lumMod val="95000"/>
            </a:schemeClr>
          </a:solidFill>
          <a:ln w="12700">
            <a:solidFill>
              <a:srgbClr val="3366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000" tIns="46800" rIns="90000" bIns="46800"/>
          <a:lstStyle/>
          <a:p>
            <a:pPr eaLnBrk="0" hangingPunct="0">
              <a:defRPr/>
            </a:pPr>
            <a:r>
              <a:rPr lang="ru-RU" sz="1600" b="1" dirty="0">
                <a:ln w="1905"/>
                <a:solidFill>
                  <a:srgbClr val="99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Благоустройство – </a:t>
            </a:r>
            <a:r>
              <a:rPr lang="ru-RU" sz="1600" b="1" dirty="0" smtClean="0">
                <a:ln w="1905"/>
                <a:solidFill>
                  <a:srgbClr val="99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82 786 т</a:t>
            </a:r>
            <a:r>
              <a:rPr lang="ru-RU" sz="1600" b="1" dirty="0">
                <a:ln w="1905"/>
                <a:solidFill>
                  <a:srgbClr val="99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р.</a:t>
            </a: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20BC53-FD57-49E6-8C21-0B932FA5B2F1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42910" y="1714488"/>
            <a:ext cx="7715304" cy="1285884"/>
          </a:xfrm>
          <a:prstGeom prst="rect">
            <a:avLst/>
          </a:prstGeom>
          <a:solidFill>
            <a:srgbClr val="E7E7FF"/>
          </a:solidFill>
          <a:ln w="28575">
            <a:solidFill>
              <a:srgbClr val="7030A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 smtClean="0">
                <a:ln w="1905"/>
                <a:solidFill>
                  <a:srgbClr val="B022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Дошкольное образование </a:t>
            </a:r>
            <a:r>
              <a:rPr lang="ru-RU" sz="2000" b="1" dirty="0" smtClean="0">
                <a:ln w="1905"/>
                <a:solidFill>
                  <a:srgbClr val="B022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 125 141 тыс. рублей на строительство ДДУ на 190 мест в </a:t>
            </a:r>
            <a:r>
              <a:rPr lang="ru-RU" sz="2000" b="1" dirty="0" err="1" smtClean="0">
                <a:ln w="1905"/>
                <a:solidFill>
                  <a:srgbClr val="B022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2000" b="1" dirty="0" smtClean="0">
                <a:ln w="1905"/>
                <a:solidFill>
                  <a:srgbClr val="B022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Ноглики </a:t>
            </a:r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(Проект мероприятий совместной деятельности ОАО «НК «Роснефть», администрации Сахалинской обл. и администрации МО на период 2010– 2013 годы)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1905"/>
              <a:solidFill>
                <a:srgbClr val="B0223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214282" y="857232"/>
            <a:ext cx="857256" cy="1928826"/>
          </a:xfrm>
          <a:prstGeom prst="curvedRightArrow">
            <a:avLst>
              <a:gd name="adj1" fmla="val 32317"/>
              <a:gd name="adj2" fmla="val 64517"/>
              <a:gd name="adj3" fmla="val 28765"/>
            </a:avLst>
          </a:prstGeom>
          <a:solidFill>
            <a:srgbClr val="E0BCE1"/>
          </a:solidFill>
          <a:ln w="25400">
            <a:gradFill flip="none" rotWithShape="1">
              <a:gsLst>
                <a:gs pos="0">
                  <a:srgbClr val="B0223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Рисунок 14" descr="IMG_06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3214686"/>
            <a:ext cx="5143536" cy="3357586"/>
          </a:xfrm>
          <a:prstGeom prst="rect">
            <a:avLst/>
          </a:prstGeom>
          <a:ln w="28575">
            <a:solidFill>
              <a:srgbClr val="7030A0"/>
            </a:solidFill>
            <a:prstDash val="sysDot"/>
          </a:ln>
        </p:spPr>
      </p:pic>
      <p:sp>
        <p:nvSpPr>
          <p:cNvPr id="23" name="Выгнутая влево стрелка 22"/>
          <p:cNvSpPr/>
          <p:nvPr/>
        </p:nvSpPr>
        <p:spPr>
          <a:xfrm>
            <a:off x="357158" y="642918"/>
            <a:ext cx="1500198" cy="4214842"/>
          </a:xfrm>
          <a:prstGeom prst="curvedRightArrow">
            <a:avLst>
              <a:gd name="adj1" fmla="val 32317"/>
              <a:gd name="adj2" fmla="val 64517"/>
              <a:gd name="adj3" fmla="val 25000"/>
            </a:avLst>
          </a:prstGeom>
          <a:solidFill>
            <a:srgbClr val="E0BCE1"/>
          </a:solidFill>
          <a:ln w="25400">
            <a:gradFill flip="none" rotWithShape="1">
              <a:gsLst>
                <a:gs pos="0">
                  <a:srgbClr val="B0223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536" name="Блок-схема: несколько документов 34"/>
          <p:cNvSpPr>
            <a:spLocks noChangeArrowheads="1"/>
          </p:cNvSpPr>
          <p:nvPr/>
        </p:nvSpPr>
        <p:spPr bwMode="auto">
          <a:xfrm>
            <a:off x="642938" y="428625"/>
            <a:ext cx="8072437" cy="1000111"/>
          </a:xfrm>
          <a:prstGeom prst="flowChartMultidocumen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57999"/>
                </a:schemeClr>
              </a:gs>
            </a:gsLst>
            <a:path path="rect">
              <a:fillToRect l="50000" t="50000" r="50000" b="50000"/>
            </a:path>
          </a:gradFill>
          <a:ln w="25400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/>
          <a:lstStyle/>
          <a:p>
            <a:pPr algn="ctr" eaLnBrk="0" hangingPunct="0"/>
            <a:r>
              <a:rPr lang="ru-RU" sz="2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Расходы администрации по разделу</a:t>
            </a:r>
          </a:p>
          <a:p>
            <a:pPr algn="ctr" eaLnBrk="0" hangingPunct="0"/>
            <a:r>
              <a:rPr lang="ru-RU" sz="2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«Образование» - </a:t>
            </a:r>
            <a:r>
              <a:rPr lang="ru-RU" sz="2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151 501 </a:t>
            </a:r>
            <a:r>
              <a:rPr lang="ru-RU" sz="2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2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рублей, в том числе:</a:t>
            </a:r>
            <a:endParaRPr lang="ru-RU" sz="22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85918" y="5786454"/>
            <a:ext cx="4429156" cy="646986"/>
          </a:xfrm>
          <a:prstGeom prst="flowChartAlternateProcess">
            <a:avLst/>
          </a:prstGeom>
          <a:solidFill>
            <a:srgbClr val="E7E7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dirty="0" smtClean="0">
                <a:ln w="1905"/>
                <a:solidFill>
                  <a:srgbClr val="B022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строительство объекта </a:t>
            </a:r>
            <a:r>
              <a:rPr lang="ru-RU" sz="1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«Гимназия на 200 гимназистов и </a:t>
            </a:r>
            <a:r>
              <a:rPr lang="ru-RU" sz="16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/сад на 80 мест в п. Ноглики»</a:t>
            </a: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1785918" y="3286124"/>
            <a:ext cx="4357717" cy="408623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u="sng" dirty="0" smtClean="0">
                <a:ln w="1905"/>
                <a:solidFill>
                  <a:srgbClr val="B022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Общее образование </a:t>
            </a:r>
            <a:r>
              <a:rPr lang="ru-RU" b="1" dirty="0" smtClean="0">
                <a:ln w="1905"/>
                <a:solidFill>
                  <a:srgbClr val="B022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 26 360 тыс. рублей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20BC53-FD57-49E6-8C21-0B932FA5B2F1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214414" y="3357562"/>
            <a:ext cx="6643734" cy="3286148"/>
          </a:xfrm>
          <a:prstGeom prst="rect">
            <a:avLst/>
          </a:prstGeom>
          <a:solidFill>
            <a:srgbClr val="E7E7FF"/>
          </a:solidFill>
          <a:ln w="28575">
            <a:solidFill>
              <a:srgbClr val="7030A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 smtClean="0">
                <a:ln w="1905"/>
                <a:solidFill>
                  <a:srgbClr val="B022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«Другие вопросы в области культуры..» – </a:t>
            </a:r>
            <a:r>
              <a:rPr lang="ru-RU" sz="2000" b="1" u="sng" dirty="0" smtClean="0">
                <a:ln w="1905"/>
                <a:solidFill>
                  <a:srgbClr val="B022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4 750 тыс. руб.</a:t>
            </a:r>
            <a:endParaRPr lang="ru-RU" sz="2000" b="1" dirty="0" smtClean="0">
              <a:ln w="1905"/>
              <a:solidFill>
                <a:srgbClr val="B0223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B022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ln w="1905"/>
              <a:solidFill>
                <a:srgbClr val="9E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1905"/>
              <a:solidFill>
                <a:srgbClr val="B0223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2428868"/>
            <a:ext cx="7715304" cy="714380"/>
          </a:xfrm>
          <a:prstGeom prst="rect">
            <a:avLst/>
          </a:prstGeom>
          <a:solidFill>
            <a:srgbClr val="E7E7FF"/>
          </a:solidFill>
          <a:ln w="28575">
            <a:solidFill>
              <a:srgbClr val="7030A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 smtClean="0">
                <a:ln w="1905"/>
                <a:solidFill>
                  <a:srgbClr val="B022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«Культура»</a:t>
            </a:r>
            <a:r>
              <a:rPr lang="ru-RU" sz="2000" b="1" dirty="0" smtClean="0">
                <a:ln w="1905"/>
                <a:solidFill>
                  <a:srgbClr val="B022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 18 500 тыс. рублей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n w="1905"/>
                <a:solidFill>
                  <a:schemeClr val="accent5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строительство сельского дома культуры в с. </a:t>
            </a:r>
            <a:r>
              <a:rPr lang="ru-RU" sz="1600" b="1" dirty="0" smtClean="0">
                <a:ln w="1905"/>
                <a:solidFill>
                  <a:schemeClr val="accent5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Вал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1905"/>
              <a:solidFill>
                <a:srgbClr val="B0223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214282" y="1428736"/>
            <a:ext cx="928694" cy="1714512"/>
          </a:xfrm>
          <a:prstGeom prst="curvedRightArrow">
            <a:avLst>
              <a:gd name="adj1" fmla="val 32317"/>
              <a:gd name="adj2" fmla="val 64517"/>
              <a:gd name="adj3" fmla="val 28765"/>
            </a:avLst>
          </a:prstGeom>
          <a:solidFill>
            <a:srgbClr val="E0BCE1"/>
          </a:solidFill>
          <a:ln w="25400">
            <a:gradFill flip="none" rotWithShape="1">
              <a:gsLst>
                <a:gs pos="0">
                  <a:srgbClr val="B0223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лево стрелка 22"/>
          <p:cNvSpPr/>
          <p:nvPr/>
        </p:nvSpPr>
        <p:spPr>
          <a:xfrm>
            <a:off x="357158" y="1428736"/>
            <a:ext cx="1143008" cy="3929090"/>
          </a:xfrm>
          <a:prstGeom prst="curvedRightArrow">
            <a:avLst>
              <a:gd name="adj1" fmla="val 32317"/>
              <a:gd name="adj2" fmla="val 64517"/>
              <a:gd name="adj3" fmla="val 25000"/>
            </a:avLst>
          </a:prstGeom>
          <a:solidFill>
            <a:srgbClr val="E0BCE1"/>
          </a:solidFill>
          <a:ln w="25400">
            <a:gradFill flip="none" rotWithShape="1">
              <a:gsLst>
                <a:gs pos="0">
                  <a:srgbClr val="B0223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536" name="Блок-схема: несколько документов 34"/>
          <p:cNvSpPr>
            <a:spLocks noChangeArrowheads="1"/>
          </p:cNvSpPr>
          <p:nvPr/>
        </p:nvSpPr>
        <p:spPr bwMode="auto">
          <a:xfrm>
            <a:off x="142844" y="428625"/>
            <a:ext cx="8858312" cy="1643053"/>
          </a:xfrm>
          <a:prstGeom prst="flowChartMultidocumen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57999"/>
                </a:schemeClr>
              </a:gs>
            </a:gsLst>
            <a:path path="rect">
              <a:fillToRect l="50000" t="50000" r="50000" b="50000"/>
            </a:path>
          </a:gradFill>
          <a:ln w="25400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/>
          <a:lstStyle/>
          <a:p>
            <a:pPr algn="ctr" eaLnBrk="0" hangingPunct="0"/>
            <a:r>
              <a:rPr lang="ru-RU" sz="20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Расходы администрации по разделу</a:t>
            </a:r>
          </a:p>
          <a:p>
            <a:pPr algn="ctr" eaLnBrk="0" hangingPunct="0"/>
            <a:r>
              <a:rPr lang="ru-RU" sz="2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«Культура, СМИ» - 23 250 тыс. рублей</a:t>
            </a:r>
          </a:p>
          <a:p>
            <a:pPr algn="ctr" eaLnBrk="0" hangingPunct="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(Проект мероприятий совместной деятельности ОАО «НК «Роснефть», </a:t>
            </a:r>
          </a:p>
          <a:p>
            <a:pPr algn="ctr" eaLnBrk="0" hangingPunct="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администрации Сахалинской области и администрации МО)</a:t>
            </a:r>
            <a:endParaRPr lang="ru-RU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IMG_25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3714752"/>
            <a:ext cx="564360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857356" y="3714752"/>
            <a:ext cx="5500726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ln w="1905"/>
                <a:solidFill>
                  <a:schemeClr val="accent5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разработку рабочей документации и строительство парка культуры и отдыха на набережной р. </a:t>
            </a:r>
            <a:r>
              <a:rPr lang="ru-RU" sz="1600" b="1" dirty="0" err="1" smtClean="0">
                <a:ln w="1905"/>
                <a:solidFill>
                  <a:schemeClr val="accent5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Тымь</a:t>
            </a:r>
            <a:endParaRPr lang="ru-RU" sz="16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20BC53-FD57-49E6-8C21-0B932FA5B2F1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42844" y="2214554"/>
            <a:ext cx="8786874" cy="4357718"/>
          </a:xfrm>
          <a:prstGeom prst="rect">
            <a:avLst/>
          </a:prstGeom>
          <a:solidFill>
            <a:srgbClr val="E7E7FF"/>
          </a:solidFill>
          <a:ln w="28575">
            <a:solidFill>
              <a:srgbClr val="7030A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 smtClean="0">
                <a:ln w="1905"/>
                <a:solidFill>
                  <a:srgbClr val="B022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«Физическая культура и спорт» </a:t>
            </a:r>
            <a:r>
              <a:rPr lang="ru-RU" sz="2000" b="1" dirty="0" smtClean="0">
                <a:ln w="1905"/>
                <a:solidFill>
                  <a:srgbClr val="B022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 10 435 тыс. рублей, в том числе: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ln w="1905"/>
              <a:solidFill>
                <a:schemeClr val="accent5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1905"/>
              <a:solidFill>
                <a:srgbClr val="B0223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IMG_251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285720" y="3429000"/>
            <a:ext cx="450059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6" name="Блок-схема: несколько документов 34"/>
          <p:cNvSpPr>
            <a:spLocks noChangeArrowheads="1"/>
          </p:cNvSpPr>
          <p:nvPr/>
        </p:nvSpPr>
        <p:spPr bwMode="auto">
          <a:xfrm>
            <a:off x="142844" y="428625"/>
            <a:ext cx="8858312" cy="1643053"/>
          </a:xfrm>
          <a:prstGeom prst="flowChartMultidocumen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57999"/>
                </a:schemeClr>
              </a:gs>
            </a:gsLst>
            <a:path path="rect">
              <a:fillToRect l="50000" t="50000" r="50000" b="50000"/>
            </a:path>
          </a:gradFill>
          <a:ln w="25400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/>
          <a:lstStyle/>
          <a:p>
            <a:pPr algn="ctr" eaLnBrk="0" hangingPunct="0"/>
            <a:r>
              <a:rPr lang="ru-RU" sz="20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Расходы администрации </a:t>
            </a:r>
            <a:r>
              <a:rPr lang="ru-RU" sz="2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по разделу</a:t>
            </a:r>
            <a:endParaRPr lang="ru-RU" sz="20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«Здравоохранение, ФК и спорт»» - 10 435 тыс. рублей</a:t>
            </a:r>
          </a:p>
          <a:p>
            <a:pPr algn="ctr" eaLnBrk="0" hangingPunct="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(Проект мероприятий совместной деятельности ОАО «НК «Роснефть», </a:t>
            </a:r>
          </a:p>
          <a:p>
            <a:pPr algn="ctr" eaLnBrk="0" hangingPunct="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администрации Сахалинской области и администрации МО)</a:t>
            </a:r>
            <a:endParaRPr lang="ru-RU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2928934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Строительство стадиона с искусственным покрытием – 9 400 тыс. руб.</a:t>
            </a:r>
            <a:endParaRPr lang="ru-RU" b="1" i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lp_project4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786058"/>
            <a:ext cx="414340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5072066" y="5857892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Строительство детских спортивных площадок – 1 035 тыс. руб.</a:t>
            </a:r>
            <a:endParaRPr lang="ru-RU" sz="1600" b="1" i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20BC53-FD57-49E6-8C21-0B932FA5B2F1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357290" y="2500306"/>
            <a:ext cx="6000792" cy="3214710"/>
          </a:xfrm>
          <a:prstGeom prst="rect">
            <a:avLst/>
          </a:prstGeom>
          <a:solidFill>
            <a:srgbClr val="E7E7FF"/>
          </a:solidFill>
          <a:ln w="28575">
            <a:solidFill>
              <a:srgbClr val="7030A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 smtClean="0">
                <a:ln w="1905"/>
                <a:solidFill>
                  <a:srgbClr val="B022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2. «Социальное обеспечение» – </a:t>
            </a:r>
            <a:r>
              <a:rPr lang="ru-RU" sz="2000" b="1" u="sng" dirty="0" smtClean="0">
                <a:ln w="1905"/>
                <a:solidFill>
                  <a:srgbClr val="B022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1 555 тыс. рублей</a:t>
            </a:r>
            <a:endParaRPr lang="ru-RU" sz="2000" b="1" dirty="0">
              <a:ln w="1905"/>
              <a:solidFill>
                <a:srgbClr val="B0223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IMG_5903.jpg"/>
          <p:cNvPicPr>
            <a:picLocks noChangeAspect="1"/>
          </p:cNvPicPr>
          <p:nvPr/>
        </p:nvPicPr>
        <p:blipFill>
          <a:blip r:embed="rId2" cstate="print"/>
          <a:srcRect l="-1111" t="-2119" r="22221" b="19470"/>
          <a:stretch>
            <a:fillRect/>
          </a:stretch>
        </p:blipFill>
        <p:spPr>
          <a:xfrm>
            <a:off x="1714480" y="2928934"/>
            <a:ext cx="571504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142976" y="1643050"/>
            <a:ext cx="6357982" cy="642942"/>
          </a:xfrm>
          <a:prstGeom prst="rect">
            <a:avLst/>
          </a:prstGeom>
          <a:solidFill>
            <a:srgbClr val="E7E7FF"/>
          </a:solidFill>
          <a:ln w="28575">
            <a:solidFill>
              <a:srgbClr val="7030A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2000" b="1" i="1" u="sng" dirty="0" smtClean="0">
                <a:ln w="1905"/>
                <a:solidFill>
                  <a:srgbClr val="B022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Пенсионное обеспечение – 1 296 </a:t>
            </a:r>
            <a:r>
              <a:rPr lang="ru-RU" sz="2000" b="1" u="sng" dirty="0" smtClean="0">
                <a:ln w="1905"/>
                <a:solidFill>
                  <a:srgbClr val="B022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тыс. рублей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n w="1905"/>
                <a:solidFill>
                  <a:schemeClr val="accent5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доплаты к пенсиям муниципальных служащих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ln w="1905"/>
              <a:solidFill>
                <a:schemeClr val="accent5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1905"/>
              <a:solidFill>
                <a:srgbClr val="B0223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357158" y="928670"/>
            <a:ext cx="928694" cy="1357322"/>
          </a:xfrm>
          <a:prstGeom prst="curvedRightArrow">
            <a:avLst>
              <a:gd name="adj1" fmla="val 32317"/>
              <a:gd name="adj2" fmla="val 64517"/>
              <a:gd name="adj3" fmla="val 28765"/>
            </a:avLst>
          </a:prstGeom>
          <a:solidFill>
            <a:srgbClr val="E0BCE1"/>
          </a:solidFill>
          <a:ln w="25400">
            <a:gradFill flip="none" rotWithShape="1">
              <a:gsLst>
                <a:gs pos="0">
                  <a:srgbClr val="B0223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0166" y="3071810"/>
            <a:ext cx="3286148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accent5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Обеспечение жильем отдельных категорий граждан </a:t>
            </a:r>
          </a:p>
          <a:p>
            <a:pPr algn="ctr"/>
            <a:r>
              <a:rPr lang="ru-RU" sz="1600" b="1" dirty="0" smtClean="0">
                <a:ln w="1905"/>
                <a:solidFill>
                  <a:schemeClr val="accent5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1 355 тыс.рублей</a:t>
            </a:r>
            <a:endParaRPr lang="ru-RU" sz="16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8728" y="5072074"/>
            <a:ext cx="3143272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accent5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Обеспечение жильем молодых семей - 200 тыс. рублей</a:t>
            </a:r>
            <a:endParaRPr lang="ru-RU" sz="16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3" name="Выгнутая влево стрелка 22"/>
          <p:cNvSpPr/>
          <p:nvPr/>
        </p:nvSpPr>
        <p:spPr>
          <a:xfrm>
            <a:off x="428596" y="1000108"/>
            <a:ext cx="1143008" cy="3643338"/>
          </a:xfrm>
          <a:prstGeom prst="curvedRightArrow">
            <a:avLst>
              <a:gd name="adj1" fmla="val 25659"/>
              <a:gd name="adj2" fmla="val 64517"/>
              <a:gd name="adj3" fmla="val 26308"/>
            </a:avLst>
          </a:prstGeom>
          <a:solidFill>
            <a:srgbClr val="E0BCE1"/>
          </a:solidFill>
          <a:ln w="25400">
            <a:gradFill flip="none" rotWithShape="1">
              <a:gsLst>
                <a:gs pos="0">
                  <a:srgbClr val="B0223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71604" y="6000768"/>
            <a:ext cx="7215238" cy="500066"/>
          </a:xfrm>
          <a:prstGeom prst="rect">
            <a:avLst/>
          </a:prstGeom>
          <a:solidFill>
            <a:srgbClr val="E7E7FF"/>
          </a:solidFill>
          <a:ln w="28575">
            <a:solidFill>
              <a:srgbClr val="7030A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 smtClean="0">
                <a:ln w="1905"/>
                <a:solidFill>
                  <a:srgbClr val="B022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3. Другие вопросы в области соц. политики – 36 </a:t>
            </a:r>
            <a:r>
              <a:rPr lang="ru-RU" sz="2000" b="1" u="sng" dirty="0" smtClean="0">
                <a:ln w="1905"/>
                <a:solidFill>
                  <a:srgbClr val="B022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тыс. рублей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ln w="1905"/>
              <a:solidFill>
                <a:schemeClr val="accent5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1905"/>
              <a:solidFill>
                <a:srgbClr val="B0223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>
            <a:off x="142844" y="857232"/>
            <a:ext cx="1500198" cy="5786478"/>
          </a:xfrm>
          <a:prstGeom prst="curvedRightArrow">
            <a:avLst>
              <a:gd name="adj1" fmla="val 26304"/>
              <a:gd name="adj2" fmla="val 47438"/>
              <a:gd name="adj3" fmla="val 25000"/>
            </a:avLst>
          </a:prstGeom>
          <a:solidFill>
            <a:srgbClr val="E0BCE1"/>
          </a:solidFill>
          <a:ln w="25400">
            <a:gradFill flip="none" rotWithShape="1">
              <a:gsLst>
                <a:gs pos="0">
                  <a:srgbClr val="B0223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536" name="Блок-схема: несколько документов 34"/>
          <p:cNvSpPr>
            <a:spLocks noChangeArrowheads="1"/>
          </p:cNvSpPr>
          <p:nvPr/>
        </p:nvSpPr>
        <p:spPr bwMode="auto">
          <a:xfrm>
            <a:off x="642910" y="357166"/>
            <a:ext cx="8072494" cy="1142987"/>
          </a:xfrm>
          <a:prstGeom prst="flowChartMultidocumen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57999"/>
                </a:schemeClr>
              </a:gs>
            </a:gsLst>
            <a:path path="rect">
              <a:fillToRect l="50000" t="50000" r="50000" b="50000"/>
            </a:path>
          </a:gradFill>
          <a:ln w="25400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/>
          <a:lstStyle/>
          <a:p>
            <a:pPr algn="ctr" eaLnBrk="0" hangingPunct="0"/>
            <a:r>
              <a:rPr lang="ru-RU" sz="20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Расходы администрации по разделу</a:t>
            </a:r>
          </a:p>
          <a:p>
            <a:pPr algn="ctr" eaLnBrk="0" hangingPunct="0"/>
            <a:r>
              <a:rPr lang="ru-RU" sz="2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«Социальная политика» - 2 887 тыс. рублей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20BC53-FD57-49E6-8C21-0B932FA5B2F1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214282" y="3429000"/>
            <a:ext cx="2928929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Общегосударственные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вопросы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638 тыс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>
          <a:xfrm>
            <a:off x="357188" y="428625"/>
            <a:ext cx="8572500" cy="785813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u-RU" sz="2800" b="1" i="1" dirty="0" smtClean="0">
                <a:solidFill>
                  <a:srgbClr val="A50021"/>
                </a:solidFill>
                <a:latin typeface="Times New Roman" pitchFamily="18" charset="0"/>
              </a:rPr>
              <a:t>Финансовое управление</a:t>
            </a:r>
            <a:br>
              <a:rPr lang="ru-RU" sz="2800" b="1" i="1" dirty="0" smtClean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u-RU" sz="2800" b="1" i="1" dirty="0" smtClean="0">
                <a:solidFill>
                  <a:srgbClr val="A50021"/>
                </a:solidFill>
                <a:latin typeface="Times New Roman" pitchFamily="18" charset="0"/>
              </a:rPr>
              <a:t> МО «Городской округ </a:t>
            </a:r>
            <a:r>
              <a:rPr lang="ru-RU" sz="2800" b="1" i="1" dirty="0" err="1" smtClean="0">
                <a:solidFill>
                  <a:srgbClr val="A50021"/>
                </a:solidFill>
                <a:latin typeface="Times New Roman" pitchFamily="18" charset="0"/>
              </a:rPr>
              <a:t>Ногликский</a:t>
            </a:r>
            <a:r>
              <a:rPr lang="ru-RU" sz="2800" b="1" i="1" dirty="0" smtClean="0">
                <a:solidFill>
                  <a:srgbClr val="A50021"/>
                </a:solidFill>
                <a:latin typeface="Times New Roman" pitchFamily="18" charset="0"/>
              </a:rPr>
              <a:t>» </a:t>
            </a:r>
            <a:br>
              <a:rPr lang="ru-RU" sz="2800" b="1" i="1" dirty="0" smtClean="0">
                <a:solidFill>
                  <a:srgbClr val="A50021"/>
                </a:solidFill>
                <a:latin typeface="Times New Roman" pitchFamily="18" charset="0"/>
              </a:rPr>
            </a:br>
            <a:endParaRPr lang="ru-RU" sz="2800" dirty="0" smtClean="0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571472" y="1357299"/>
            <a:ext cx="8001000" cy="57150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1000"/>
                  <a:satMod val="255000"/>
                </a:schemeClr>
              </a:gs>
              <a:gs pos="55000">
                <a:schemeClr val="accent5">
                  <a:tint val="12000"/>
                  <a:satMod val="255000"/>
                </a:schemeClr>
              </a:gs>
              <a:gs pos="100000">
                <a:schemeClr val="accent5">
                  <a:tint val="45000"/>
                  <a:satMod val="250000"/>
                </a:scheme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sz="2400" b="1" u="sng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400" b="1" u="sng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400" b="1" u="sng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2400" b="1" i="1" u="sng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12 841 тыс</a:t>
            </a:r>
            <a:r>
              <a:rPr lang="ru-RU" sz="2400" b="1" i="1" u="sng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руб.,</a:t>
            </a:r>
          </a:p>
          <a:p>
            <a:pPr eaLnBrk="0" hangingPunct="0">
              <a:defRPr/>
            </a:pPr>
            <a:r>
              <a:rPr lang="ru-RU" sz="2400" b="1" i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3500430" y="2571744"/>
            <a:ext cx="4429156" cy="64294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финансовых органов </a:t>
            </a: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- 7 770 тыс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3929058" y="3286124"/>
            <a:ext cx="4429125" cy="64294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b="1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Обслуживание 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долга -2 </a:t>
            </a: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653</a:t>
            </a:r>
            <a:r>
              <a:rPr lang="ru-RU" b="1" i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eaLnBrk="0" hangingPunct="0">
              <a:defRPr/>
            </a:pPr>
            <a:endParaRPr lang="ru-RU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Левая фигурная скобка 21"/>
          <p:cNvSpPr/>
          <p:nvPr/>
        </p:nvSpPr>
        <p:spPr bwMode="auto">
          <a:xfrm>
            <a:off x="2857488" y="2357430"/>
            <a:ext cx="642930" cy="3071834"/>
          </a:xfrm>
          <a:prstGeom prst="leftBrace">
            <a:avLst>
              <a:gd name="adj1" fmla="val 50237"/>
              <a:gd name="adj2" fmla="val 50000"/>
            </a:avLst>
          </a:prstGeom>
          <a:noFill/>
          <a:ln w="25400" cap="rnd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85720" y="5500702"/>
            <a:ext cx="3071812" cy="9239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Социальная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политика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(пенсионное обеспечение)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203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4500562" y="4714884"/>
            <a:ext cx="4429156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общегосударственные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вопросы </a:t>
            </a: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1 300</a:t>
            </a:r>
            <a:r>
              <a:rPr lang="ru-RU" b="1" i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eaLnBrk="0" hangingPunct="0">
              <a:defRPr/>
            </a:pPr>
            <a:endParaRPr lang="ru-RU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286248" y="4071942"/>
            <a:ext cx="4429125" cy="5000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b="1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Резервные фонды </a:t>
            </a: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-915 тыс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 eaLnBrk="0" hangingPunct="0">
              <a:defRPr/>
            </a:pPr>
            <a:endParaRPr lang="ru-RU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20BC53-FD57-49E6-8C21-0B932FA5B2F1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357158" y="2571744"/>
            <a:ext cx="4071937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Общегосударственные вопросы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7 628 тыс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501091" cy="857250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u-RU" sz="2800" b="1" i="1" dirty="0" smtClean="0">
                <a:solidFill>
                  <a:srgbClr val="A50021"/>
                </a:solidFill>
                <a:latin typeface="Times New Roman" pitchFamily="18" charset="0"/>
              </a:rPr>
              <a:t>Комитет по управлению муниципальным имуществом МО «Городской округ </a:t>
            </a:r>
            <a:r>
              <a:rPr lang="ru-RU" sz="2800" b="1" i="1" dirty="0" err="1" smtClean="0">
                <a:solidFill>
                  <a:srgbClr val="A50021"/>
                </a:solidFill>
                <a:latin typeface="Times New Roman" pitchFamily="18" charset="0"/>
              </a:rPr>
              <a:t>Ногликский</a:t>
            </a:r>
            <a:r>
              <a:rPr lang="ru-RU" sz="2800" b="1" i="1" dirty="0" smtClean="0">
                <a:solidFill>
                  <a:srgbClr val="A50021"/>
                </a:solidFill>
                <a:latin typeface="Times New Roman" pitchFamily="18" charset="0"/>
              </a:rPr>
              <a:t>» </a:t>
            </a:r>
            <a:br>
              <a:rPr lang="ru-RU" sz="2800" b="1" i="1" dirty="0" smtClean="0">
                <a:solidFill>
                  <a:srgbClr val="A50021"/>
                </a:solidFill>
                <a:latin typeface="Times New Roman" pitchFamily="18" charset="0"/>
              </a:rPr>
            </a:br>
            <a:endParaRPr lang="ru-RU" sz="2800" dirty="0" smtClean="0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571472" y="1285860"/>
            <a:ext cx="8001000" cy="78581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1000"/>
                  <a:satMod val="255000"/>
                </a:schemeClr>
              </a:gs>
              <a:gs pos="55000">
                <a:schemeClr val="accent6">
                  <a:tint val="12000"/>
                  <a:satMod val="255000"/>
                </a:schemeClr>
              </a:gs>
              <a:gs pos="100000">
                <a:schemeClr val="accent6">
                  <a:tint val="45000"/>
                  <a:satMod val="250000"/>
                </a:scheme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2400" b="1" u="sng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всего </a:t>
            </a:r>
            <a:r>
              <a:rPr lang="ru-RU" sz="2400" b="1" i="1" u="sng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11 639 тыс</a:t>
            </a:r>
            <a:r>
              <a:rPr lang="ru-RU" sz="2400" b="1" i="1" u="sng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u="sng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рублей,</a:t>
            </a:r>
            <a:endParaRPr lang="ru-RU" sz="2400" b="1" i="1" u="sng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b="1" i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уменьшение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уровню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2009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– на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39 315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4282" y="5500702"/>
            <a:ext cx="3071813" cy="9239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Социальная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политика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(пенсионное обеспечение)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1 640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3714752"/>
            <a:ext cx="300039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Жилищно-коммунальное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хозяйство</a:t>
            </a:r>
          </a:p>
          <a:p>
            <a:pPr algn="ctr" eaLnBrk="0" hangingPunct="0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1 921 тыс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0" hangingPunct="0"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071934" y="3571876"/>
            <a:ext cx="4429156" cy="500066"/>
          </a:xfrm>
          <a:prstGeom prst="rect">
            <a:avLst/>
          </a:prstGeom>
          <a:solidFill>
            <a:srgbClr val="FFFFFF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b="1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Жилищное 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хозяйство – </a:t>
            </a: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1 209 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>
              <a:defRPr/>
            </a:pPr>
            <a:endParaRPr lang="ru-RU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4071934" y="4357694"/>
            <a:ext cx="4500594" cy="500066"/>
          </a:xfrm>
          <a:prstGeom prst="rect">
            <a:avLst/>
          </a:prstGeom>
          <a:solidFill>
            <a:srgbClr val="FFFFFF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>
              <a:defRPr/>
            </a:pPr>
            <a:endParaRPr lang="ru-RU" b="1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Коммунальное 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хозяйство – </a:t>
            </a: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712 тыс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 eaLnBrk="0" hangingPunct="0">
              <a:defRPr/>
            </a:pPr>
            <a:endParaRPr lang="ru-RU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43438" y="2571744"/>
            <a:ext cx="407193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Национальная экономика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450 тыс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Левая фигурная скобка 21"/>
          <p:cNvSpPr/>
          <p:nvPr/>
        </p:nvSpPr>
        <p:spPr bwMode="auto">
          <a:xfrm flipV="1">
            <a:off x="3500430" y="3500438"/>
            <a:ext cx="571504" cy="1500198"/>
          </a:xfrm>
          <a:prstGeom prst="leftBrace">
            <a:avLst>
              <a:gd name="adj1" fmla="val 50237"/>
              <a:gd name="adj2" fmla="val 40519"/>
            </a:avLst>
          </a:prstGeom>
          <a:noFill/>
          <a:ln w="25400" cap="rnd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20BC53-FD57-49E6-8C21-0B932FA5B2F1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16" name="Левая фигурная скобка 15"/>
          <p:cNvSpPr/>
          <p:nvPr/>
        </p:nvSpPr>
        <p:spPr bwMode="auto">
          <a:xfrm flipV="1">
            <a:off x="3357554" y="5286388"/>
            <a:ext cx="571504" cy="1285885"/>
          </a:xfrm>
          <a:prstGeom prst="leftBrace">
            <a:avLst>
              <a:gd name="adj1" fmla="val 50237"/>
              <a:gd name="adj2" fmla="val 40519"/>
            </a:avLst>
          </a:prstGeom>
          <a:noFill/>
          <a:ln w="25400" cap="rnd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4000496" y="5357826"/>
            <a:ext cx="4429156" cy="428628"/>
          </a:xfrm>
          <a:prstGeom prst="rect">
            <a:avLst/>
          </a:prstGeom>
          <a:solidFill>
            <a:srgbClr val="FFFFFF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Пенсионное обеспечение – 40 тыс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 eaLnBrk="0" hangingPunct="0">
              <a:defRPr/>
            </a:pPr>
            <a:endParaRPr lang="ru-RU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3929058" y="5929330"/>
            <a:ext cx="5072098" cy="428628"/>
          </a:xfrm>
          <a:prstGeom prst="rect">
            <a:avLst/>
          </a:prstGeom>
          <a:solidFill>
            <a:srgbClr val="FFFFFF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Социальное обеспечение населения– 1 600 т. р.</a:t>
            </a:r>
            <a:endParaRPr lang="ru-RU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8"/>
          <p:cNvSpPr>
            <a:spLocks noGrp="1" noChangeArrowheads="1"/>
          </p:cNvSpPr>
          <p:nvPr>
            <p:ph type="title"/>
          </p:nvPr>
        </p:nvSpPr>
        <p:spPr>
          <a:xfrm>
            <a:off x="357126" y="357166"/>
            <a:ext cx="7643898" cy="714380"/>
          </a:xfrm>
        </p:spPr>
        <p:txBody>
          <a:bodyPr/>
          <a:lstStyle/>
          <a:p>
            <a:pPr algn="ctr" eaLnBrk="1" hangingPunct="1"/>
            <a:r>
              <a:rPr lang="ru-RU" sz="2800" b="1" i="1" dirty="0" smtClean="0">
                <a:solidFill>
                  <a:srgbClr val="A50021"/>
                </a:solidFill>
                <a:latin typeface="Times New Roman" pitchFamily="18" charset="0"/>
              </a:rPr>
              <a:t>Муниципальное учреждение </a:t>
            </a:r>
            <a:r>
              <a:rPr lang="ru-RU" sz="2800" b="1" i="1" dirty="0" err="1" smtClean="0">
                <a:solidFill>
                  <a:srgbClr val="A50021"/>
                </a:solidFill>
                <a:latin typeface="Times New Roman" pitchFamily="18" charset="0"/>
              </a:rPr>
              <a:t>Ногликская</a:t>
            </a:r>
            <a:r>
              <a:rPr lang="ru-RU" sz="2800" b="1" i="1" dirty="0" smtClean="0">
                <a:solidFill>
                  <a:srgbClr val="A50021"/>
                </a:solidFill>
                <a:latin typeface="Times New Roman" pitchFamily="18" charset="0"/>
              </a:rPr>
              <a:t> ЦРБ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000108"/>
          <a:ext cx="8786874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040A68-668A-4265-8CF1-7CC0F335C7DF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ВЫСТАВКА 025.jpg"/>
          <p:cNvPicPr>
            <a:picLocks noChangeAspect="1"/>
          </p:cNvPicPr>
          <p:nvPr/>
        </p:nvPicPr>
        <p:blipFill>
          <a:blip r:embed="rId2" cstate="print"/>
          <a:srcRect l="37254" t="37833" b="23312"/>
          <a:stretch>
            <a:fillRect/>
          </a:stretch>
        </p:blipFill>
        <p:spPr>
          <a:xfrm>
            <a:off x="4714876" y="4071942"/>
            <a:ext cx="428624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кругленный прямоугольник 10"/>
          <p:cNvSpPr/>
          <p:nvPr/>
        </p:nvSpPr>
        <p:spPr bwMode="auto">
          <a:xfrm>
            <a:off x="714348" y="5786454"/>
            <a:ext cx="3929090" cy="785818"/>
          </a:xfrm>
          <a:prstGeom prst="roundRect">
            <a:avLst/>
          </a:prstGeom>
          <a:solidFill>
            <a:srgbClr val="FFFFFF"/>
          </a:solidFill>
          <a:ln w="254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 eaLnBrk="0" hangingPunct="0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Социальная</a:t>
            </a:r>
          </a:p>
          <a:p>
            <a:pPr algn="ctr" eaLnBrk="0" hangingPunct="0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политика  5 885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eaLnBrk="0" hangingPunct="0">
              <a:defRPr/>
            </a:pPr>
            <a:r>
              <a:rPr lang="ru-RU" sz="2400" b="1" i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Выгнутая влево стрелка 9"/>
          <p:cNvSpPr>
            <a:spLocks noChangeArrowheads="1"/>
          </p:cNvSpPr>
          <p:nvPr/>
        </p:nvSpPr>
        <p:spPr bwMode="auto">
          <a:xfrm>
            <a:off x="142844" y="1000108"/>
            <a:ext cx="1285884" cy="5572164"/>
          </a:xfrm>
          <a:prstGeom prst="curvedRightArrow">
            <a:avLst>
              <a:gd name="adj1" fmla="val 23661"/>
              <a:gd name="adj2" fmla="val 71718"/>
              <a:gd name="adj3" fmla="val 25654"/>
            </a:avLst>
          </a:prstGeom>
          <a:gradFill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/>
          </a:gradFill>
          <a:ln w="25400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214250" y="1357298"/>
            <a:ext cx="8929750" cy="3000396"/>
          </a:xfrm>
          <a:prstGeom prst="roundRect">
            <a:avLst/>
          </a:prstGeom>
          <a:ln w="12700">
            <a:prstDash val="sysDot"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0000" tIns="46800" rIns="90000" bIns="46800"/>
          <a:lstStyle/>
          <a:p>
            <a:pPr eaLnBrk="0" hangingPunct="0">
              <a:defRPr/>
            </a:pPr>
            <a:endParaRPr lang="ru-RU" sz="20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Здравоохранение – </a:t>
            </a:r>
            <a:r>
              <a:rPr lang="ru-RU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120 077 </a:t>
            </a:r>
            <a:r>
              <a:rPr lang="ru-RU" sz="2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eaLnBrk="0" hangingPunct="0">
              <a:defRPr/>
            </a:pPr>
            <a:r>
              <a:rPr lang="ru-RU" sz="2400" b="1" i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PB070012.jpg"/>
          <p:cNvPicPr>
            <a:picLocks noChangeAspect="1"/>
          </p:cNvPicPr>
          <p:nvPr/>
        </p:nvPicPr>
        <p:blipFill>
          <a:blip r:embed="rId3" cstate="print"/>
          <a:srcRect b="7729"/>
          <a:stretch>
            <a:fillRect/>
          </a:stretch>
        </p:blipFill>
        <p:spPr>
          <a:xfrm>
            <a:off x="357158" y="2071678"/>
            <a:ext cx="471490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7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85728"/>
            <a:ext cx="8186765" cy="500066"/>
          </a:xfrm>
        </p:spPr>
        <p:txBody>
          <a:bodyPr/>
          <a:lstStyle/>
          <a:p>
            <a:pPr eaLnBrk="1" hangingPunct="1"/>
            <a:r>
              <a:rPr lang="ru-RU" sz="2800" b="1" i="1" dirty="0" smtClean="0">
                <a:solidFill>
                  <a:srgbClr val="A50021"/>
                </a:solidFill>
                <a:latin typeface="Times New Roman" pitchFamily="18" charset="0"/>
              </a:rPr>
              <a:t>Муниципальное учреждение </a:t>
            </a:r>
            <a:r>
              <a:rPr lang="ru-RU" sz="2800" b="1" i="1" dirty="0" err="1" smtClean="0">
                <a:solidFill>
                  <a:srgbClr val="A50021"/>
                </a:solidFill>
                <a:latin typeface="Times New Roman" pitchFamily="18" charset="0"/>
              </a:rPr>
              <a:t>Ногликская</a:t>
            </a:r>
            <a:r>
              <a:rPr lang="ru-RU" sz="2800" b="1" i="1" dirty="0" smtClean="0">
                <a:solidFill>
                  <a:srgbClr val="A50021"/>
                </a:solidFill>
                <a:latin typeface="Times New Roman" pitchFamily="18" charset="0"/>
              </a:rPr>
              <a:t> ЦРБ</a:t>
            </a:r>
          </a:p>
        </p:txBody>
      </p:sp>
      <p:sp>
        <p:nvSpPr>
          <p:cNvPr id="30728" name="Выгнутая влево стрелка 6"/>
          <p:cNvSpPr>
            <a:spLocks noChangeArrowheads="1"/>
          </p:cNvSpPr>
          <p:nvPr/>
        </p:nvSpPr>
        <p:spPr bwMode="auto">
          <a:xfrm>
            <a:off x="142844" y="1000108"/>
            <a:ext cx="1000132" cy="178595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gradFill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/>
          </a:gradFill>
          <a:ln w="25400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428596" y="928670"/>
            <a:ext cx="8215370" cy="428628"/>
          </a:xfrm>
          <a:prstGeom prst="roundRect">
            <a:avLst/>
          </a:prstGeom>
          <a:solidFill>
            <a:srgbClr val="FFFFFF"/>
          </a:solidFill>
          <a:ln w="254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eaLnBrk="0" hangingPunct="0">
              <a:defRPr/>
            </a:pPr>
            <a:endParaRPr lang="ru-RU" sz="2400" b="1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4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2400" b="1" i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125 962 </a:t>
            </a:r>
            <a:r>
              <a:rPr lang="ru-RU" sz="2400" b="1" i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2400" b="1" i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., в том числе:</a:t>
            </a:r>
            <a:endParaRPr lang="ru-RU" sz="2400" b="1" i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b="1" i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4"/>
          <p:cNvSpPr/>
          <p:nvPr/>
        </p:nvSpPr>
        <p:spPr>
          <a:xfrm>
            <a:off x="5214942" y="1571612"/>
            <a:ext cx="3500462" cy="5465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295C2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i="1" kern="12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Стационарная медицинская помощь -109 499 т.р.</a:t>
            </a:r>
          </a:p>
        </p:txBody>
      </p:sp>
      <p:sp>
        <p:nvSpPr>
          <p:cNvPr id="20" name="Скругленный прямоугольник 4"/>
          <p:cNvSpPr/>
          <p:nvPr/>
        </p:nvSpPr>
        <p:spPr>
          <a:xfrm>
            <a:off x="4786314" y="2214554"/>
            <a:ext cx="4143372" cy="3571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295C2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i="1" kern="12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Амбулаторная помощь - 6 533 т.р.</a:t>
            </a:r>
          </a:p>
        </p:txBody>
      </p:sp>
      <p:sp>
        <p:nvSpPr>
          <p:cNvPr id="21" name="Скругленный прямоугольник 4"/>
          <p:cNvSpPr/>
          <p:nvPr/>
        </p:nvSpPr>
        <p:spPr>
          <a:xfrm>
            <a:off x="4357654" y="2714620"/>
            <a:ext cx="4786346" cy="4286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295C2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i="1" kern="12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Скорая медицинская помощь – 1 643 т.р.</a:t>
            </a:r>
          </a:p>
        </p:txBody>
      </p:sp>
      <p:sp>
        <p:nvSpPr>
          <p:cNvPr id="22" name="Скругленный прямоугольник 4"/>
          <p:cNvSpPr/>
          <p:nvPr/>
        </p:nvSpPr>
        <p:spPr>
          <a:xfrm>
            <a:off x="4571968" y="3286124"/>
            <a:ext cx="4572032" cy="5000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295C2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i="1" kern="12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Заготовка, переработка, хранение донорской крови– 1 225  т.р.</a:t>
            </a:r>
          </a:p>
        </p:txBody>
      </p:sp>
      <p:sp>
        <p:nvSpPr>
          <p:cNvPr id="23" name="Скругленный прямоугольник 4"/>
          <p:cNvSpPr/>
          <p:nvPr/>
        </p:nvSpPr>
        <p:spPr>
          <a:xfrm>
            <a:off x="3714744" y="3929066"/>
            <a:ext cx="5429256" cy="3571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295C2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i="1" kern="12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Др.вопросы в обл. здравоохранения – 1 177  т.р.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20BC53-FD57-49E6-8C21-0B932FA5B2F1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8"/>
          <p:cNvSpPr>
            <a:spLocks noGrp="1" noChangeArrowheads="1"/>
          </p:cNvSpPr>
          <p:nvPr>
            <p:ph type="title"/>
          </p:nvPr>
        </p:nvSpPr>
        <p:spPr>
          <a:xfrm>
            <a:off x="357126" y="357166"/>
            <a:ext cx="7643898" cy="714380"/>
          </a:xfrm>
        </p:spPr>
        <p:txBody>
          <a:bodyPr/>
          <a:lstStyle/>
          <a:p>
            <a:pPr algn="ctr" eaLnBrk="1" hangingPunct="1"/>
            <a:r>
              <a:rPr lang="ru-RU" sz="2400" b="1" i="1" dirty="0" smtClean="0">
                <a:solidFill>
                  <a:srgbClr val="A50021"/>
                </a:solidFill>
                <a:latin typeface="Times New Roman" pitchFamily="18" charset="0"/>
              </a:rPr>
              <a:t>Управление социальной политики администрации МО«Городской округ </a:t>
            </a:r>
            <a:r>
              <a:rPr lang="ru-RU" sz="2400" b="1" i="1" dirty="0" err="1" smtClean="0">
                <a:solidFill>
                  <a:srgbClr val="A50021"/>
                </a:solidFill>
                <a:latin typeface="Times New Roman" pitchFamily="18" charset="0"/>
              </a:rPr>
              <a:t>Ногликский</a:t>
            </a:r>
            <a:r>
              <a:rPr lang="ru-RU" sz="2400" b="1" i="1" dirty="0" smtClean="0">
                <a:solidFill>
                  <a:srgbClr val="A50021"/>
                </a:solidFill>
                <a:latin typeface="Times New Roman" pitchFamily="18" charset="0"/>
              </a:rPr>
              <a:t>» (тыс. руб.)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214422"/>
          <a:ext cx="8858312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040A68-668A-4265-8CF1-7CC0F335C7DF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285852" y="1643050"/>
            <a:ext cx="4572032" cy="1357322"/>
          </a:xfrm>
          <a:prstGeom prst="roundRect">
            <a:avLst/>
          </a:prstGeom>
          <a:solidFill>
            <a:srgbClr val="0099CC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Кредиты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коммерческих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банков </a:t>
            </a:r>
            <a:endParaRPr lang="ru-RU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33 274 </a:t>
            </a:r>
            <a:r>
              <a:rPr lang="ru-RU" b="1" dirty="0"/>
              <a:t>тыс. руб.</a:t>
            </a:r>
          </a:p>
        </p:txBody>
      </p:sp>
      <p:pic>
        <p:nvPicPr>
          <p:cNvPr id="36" name="Рисунок 35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928802"/>
            <a:ext cx="1500198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1571612"/>
            <a:ext cx="1643074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Блок-схема: альтернативный процесс 11"/>
          <p:cNvSpPr/>
          <p:nvPr/>
        </p:nvSpPr>
        <p:spPr>
          <a:xfrm>
            <a:off x="1357290" y="4572008"/>
            <a:ext cx="3786214" cy="2071702"/>
          </a:xfrm>
          <a:prstGeom prst="flowChartAlternateProcess">
            <a:avLst/>
          </a:prstGeom>
          <a:solidFill>
            <a:srgbClr val="3C6A90"/>
          </a:solidFill>
          <a:ln w="12700">
            <a:prstDash val="sysDot"/>
          </a:ln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/>
                </a:solidFill>
              </a:rPr>
              <a:t>на </a:t>
            </a:r>
            <a:r>
              <a:rPr lang="ru-RU" b="1" dirty="0">
                <a:solidFill>
                  <a:schemeClr val="accent3"/>
                </a:solidFill>
              </a:rPr>
              <a:t>реформирование муниципальных финансов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/>
                </a:solidFill>
              </a:rPr>
              <a:t>3 550 тыс</a:t>
            </a:r>
            <a:r>
              <a:rPr lang="ru-RU" b="1" dirty="0">
                <a:solidFill>
                  <a:schemeClr val="accent3"/>
                </a:solidFill>
              </a:rPr>
              <a:t>. руб.  </a:t>
            </a:r>
          </a:p>
        </p:txBody>
      </p:sp>
      <p:pic>
        <p:nvPicPr>
          <p:cNvPr id="34" name="Рисунок 33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28" y="5572140"/>
            <a:ext cx="1500198" cy="1120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 descr="usakh1-20-0520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5500702"/>
            <a:ext cx="1857388" cy="1216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Блок-схема: альтернативный процесс 15"/>
          <p:cNvSpPr/>
          <p:nvPr/>
        </p:nvSpPr>
        <p:spPr>
          <a:xfrm>
            <a:off x="5786446" y="3500438"/>
            <a:ext cx="3143272" cy="2786082"/>
          </a:xfrm>
          <a:prstGeom prst="flowChartAlternateProcess">
            <a:avLst/>
          </a:prstGeom>
          <a:solidFill>
            <a:srgbClr val="3C6A9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на строительство объекта «Гимназия…» - 20 000 тыс. руб. </a:t>
            </a:r>
            <a:endParaRPr lang="ru-RU" b="1" dirty="0"/>
          </a:p>
        </p:txBody>
      </p:sp>
      <p:pic>
        <p:nvPicPr>
          <p:cNvPr id="19" name="Picture 2" descr="S:\мэр\Сдача дома Физкультурная\Новый дом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857884" y="4429132"/>
            <a:ext cx="300039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57224" y="3214686"/>
            <a:ext cx="4500594" cy="1285884"/>
          </a:xfrm>
          <a:prstGeom prst="roundRect">
            <a:avLst/>
          </a:prstGeom>
          <a:solidFill>
            <a:srgbClr val="0099CC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Целевые остатки </a:t>
            </a:r>
            <a:r>
              <a:rPr lang="ru-RU" b="1" dirty="0"/>
              <a:t>средств </a:t>
            </a:r>
            <a:r>
              <a:rPr lang="ru-RU" b="1" dirty="0" smtClean="0"/>
              <a:t>областного бюджета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на </a:t>
            </a:r>
            <a:r>
              <a:rPr lang="ru-RU" b="1" dirty="0"/>
              <a:t>счете местного </a:t>
            </a:r>
            <a:r>
              <a:rPr lang="ru-RU" b="1" dirty="0" smtClean="0"/>
              <a:t>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 </a:t>
            </a:r>
            <a:r>
              <a:rPr lang="ru-RU" b="1" dirty="0"/>
              <a:t>на </a:t>
            </a:r>
            <a:r>
              <a:rPr lang="ru-RU" b="1" dirty="0" smtClean="0"/>
              <a:t>01.01.2010 </a:t>
            </a:r>
            <a:r>
              <a:rPr lang="ru-RU" b="1" dirty="0"/>
              <a:t> </a:t>
            </a:r>
            <a:r>
              <a:rPr lang="ru-RU" b="1" dirty="0" smtClean="0"/>
              <a:t>- 23 550 </a:t>
            </a:r>
            <a:r>
              <a:rPr lang="ru-RU" b="1" dirty="0"/>
              <a:t>тыс. руб.</a:t>
            </a:r>
          </a:p>
        </p:txBody>
      </p:sp>
      <p:sp>
        <p:nvSpPr>
          <p:cNvPr id="23" name="Штриховая стрелка вправо 22"/>
          <p:cNvSpPr/>
          <p:nvPr/>
        </p:nvSpPr>
        <p:spPr>
          <a:xfrm>
            <a:off x="5143504" y="3857628"/>
            <a:ext cx="714380" cy="357188"/>
          </a:xfrm>
          <a:prstGeom prst="stripedRightArrow">
            <a:avLst>
              <a:gd name="adj1" fmla="val 69550"/>
              <a:gd name="adj2" fmla="val 48976"/>
            </a:avLst>
          </a:prstGeom>
          <a:solidFill>
            <a:srgbClr val="0070C0"/>
          </a:solidFill>
          <a:ln>
            <a:solidFill>
              <a:srgbClr val="DCF7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Штриховая стрелка вправо 24"/>
          <p:cNvSpPr/>
          <p:nvPr/>
        </p:nvSpPr>
        <p:spPr>
          <a:xfrm rot="5400000">
            <a:off x="4611064" y="4532944"/>
            <a:ext cx="609261" cy="401638"/>
          </a:xfrm>
          <a:prstGeom prst="stripedRightArrow">
            <a:avLst>
              <a:gd name="adj1" fmla="val 53702"/>
              <a:gd name="adj2" fmla="val 48976"/>
            </a:avLst>
          </a:prstGeom>
          <a:solidFill>
            <a:srgbClr val="0070C0"/>
          </a:solidFill>
          <a:ln>
            <a:solidFill>
              <a:srgbClr val="DCF7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500034" y="1214422"/>
            <a:ext cx="857248" cy="1643074"/>
          </a:xfrm>
          <a:prstGeom prst="curvedRightArrow">
            <a:avLst>
              <a:gd name="adj1" fmla="val 25000"/>
              <a:gd name="adj2" fmla="val 50961"/>
              <a:gd name="adj3" fmla="val 25000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rgbClr val="DCF7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Выгнутая влево стрелка 32"/>
          <p:cNvSpPr/>
          <p:nvPr/>
        </p:nvSpPr>
        <p:spPr>
          <a:xfrm>
            <a:off x="428596" y="1214422"/>
            <a:ext cx="1071570" cy="2641942"/>
          </a:xfrm>
          <a:prstGeom prst="curvedRightArrow">
            <a:avLst>
              <a:gd name="adj1" fmla="val 20432"/>
              <a:gd name="adj2" fmla="val 41409"/>
              <a:gd name="adj3" fmla="val 20286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rgbClr val="DCF7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428605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A50021"/>
                </a:solidFill>
              </a:rPr>
              <a:t>Источники финансирования дефицита бюджета </a:t>
            </a:r>
            <a:br>
              <a:rPr lang="ru-RU" sz="2800" b="1" i="1" dirty="0" smtClean="0">
                <a:solidFill>
                  <a:srgbClr val="A50021"/>
                </a:solidFill>
              </a:rPr>
            </a:br>
            <a:endParaRPr lang="ru-RU" sz="2800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 rot="10800000" flipV="1">
            <a:off x="857224" y="928670"/>
            <a:ext cx="6215106" cy="571504"/>
          </a:xfrm>
          <a:prstGeom prst="flowChartAlternateProcess">
            <a:avLst/>
          </a:prstGeom>
          <a:solidFill>
            <a:srgbClr val="0099CC"/>
          </a:solidFill>
          <a:ln w="3175"/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Дефицит бюджета – </a:t>
            </a:r>
            <a:r>
              <a:rPr lang="ru-RU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56 824 тыс</a:t>
            </a:r>
            <a:r>
              <a:rPr lang="ru-RU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руб.  </a:t>
            </a:r>
          </a:p>
        </p:txBody>
      </p:sp>
      <p:pic>
        <p:nvPicPr>
          <p:cNvPr id="37" name="Рисунок 36" descr="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562" y="1571612"/>
            <a:ext cx="1428760" cy="1057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20BC53-FD57-49E6-8C21-0B932FA5B2F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3" descr="S:\ФИНУПРАВЛЕНИЕ\стройки\IMG_2570.jpg"/>
          <p:cNvPicPr preferRelativeResize="0">
            <a:picLocks noChangeArrowheads="1"/>
          </p:cNvPicPr>
          <p:nvPr/>
        </p:nvPicPr>
        <p:blipFill>
          <a:blip r:embed="rId3" cstate="print"/>
          <a:srcRect r="23214" b="7142"/>
          <a:stretch>
            <a:fillRect/>
          </a:stretch>
        </p:blipFill>
        <p:spPr bwMode="auto">
          <a:xfrm>
            <a:off x="6286512" y="4286256"/>
            <a:ext cx="285748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0" name="Picture 3" descr="S:\ФИНУПРАВЛЕНИЕ\фото\новое\11.jpg"/>
          <p:cNvPicPr>
            <a:picLocks noChangeAspect="1" noChangeArrowheads="1"/>
          </p:cNvPicPr>
          <p:nvPr/>
        </p:nvPicPr>
        <p:blipFill>
          <a:blip r:embed="rId4" cstate="print"/>
          <a:srcRect r="19148" b="13121"/>
          <a:stretch>
            <a:fillRect/>
          </a:stretch>
        </p:blipFill>
        <p:spPr bwMode="auto">
          <a:xfrm>
            <a:off x="5857884" y="928670"/>
            <a:ext cx="3286116" cy="2705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Picture 3" descr="S:\ФИНУПРАВЛЕНИЕ\стройки\IMG_2570.jpg"/>
          <p:cNvPicPr preferRelativeResize="0">
            <a:picLocks noChangeArrowheads="1"/>
          </p:cNvPicPr>
          <p:nvPr/>
        </p:nvPicPr>
        <p:blipFill>
          <a:blip r:embed="rId5" cstate="print">
            <a:lum bright="14000"/>
          </a:blip>
          <a:stretch>
            <a:fillRect/>
          </a:stretch>
        </p:blipFill>
        <p:spPr bwMode="auto">
          <a:xfrm>
            <a:off x="3071802" y="2928934"/>
            <a:ext cx="3643338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429684" cy="642942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b="1" i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по разделу «Образование» - 266 212 тыс. рублей</a:t>
            </a:r>
            <a:br>
              <a:rPr lang="ru-RU" sz="2400" b="1" i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u="sng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(сокращение на 69 545 тыс. руб. к уровню 2009 г.)</a:t>
            </a:r>
            <a:endParaRPr lang="ru-RU" sz="2000" b="1" i="1" u="sng" dirty="0">
              <a:ln w="1905"/>
              <a:solidFill>
                <a:srgbClr val="99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71406" y="1142984"/>
            <a:ext cx="5929354" cy="1000125"/>
          </a:xfrm>
          <a:prstGeom prst="stripedRightArrow">
            <a:avLst>
              <a:gd name="adj1" fmla="val 37965"/>
              <a:gd name="adj2" fmla="val 51600"/>
            </a:avLst>
          </a:prstGeom>
          <a:gradFill flip="none" rotWithShape="1">
            <a:gsLst>
              <a:gs pos="0">
                <a:srgbClr val="649600">
                  <a:shade val="30000"/>
                  <a:satMod val="115000"/>
                </a:srgbClr>
              </a:gs>
              <a:gs pos="50000">
                <a:srgbClr val="649600">
                  <a:shade val="67500"/>
                  <a:satMod val="115000"/>
                </a:srgbClr>
              </a:gs>
              <a:gs pos="100000">
                <a:srgbClr val="6496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1. Дошкольное </a:t>
            </a:r>
            <a:r>
              <a:rPr lang="ru-RU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образование – </a:t>
            </a:r>
            <a:r>
              <a:rPr lang="ru-RU" sz="2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56 999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. </a:t>
            </a:r>
            <a:endParaRPr lang="ru-RU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286116" y="3071810"/>
            <a:ext cx="2357455" cy="830997"/>
          </a:xfrm>
          <a:prstGeom prst="rect">
            <a:avLst/>
          </a:prstGeom>
          <a:gradFill flip="none" rotWithShape="1">
            <a:gsLst>
              <a:gs pos="0">
                <a:srgbClr val="9BBA72">
                  <a:tint val="66000"/>
                  <a:satMod val="160000"/>
                </a:srgbClr>
              </a:gs>
              <a:gs pos="50000">
                <a:srgbClr val="9BBA72">
                  <a:tint val="44500"/>
                  <a:satMod val="160000"/>
                </a:srgbClr>
              </a:gs>
              <a:gs pos="100000">
                <a:srgbClr val="9BBA72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6600"/>
            </a:solidFill>
            <a:prstDash val="solid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Учреждения по внешкольной работе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 детьми -  34 144 т.р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5" name="AutoShape 12"/>
          <p:cNvSpPr>
            <a:spLocks noChangeArrowheads="1"/>
          </p:cNvSpPr>
          <p:nvPr/>
        </p:nvSpPr>
        <p:spPr bwMode="auto">
          <a:xfrm rot="5400000">
            <a:off x="4039387" y="2604291"/>
            <a:ext cx="428628" cy="649287"/>
          </a:xfrm>
          <a:custGeom>
            <a:avLst/>
            <a:gdLst>
              <a:gd name="T0" fmla="*/ 568050720 w 21600"/>
              <a:gd name="T1" fmla="*/ 0 h 21600"/>
              <a:gd name="T2" fmla="*/ 0 w 21600"/>
              <a:gd name="T3" fmla="*/ 293341388 h 21600"/>
              <a:gd name="T4" fmla="*/ 568050720 w 21600"/>
              <a:gd name="T5" fmla="*/ 586681814 h 21600"/>
              <a:gd name="T6" fmla="*/ 757401357 w 21600"/>
              <a:gd name="T7" fmla="*/ 2933413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flip="none" rotWithShape="1">
            <a:gsLst>
              <a:gs pos="0">
                <a:srgbClr val="649600">
                  <a:shade val="30000"/>
                  <a:satMod val="115000"/>
                </a:srgbClr>
              </a:gs>
              <a:gs pos="50000">
                <a:srgbClr val="649600">
                  <a:shade val="67500"/>
                  <a:satMod val="115000"/>
                </a:srgbClr>
              </a:gs>
              <a:gs pos="100000">
                <a:srgbClr val="6496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" name="Picture 3" descr="S:\ФИНУПРАВЛЕНИЕ\стройки\IMG_2570.jpg"/>
          <p:cNvPicPr preferRelativeResize="0">
            <a:picLocks noGrp="1" noChangeArrowheads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71406" y="3143248"/>
            <a:ext cx="3143272" cy="250033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61" name="TextBox 22"/>
          <p:cNvSpPr txBox="1">
            <a:spLocks noChangeArrowheads="1"/>
          </p:cNvSpPr>
          <p:nvPr/>
        </p:nvSpPr>
        <p:spPr bwMode="auto">
          <a:xfrm>
            <a:off x="142844" y="3143248"/>
            <a:ext cx="2214578" cy="338554"/>
          </a:xfrm>
          <a:prstGeom prst="rect">
            <a:avLst/>
          </a:prstGeom>
          <a:gradFill flip="none" rotWithShape="1">
            <a:gsLst>
              <a:gs pos="0">
                <a:srgbClr val="9BBA72">
                  <a:tint val="66000"/>
                  <a:satMod val="160000"/>
                </a:srgbClr>
              </a:gs>
              <a:gs pos="50000">
                <a:srgbClr val="9BBA72">
                  <a:tint val="44500"/>
                  <a:satMod val="160000"/>
                </a:srgbClr>
              </a:gs>
              <a:gs pos="100000">
                <a:srgbClr val="9BBA72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Школы 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157 087 т.р.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3" name="AutoShape 12"/>
          <p:cNvSpPr>
            <a:spLocks noChangeArrowheads="1"/>
          </p:cNvSpPr>
          <p:nvPr/>
        </p:nvSpPr>
        <p:spPr bwMode="auto">
          <a:xfrm rot="5400000">
            <a:off x="967554" y="2604290"/>
            <a:ext cx="428628" cy="649288"/>
          </a:xfrm>
          <a:custGeom>
            <a:avLst/>
            <a:gdLst>
              <a:gd name="T0" fmla="*/ 504934857 w 21600"/>
              <a:gd name="T1" fmla="*/ 0 h 21600"/>
              <a:gd name="T2" fmla="*/ 0 w 21600"/>
              <a:gd name="T3" fmla="*/ 293341388 h 21600"/>
              <a:gd name="T4" fmla="*/ 504934857 w 21600"/>
              <a:gd name="T5" fmla="*/ 586681814 h 21600"/>
              <a:gd name="T6" fmla="*/ 673246828 w 21600"/>
              <a:gd name="T7" fmla="*/ 2933413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flip="none" rotWithShape="1">
            <a:gsLst>
              <a:gs pos="0">
                <a:srgbClr val="649600">
                  <a:shade val="30000"/>
                  <a:satMod val="115000"/>
                </a:srgbClr>
              </a:gs>
              <a:gs pos="50000">
                <a:srgbClr val="649600">
                  <a:shade val="67500"/>
                  <a:satMod val="115000"/>
                </a:srgbClr>
              </a:gs>
              <a:gs pos="100000">
                <a:srgbClr val="6496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42844" y="2285992"/>
            <a:ext cx="6000792" cy="428625"/>
          </a:xfrm>
          <a:prstGeom prst="rect">
            <a:avLst/>
          </a:prstGeom>
          <a:gradFill flip="none" rotWithShape="1">
            <a:gsLst>
              <a:gs pos="0">
                <a:srgbClr val="649600">
                  <a:shade val="30000"/>
                  <a:satMod val="115000"/>
                </a:srgbClr>
              </a:gs>
              <a:gs pos="50000">
                <a:srgbClr val="649600">
                  <a:shade val="67500"/>
                  <a:satMod val="115000"/>
                </a:srgbClr>
              </a:gs>
              <a:gs pos="100000">
                <a:srgbClr val="6496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2. Общее </a:t>
            </a:r>
            <a:r>
              <a:rPr lang="ru-RU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образование -  </a:t>
            </a:r>
            <a:r>
              <a:rPr lang="ru-RU" sz="2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193 951</a:t>
            </a:r>
            <a:endParaRPr lang="ru-RU" sz="2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7" name="Штриховая стрелка вправо 16"/>
          <p:cNvSpPr/>
          <p:nvPr/>
        </p:nvSpPr>
        <p:spPr>
          <a:xfrm>
            <a:off x="0" y="5572140"/>
            <a:ext cx="7000924" cy="857232"/>
          </a:xfrm>
          <a:prstGeom prst="stripedRightArrow">
            <a:avLst>
              <a:gd name="adj1" fmla="val 37965"/>
              <a:gd name="adj2" fmla="val 48937"/>
            </a:avLst>
          </a:prstGeom>
          <a:gradFill flip="none" rotWithShape="1">
            <a:gsLst>
              <a:gs pos="0">
                <a:srgbClr val="649600">
                  <a:shade val="30000"/>
                  <a:satMod val="115000"/>
                </a:srgbClr>
              </a:gs>
              <a:gs pos="50000">
                <a:srgbClr val="649600">
                  <a:shade val="67500"/>
                  <a:satMod val="115000"/>
                </a:srgbClr>
              </a:gs>
              <a:gs pos="100000">
                <a:srgbClr val="6496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3. Молодежная политика и оздоровление детей – 4 090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57884" y="3643314"/>
            <a:ext cx="2143140" cy="584775"/>
          </a:xfrm>
          <a:prstGeom prst="rect">
            <a:avLst/>
          </a:prstGeom>
          <a:gradFill flip="none" rotWithShape="1">
            <a:gsLst>
              <a:gs pos="0">
                <a:srgbClr val="9BBA72">
                  <a:tint val="66000"/>
                  <a:satMod val="160000"/>
                </a:srgbClr>
              </a:gs>
              <a:gs pos="50000">
                <a:srgbClr val="9BBA72">
                  <a:tint val="44500"/>
                  <a:satMod val="160000"/>
                </a:srgbClr>
              </a:gs>
              <a:gs pos="100000">
                <a:srgbClr val="9BBA72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6600"/>
            </a:solidFill>
            <a:prstDash val="solid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Другие мероприятия -  2 720 т.р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 rot="5400000">
            <a:off x="5432427" y="2854323"/>
            <a:ext cx="1071570" cy="649287"/>
          </a:xfrm>
          <a:custGeom>
            <a:avLst/>
            <a:gdLst>
              <a:gd name="T0" fmla="*/ 568050720 w 21600"/>
              <a:gd name="T1" fmla="*/ 0 h 21600"/>
              <a:gd name="T2" fmla="*/ 0 w 21600"/>
              <a:gd name="T3" fmla="*/ 293341388 h 21600"/>
              <a:gd name="T4" fmla="*/ 568050720 w 21600"/>
              <a:gd name="T5" fmla="*/ 586681814 h 21600"/>
              <a:gd name="T6" fmla="*/ 757401357 w 21600"/>
              <a:gd name="T7" fmla="*/ 2933413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flip="none" rotWithShape="1">
            <a:gsLst>
              <a:gs pos="0">
                <a:srgbClr val="649600">
                  <a:shade val="30000"/>
                  <a:satMod val="115000"/>
                </a:srgbClr>
              </a:gs>
              <a:gs pos="50000">
                <a:srgbClr val="649600">
                  <a:shade val="67500"/>
                  <a:satMod val="115000"/>
                </a:srgbClr>
              </a:gs>
              <a:gs pos="100000">
                <a:srgbClr val="6496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71406" y="6286520"/>
            <a:ext cx="5929354" cy="428625"/>
          </a:xfrm>
          <a:prstGeom prst="rect">
            <a:avLst/>
          </a:prstGeom>
          <a:gradFill flip="none" rotWithShape="1">
            <a:gsLst>
              <a:gs pos="0">
                <a:srgbClr val="649600">
                  <a:shade val="30000"/>
                  <a:satMod val="115000"/>
                </a:srgbClr>
              </a:gs>
              <a:gs pos="50000">
                <a:srgbClr val="649600">
                  <a:shade val="67500"/>
                  <a:satMod val="115000"/>
                </a:srgbClr>
              </a:gs>
              <a:gs pos="100000">
                <a:srgbClr val="6496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4. Др. вопросы в области образования – 11 172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040A68-668A-4265-8CF1-7CC0F335C7DF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S:\ФИНУПРАВЛЕНИЕ\стройки\IMG_2570.jpg"/>
          <p:cNvPicPr preferRelativeResize="0"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29256" y="857232"/>
            <a:ext cx="3357557" cy="2214578"/>
          </a:xfrm>
          <a:prstGeom prst="rect">
            <a:avLst/>
          </a:prstGeom>
          <a:ln w="19050">
            <a:solidFill>
              <a:srgbClr val="7030A0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3" descr="S:\ФИНУПРАВЛЕНИЕ\стройки\IMG_2570.jpg"/>
          <p:cNvPicPr preferRelativeResize="0">
            <a:picLocks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85750" y="2143116"/>
            <a:ext cx="3286125" cy="2357447"/>
          </a:xfrm>
          <a:prstGeom prst="rect">
            <a:avLst/>
          </a:prstGeom>
          <a:ln w="19050">
            <a:solidFill>
              <a:srgbClr val="7030A0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3" descr="S:\ФИНУПРАВЛЕНИЕ\стройки\IMG_2570.jpg"/>
          <p:cNvPicPr preferRelativeResize="0">
            <a:picLocks noChangeArrowheads="1"/>
          </p:cNvPicPr>
          <p:nvPr/>
        </p:nvPicPr>
        <p:blipFill>
          <a:blip r:embed="rId5">
            <a:lum/>
          </a:blip>
          <a:stretch>
            <a:fillRect/>
          </a:stretch>
        </p:blipFill>
        <p:spPr bwMode="auto">
          <a:xfrm>
            <a:off x="5643570" y="4000504"/>
            <a:ext cx="3214710" cy="2000246"/>
          </a:xfrm>
          <a:prstGeom prst="rect">
            <a:avLst/>
          </a:prstGeom>
          <a:solidFill>
            <a:srgbClr val="9BBA72"/>
          </a:solidFill>
          <a:ln w="19050">
            <a:solidFill>
              <a:srgbClr val="7030A0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Прямоугольник 24"/>
          <p:cNvSpPr/>
          <p:nvPr/>
        </p:nvSpPr>
        <p:spPr>
          <a:xfrm flipH="1">
            <a:off x="142844" y="6072206"/>
            <a:ext cx="8715436" cy="64296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Другие вопросы в области культуры – 567 тыс. руб. </a:t>
            </a:r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(мероприятия Целевой программы МО и др.)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00034" y="357166"/>
            <a:ext cx="8401050" cy="42862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Расходы УСП по разделу «Культура…» - 27 029 тыс. рублей </a:t>
            </a:r>
            <a:b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214282" y="4929198"/>
            <a:ext cx="5572164" cy="642942"/>
          </a:xfrm>
          <a:prstGeom prst="homePlat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Библиотеки – 11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356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 </a:t>
            </a:r>
          </a:p>
        </p:txBody>
      </p:sp>
      <p:sp>
        <p:nvSpPr>
          <p:cNvPr id="19" name="Пятиугольник 18"/>
          <p:cNvSpPr/>
          <p:nvPr/>
        </p:nvSpPr>
        <p:spPr>
          <a:xfrm flipH="1">
            <a:off x="3500430" y="3214686"/>
            <a:ext cx="5286412" cy="642942"/>
          </a:xfrm>
          <a:prstGeom prst="homePlat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Музей –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3 072 тыс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руб. 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42844" y="1214422"/>
            <a:ext cx="5572164" cy="642942"/>
          </a:xfrm>
          <a:prstGeom prst="homePlat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Дома культуры – 12 </a:t>
            </a: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034 тыс. руб</a:t>
            </a: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endParaRPr lang="ru-RU" sz="2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040A68-668A-4265-8CF1-7CC0F335C7DF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Блок-схема: процесс 14"/>
          <p:cNvSpPr/>
          <p:nvPr/>
        </p:nvSpPr>
        <p:spPr bwMode="auto">
          <a:xfrm rot="10800000" flipV="1">
            <a:off x="214282" y="3286124"/>
            <a:ext cx="8786874" cy="3357586"/>
          </a:xfrm>
          <a:prstGeom prst="flowChartProcess">
            <a:avLst/>
          </a:prstGeom>
          <a:gradFill flip="none" rotWithShape="1">
            <a:gsLst>
              <a:gs pos="0">
                <a:schemeClr val="accent3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 w="254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t"/>
          <a:lstStyle/>
          <a:p>
            <a:pPr algn="ctr" eaLnBrk="0" hangingPunct="0">
              <a:defRPr/>
            </a:pPr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 -  5 932 тыс. руб.</a:t>
            </a:r>
            <a:endParaRPr lang="ru-RU" sz="2000" b="1" u="sng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IMG_38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4071" y="3857628"/>
            <a:ext cx="316708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Блок-схема: процесс 9"/>
          <p:cNvSpPr/>
          <p:nvPr/>
        </p:nvSpPr>
        <p:spPr bwMode="auto">
          <a:xfrm rot="10800000" flipV="1">
            <a:off x="857224" y="928670"/>
            <a:ext cx="7286676" cy="2143140"/>
          </a:xfrm>
          <a:prstGeom prst="flowChartProcess">
            <a:avLst/>
          </a:prstGeom>
          <a:gradFill flip="none" rotWithShape="1"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254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Стационарная медицинская помощь-  57 </a:t>
            </a:r>
            <a:r>
              <a:rPr lang="ru-RU" sz="20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 eaLnBrk="0" hangingPunct="0">
              <a:defRPr/>
            </a:pPr>
            <a:r>
              <a:rPr lang="ru-RU" b="1" i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на реализацию мероприятий ОЦП «Экономическое</a:t>
            </a:r>
          </a:p>
          <a:p>
            <a:pPr algn="r" eaLnBrk="0" hangingPunct="0">
              <a:defRPr/>
            </a:pPr>
            <a:r>
              <a:rPr lang="ru-RU" b="1" i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и социальное развитие коренных малочисленных</a:t>
            </a:r>
          </a:p>
          <a:p>
            <a:pPr algn="r" eaLnBrk="0" hangingPunct="0">
              <a:defRPr/>
            </a:pPr>
            <a:r>
              <a:rPr lang="ru-RU" b="1" i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народов Севера Сахалинской области  на 2007-2001 годы»</a:t>
            </a:r>
          </a:p>
          <a:p>
            <a:pPr algn="r" eaLnBrk="0" hangingPunct="0">
              <a:defRPr/>
            </a:pPr>
            <a:r>
              <a:rPr lang="ru-RU" sz="1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части частичной оплаты расходов на зубопротезирование</a:t>
            </a:r>
          </a:p>
          <a:p>
            <a:pPr algn="r" eaLnBrk="0" hangingPunct="0">
              <a:defRPr/>
            </a:pPr>
            <a:r>
              <a:rPr lang="ru-RU" sz="1600" b="1" i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малоимущих лиц из числа КМНС и </a:t>
            </a:r>
            <a:r>
              <a:rPr lang="ru-RU" sz="1600" b="1" i="1" dirty="0" err="1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софинасирования</a:t>
            </a:r>
            <a:endParaRPr lang="ru-RU" sz="1600" b="1" i="1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0" hangingPunct="0">
              <a:defRPr/>
            </a:pPr>
            <a:r>
              <a:rPr lang="ru-RU" sz="1600" b="1" i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расходов на оплату проезда в областной,</a:t>
            </a:r>
          </a:p>
          <a:p>
            <a:pPr algn="r" eaLnBrk="0" hangingPunct="0">
              <a:defRPr/>
            </a:pPr>
            <a:r>
              <a:rPr lang="ru-RU" sz="1600" b="1" i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районный центр для прохождения мед. обследования    </a:t>
            </a:r>
            <a:endParaRPr lang="ru-RU" sz="1600" b="1" i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Выгнутая влево стрелка 4"/>
          <p:cNvSpPr>
            <a:spLocks noChangeArrowheads="1"/>
          </p:cNvSpPr>
          <p:nvPr/>
        </p:nvSpPr>
        <p:spPr bwMode="auto">
          <a:xfrm>
            <a:off x="285720" y="357166"/>
            <a:ext cx="1071570" cy="2571768"/>
          </a:xfrm>
          <a:prstGeom prst="curvedRightArrow">
            <a:avLst>
              <a:gd name="adj1" fmla="val 25007"/>
              <a:gd name="adj2" fmla="val 54133"/>
              <a:gd name="adj3" fmla="val 25000"/>
            </a:avLst>
          </a:prstGeom>
          <a:gradFill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/>
          </a:gradFill>
          <a:ln w="25400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ru-RU"/>
          </a:p>
        </p:txBody>
      </p:sp>
      <p:sp>
        <p:nvSpPr>
          <p:cNvPr id="26629" name="Выгнутая влево стрелка 6"/>
          <p:cNvSpPr>
            <a:spLocks noChangeArrowheads="1"/>
          </p:cNvSpPr>
          <p:nvPr/>
        </p:nvSpPr>
        <p:spPr bwMode="auto">
          <a:xfrm flipH="1">
            <a:off x="7643834" y="285728"/>
            <a:ext cx="1357322" cy="3857652"/>
          </a:xfrm>
          <a:prstGeom prst="curvedRightArrow">
            <a:avLst>
              <a:gd name="adj1" fmla="val 25002"/>
              <a:gd name="adj2" fmla="val 46932"/>
              <a:gd name="adj3" fmla="val 37051"/>
            </a:avLst>
          </a:prstGeom>
          <a:gradFill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/>
          </a:gradFill>
          <a:ln w="25400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52" cy="642942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  <a:prstDash val="sysDot"/>
          </a:ln>
        </p:spPr>
        <p:txBody>
          <a:bodyPr/>
          <a:lstStyle/>
          <a:p>
            <a:pPr algn="ctr">
              <a:defRPr/>
            </a:pPr>
            <a:r>
              <a:rPr lang="ru-RU" sz="24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Расходы УСП по разделу «Здравоохранение, ФК и спорт» </a:t>
            </a:r>
            <a:br>
              <a:rPr lang="ru-RU" sz="24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5 989 тыс. рублей</a:t>
            </a:r>
            <a:endParaRPr lang="ru-RU" sz="2400" dirty="0"/>
          </a:p>
        </p:txBody>
      </p:sp>
      <p:pic>
        <p:nvPicPr>
          <p:cNvPr id="14" name="Рисунок 13" descr="IMG_4682.jpg"/>
          <p:cNvPicPr>
            <a:picLocks noChangeAspect="1"/>
          </p:cNvPicPr>
          <p:nvPr/>
        </p:nvPicPr>
        <p:blipFill>
          <a:blip r:embed="rId3" cstate="print"/>
          <a:srcRect r="10145" b="14504"/>
          <a:stretch>
            <a:fillRect/>
          </a:stretch>
        </p:blipFill>
        <p:spPr>
          <a:xfrm>
            <a:off x="285720" y="3714752"/>
            <a:ext cx="3152927" cy="2777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_0129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>
          <a:xfrm>
            <a:off x="2786050" y="3714752"/>
            <a:ext cx="371477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500034" y="6286520"/>
            <a:ext cx="5500726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задание для СК «Арена» - 4 870 тыс. руб.</a:t>
            </a:r>
            <a:endParaRPr lang="ru-RU" sz="1600" b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15140" y="6000768"/>
            <a:ext cx="2214578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 ЦМП  1 062 тыс. руб.</a:t>
            </a:r>
            <a:endParaRPr lang="ru-RU" sz="1600" b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20BC53-FD57-49E6-8C21-0B932FA5B2F1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28" descr="0_d85d_ac925698_XL.jpg"/>
          <p:cNvPicPr>
            <a:picLocks noChangeAspect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ln w="25400" cmpd="dbl">
            <a:solidFill>
              <a:srgbClr val="3C6A9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286676" cy="642942"/>
          </a:xfrm>
          <a:noFill/>
          <a:ln>
            <a:noFill/>
            <a:prstDash val="sysDot"/>
          </a:ln>
        </p:spPr>
        <p:txBody>
          <a:bodyPr/>
          <a:lstStyle/>
          <a:p>
            <a:pPr algn="ctr">
              <a:defRPr/>
            </a:pPr>
            <a:r>
              <a:rPr lang="ru-RU" sz="24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Расходы УСП по разделу «Социальная политика» </a:t>
            </a:r>
            <a:br>
              <a:rPr lang="ru-RU" sz="24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34 453 тыс. рублей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415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00232" y="1643050"/>
            <a:ext cx="5000625" cy="708025"/>
          </a:xfrm>
          <a:prstGeom prst="rect">
            <a:avLst/>
          </a:prstGeom>
          <a:solidFill>
            <a:srgbClr val="3C6A90"/>
          </a:solidFill>
          <a:ln>
            <a:solidFill>
              <a:srgbClr val="FFFFFF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Пенсионное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обеспечение  </a:t>
            </a:r>
          </a:p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144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7655" name="Двойные круглые скобки 18"/>
          <p:cNvSpPr>
            <a:spLocks noChangeArrowheads="1"/>
          </p:cNvSpPr>
          <p:nvPr/>
        </p:nvSpPr>
        <p:spPr bwMode="auto">
          <a:xfrm>
            <a:off x="785786" y="1500174"/>
            <a:ext cx="7500989" cy="5072062"/>
          </a:xfrm>
          <a:prstGeom prst="bracketPair">
            <a:avLst>
              <a:gd name="adj" fmla="val 16667"/>
            </a:avLst>
          </a:prstGeom>
          <a:noFill/>
          <a:ln w="38100" cap="rnd" algn="ctr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000232" y="2500306"/>
            <a:ext cx="5000625" cy="708025"/>
          </a:xfrm>
          <a:prstGeom prst="rect">
            <a:avLst/>
          </a:prstGeom>
          <a:solidFill>
            <a:srgbClr val="3C6A90"/>
          </a:solidFill>
          <a:ln>
            <a:solidFill>
              <a:srgbClr val="FFFFFF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Социальное обеспечение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населения</a:t>
            </a:r>
          </a:p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15 778 тыс. руб.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00232" y="5286388"/>
            <a:ext cx="5000660" cy="1015663"/>
          </a:xfrm>
          <a:prstGeom prst="rect">
            <a:avLst/>
          </a:prstGeom>
          <a:solidFill>
            <a:srgbClr val="3C6A90"/>
          </a:solidFill>
          <a:ln>
            <a:solidFill>
              <a:srgbClr val="FFFFFF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Др. вопросы в области социальной политики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(реализация мероприятий ЦМП)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760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00232" y="3286124"/>
            <a:ext cx="5000660" cy="1938992"/>
          </a:xfrm>
          <a:prstGeom prst="rect">
            <a:avLst/>
          </a:prstGeom>
          <a:solidFill>
            <a:srgbClr val="3C6A90"/>
          </a:solidFill>
          <a:ln>
            <a:solidFill>
              <a:srgbClr val="FFFFFF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anchor="b"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Охрана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семьи</a:t>
            </a:r>
          </a:p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детства</a:t>
            </a:r>
          </a:p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15 771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01_02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429000"/>
            <a:ext cx="2323436" cy="1714512"/>
          </a:xfrm>
          <a:prstGeom prst="rect">
            <a:avLst/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20BC53-FD57-49E6-8C21-0B932FA5B2F1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Схема 21"/>
          <p:cNvGraphicFramePr/>
          <p:nvPr/>
        </p:nvGraphicFramePr>
        <p:xfrm>
          <a:off x="142844" y="1643050"/>
          <a:ext cx="871543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8543925" y="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400"/>
          </a:p>
        </p:txBody>
      </p:sp>
      <p:sp>
        <p:nvSpPr>
          <p:cNvPr id="386054" name="Rectangle 6"/>
          <p:cNvSpPr>
            <a:spLocks noChangeArrowheads="1"/>
          </p:cNvSpPr>
          <p:nvPr/>
        </p:nvSpPr>
        <p:spPr bwMode="auto">
          <a:xfrm>
            <a:off x="500034" y="500042"/>
            <a:ext cx="8429684" cy="785818"/>
          </a:xfrm>
          <a:prstGeom prst="roundRect">
            <a:avLst/>
          </a:prstGeom>
          <a:ln>
            <a:solidFill>
              <a:srgbClr val="4880AE"/>
            </a:solidFill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80AE"/>
                </a:solidFill>
              </a:rPr>
              <a:t>МУП «Жилищно-коммунальное хозяйство «Ныш» 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80AE"/>
                </a:solidFill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80AE"/>
                </a:solidFill>
              </a:rPr>
              <a:t>1 497 тыс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80AE"/>
                </a:solidFill>
              </a:rPr>
              <a:t>.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80AE"/>
                </a:solidFill>
              </a:rPr>
              <a:t>рублей</a:t>
            </a:r>
          </a:p>
        </p:txBody>
      </p:sp>
      <p:sp>
        <p:nvSpPr>
          <p:cNvPr id="31750" name="TextBox 14"/>
          <p:cNvSpPr txBox="1">
            <a:spLocks noChangeArrowheads="1"/>
          </p:cNvSpPr>
          <p:nvPr/>
        </p:nvSpPr>
        <p:spPr bwMode="auto">
          <a:xfrm>
            <a:off x="6357938" y="428625"/>
            <a:ext cx="46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2" name="AutoShape 12"/>
          <p:cNvSpPr>
            <a:spLocks noChangeArrowheads="1"/>
          </p:cNvSpPr>
          <p:nvPr/>
        </p:nvSpPr>
        <p:spPr bwMode="auto">
          <a:xfrm rot="5400000">
            <a:off x="1431900" y="1354126"/>
            <a:ext cx="785818" cy="6492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4880AE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rgbClr val="4880AE"/>
              </a:solidFill>
              <a:latin typeface="Calibri" pitchFamily="34" charset="0"/>
            </a:endParaRPr>
          </a:p>
        </p:txBody>
      </p:sp>
      <p:sp>
        <p:nvSpPr>
          <p:cNvPr id="31753" name="AutoShape 15"/>
          <p:cNvSpPr>
            <a:spLocks noChangeArrowheads="1"/>
          </p:cNvSpPr>
          <p:nvPr/>
        </p:nvSpPr>
        <p:spPr bwMode="auto">
          <a:xfrm rot="5400000">
            <a:off x="5682460" y="1389845"/>
            <a:ext cx="857257" cy="6492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4880AE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040A68-668A-4265-8CF1-7CC0F335C7DF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6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285720" y="1714488"/>
          <a:ext cx="8643998" cy="5000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773" name="Text Box 2"/>
          <p:cNvSpPr txBox="1">
            <a:spLocks noChangeArrowheads="1"/>
          </p:cNvSpPr>
          <p:nvPr/>
        </p:nvSpPr>
        <p:spPr bwMode="auto">
          <a:xfrm>
            <a:off x="8543925" y="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400"/>
          </a:p>
        </p:txBody>
      </p:sp>
      <p:sp>
        <p:nvSpPr>
          <p:cNvPr id="386054" name="Rectangle 6"/>
          <p:cNvSpPr>
            <a:spLocks noChangeArrowheads="1"/>
          </p:cNvSpPr>
          <p:nvPr/>
        </p:nvSpPr>
        <p:spPr bwMode="auto">
          <a:xfrm>
            <a:off x="500034" y="428604"/>
            <a:ext cx="8429684" cy="642942"/>
          </a:xfrm>
          <a:prstGeom prst="roundRect">
            <a:avLst/>
          </a:prstGeom>
          <a:ln>
            <a:solidFill>
              <a:srgbClr val="4880AE"/>
            </a:solidFill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880AE"/>
              </a:solidFill>
            </a:endParaRP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80AE"/>
                </a:solidFill>
              </a:rPr>
              <a:t>МУП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80AE"/>
                </a:solidFill>
              </a:rPr>
              <a:t>«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80AE"/>
                </a:solidFill>
              </a:rPr>
              <a:t>Теплоэлектросеть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80AE"/>
                </a:solidFill>
              </a:rPr>
              <a:t>»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80AE"/>
                </a:solidFill>
              </a:rPr>
              <a:t>- 5 378 тыс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80AE"/>
                </a:solidFill>
              </a:rPr>
              <a:t>.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80AE"/>
                </a:solidFill>
              </a:rPr>
              <a:t>рублей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880AE"/>
              </a:solidFill>
            </a:endParaRP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80AE"/>
                </a:solidFill>
              </a:rPr>
              <a:t> </a:t>
            </a:r>
          </a:p>
        </p:txBody>
      </p:sp>
      <p:sp>
        <p:nvSpPr>
          <p:cNvPr id="32775" name="TextBox 14"/>
          <p:cNvSpPr txBox="1">
            <a:spLocks noChangeArrowheads="1"/>
          </p:cNvSpPr>
          <p:nvPr/>
        </p:nvSpPr>
        <p:spPr bwMode="auto">
          <a:xfrm>
            <a:off x="6357938" y="428625"/>
            <a:ext cx="46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76" name="AutoShape 12"/>
          <p:cNvSpPr>
            <a:spLocks noChangeArrowheads="1"/>
          </p:cNvSpPr>
          <p:nvPr/>
        </p:nvSpPr>
        <p:spPr bwMode="auto">
          <a:xfrm rot="5400000">
            <a:off x="4182262" y="1032655"/>
            <a:ext cx="571505" cy="6492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4880AE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rgbClr val="4880AE"/>
              </a:solidFill>
              <a:latin typeface="Calibri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040A68-668A-4265-8CF1-7CC0F335C7DF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6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Схема 21"/>
          <p:cNvGraphicFramePr/>
          <p:nvPr/>
        </p:nvGraphicFramePr>
        <p:xfrm>
          <a:off x="214282" y="1643050"/>
          <a:ext cx="871543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8543925" y="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400"/>
          </a:p>
        </p:txBody>
      </p:sp>
      <p:sp>
        <p:nvSpPr>
          <p:cNvPr id="386054" name="Rectangle 6"/>
          <p:cNvSpPr>
            <a:spLocks noChangeArrowheads="1"/>
          </p:cNvSpPr>
          <p:nvPr/>
        </p:nvSpPr>
        <p:spPr bwMode="auto">
          <a:xfrm>
            <a:off x="500034" y="500042"/>
            <a:ext cx="8429684" cy="714380"/>
          </a:xfrm>
          <a:prstGeom prst="roundRect">
            <a:avLst/>
          </a:prstGeom>
          <a:ln>
            <a:solidFill>
              <a:srgbClr val="4880AE"/>
            </a:solidFill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880AE"/>
              </a:solidFill>
            </a:endParaRP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80AE"/>
                </a:solidFill>
              </a:rPr>
              <a:t>МУП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80AE"/>
                </a:solidFill>
              </a:rPr>
              <a:t>«Водоканал»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80AE"/>
                </a:solidFill>
              </a:rPr>
              <a:t>- 5 000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80AE"/>
                </a:solidFill>
              </a:rPr>
              <a:t>тыс.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80AE"/>
                </a:solidFill>
              </a:rPr>
              <a:t>рублей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880AE"/>
              </a:solidFill>
            </a:endParaRP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80AE"/>
                </a:solidFill>
              </a:rPr>
              <a:t> </a:t>
            </a:r>
          </a:p>
        </p:txBody>
      </p:sp>
      <p:sp>
        <p:nvSpPr>
          <p:cNvPr id="34822" name="TextBox 14"/>
          <p:cNvSpPr txBox="1">
            <a:spLocks noChangeArrowheads="1"/>
          </p:cNvSpPr>
          <p:nvPr/>
        </p:nvSpPr>
        <p:spPr bwMode="auto">
          <a:xfrm>
            <a:off x="6357938" y="428625"/>
            <a:ext cx="46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3" name="AutoShape 15"/>
          <p:cNvSpPr>
            <a:spLocks noChangeArrowheads="1"/>
          </p:cNvSpPr>
          <p:nvPr/>
        </p:nvSpPr>
        <p:spPr bwMode="auto">
          <a:xfrm rot="5400000">
            <a:off x="4075109" y="1354122"/>
            <a:ext cx="928687" cy="6492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4880AE">
              <a:alpha val="58823"/>
            </a:srgbClr>
          </a:solidFill>
          <a:ln w="9525">
            <a:solidFill>
              <a:srgbClr val="4880A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040A68-668A-4265-8CF1-7CC0F335C7DF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6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Схема 21"/>
          <p:cNvGraphicFramePr/>
          <p:nvPr/>
        </p:nvGraphicFramePr>
        <p:xfrm>
          <a:off x="214282" y="1643050"/>
          <a:ext cx="864399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8543925" y="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400"/>
          </a:p>
        </p:txBody>
      </p:sp>
      <p:sp>
        <p:nvSpPr>
          <p:cNvPr id="386054" name="Rectangle 6"/>
          <p:cNvSpPr>
            <a:spLocks noChangeArrowheads="1"/>
          </p:cNvSpPr>
          <p:nvPr/>
        </p:nvSpPr>
        <p:spPr bwMode="auto">
          <a:xfrm>
            <a:off x="500034" y="571480"/>
            <a:ext cx="8429684" cy="785818"/>
          </a:xfrm>
          <a:prstGeom prst="roundRect">
            <a:avLst/>
          </a:prstGeom>
          <a:ln>
            <a:solidFill>
              <a:srgbClr val="4880AE"/>
            </a:solidFill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880AE"/>
              </a:solidFill>
            </a:endParaRP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80AE"/>
                </a:solidFill>
              </a:rPr>
              <a:t>МУП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80AE"/>
                </a:solidFill>
              </a:rPr>
              <a:t>«Управляющая организация Ноглики» 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80AE"/>
                </a:solidFill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80AE"/>
                </a:solidFill>
              </a:rPr>
              <a:t>49 тыс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80AE"/>
                </a:solidFill>
              </a:rPr>
              <a:t>.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80AE"/>
                </a:solidFill>
              </a:rPr>
              <a:t>рублей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880AE"/>
              </a:solidFill>
            </a:endParaRP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80AE"/>
                </a:solidFill>
              </a:rPr>
              <a:t> </a:t>
            </a:r>
          </a:p>
        </p:txBody>
      </p:sp>
      <p:sp>
        <p:nvSpPr>
          <p:cNvPr id="35846" name="TextBox 14"/>
          <p:cNvSpPr txBox="1">
            <a:spLocks noChangeArrowheads="1"/>
          </p:cNvSpPr>
          <p:nvPr/>
        </p:nvSpPr>
        <p:spPr bwMode="auto">
          <a:xfrm>
            <a:off x="6357938" y="428625"/>
            <a:ext cx="46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8" name="AutoShape 15"/>
          <p:cNvSpPr>
            <a:spLocks noChangeArrowheads="1"/>
          </p:cNvSpPr>
          <p:nvPr/>
        </p:nvSpPr>
        <p:spPr bwMode="auto">
          <a:xfrm rot="5400000">
            <a:off x="4110828" y="1461280"/>
            <a:ext cx="857250" cy="6492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4880AE">
              <a:alpha val="58823"/>
            </a:srgbClr>
          </a:solidFill>
          <a:ln w="9525">
            <a:solidFill>
              <a:srgbClr val="4880A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040A68-668A-4265-8CF1-7CC0F335C7DF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6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428728" y="1428736"/>
            <a:ext cx="6643688" cy="714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Телевидение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2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783 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6873" name="Выгнутая влево стрелка 12"/>
          <p:cNvSpPr>
            <a:spLocks noChangeArrowheads="1"/>
          </p:cNvSpPr>
          <p:nvPr/>
        </p:nvSpPr>
        <p:spPr bwMode="auto">
          <a:xfrm flipH="1">
            <a:off x="8001022" y="857232"/>
            <a:ext cx="714375" cy="1285884"/>
          </a:xfrm>
          <a:prstGeom prst="curvedRightArrow">
            <a:avLst>
              <a:gd name="adj1" fmla="val 24996"/>
              <a:gd name="adj2" fmla="val 50001"/>
              <a:gd name="adj3" fmla="val 2997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3175" cap="rnd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285875" y="500063"/>
            <a:ext cx="69294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ru-RU" sz="2400" b="1" i="1" kern="0" dirty="0">
                <a:solidFill>
                  <a:srgbClr val="A50021"/>
                </a:solidFill>
                <a:latin typeface="Times New Roman" pitchFamily="18" charset="0"/>
                <a:ea typeface="+mj-ea"/>
                <a:cs typeface="+mj-cs"/>
              </a:rPr>
              <a:t>Муниципальное учреждение</a:t>
            </a:r>
            <a:br>
              <a:rPr lang="ru-RU" sz="2400" b="1" i="1" kern="0" dirty="0">
                <a:solidFill>
                  <a:srgbClr val="A50021"/>
                </a:solidFill>
                <a:latin typeface="Times New Roman" pitchFamily="18" charset="0"/>
                <a:ea typeface="+mj-ea"/>
                <a:cs typeface="+mj-cs"/>
              </a:rPr>
            </a:br>
            <a:r>
              <a:rPr lang="ru-RU" sz="2400" b="1" i="1" kern="0" dirty="0">
                <a:solidFill>
                  <a:srgbClr val="A50021"/>
                </a:solidFill>
                <a:latin typeface="Times New Roman" pitchFamily="18" charset="0"/>
                <a:ea typeface="+mj-ea"/>
                <a:cs typeface="+mj-cs"/>
              </a:rPr>
              <a:t> «</a:t>
            </a:r>
            <a:r>
              <a:rPr lang="ru-RU" sz="2400" b="1" i="1" kern="0" dirty="0" err="1">
                <a:solidFill>
                  <a:srgbClr val="A50021"/>
                </a:solidFill>
                <a:latin typeface="Times New Roman" pitchFamily="18" charset="0"/>
                <a:ea typeface="+mj-ea"/>
                <a:cs typeface="+mj-cs"/>
              </a:rPr>
              <a:t>Ногликская</a:t>
            </a:r>
            <a:r>
              <a:rPr lang="ru-RU" sz="2400" b="1" i="1" kern="0" dirty="0">
                <a:solidFill>
                  <a:srgbClr val="A50021"/>
                </a:solidFill>
                <a:latin typeface="Times New Roman" pitchFamily="18" charset="0"/>
                <a:ea typeface="+mj-ea"/>
                <a:cs typeface="+mj-cs"/>
              </a:rPr>
              <a:t> телевизионная студия»</a:t>
            </a:r>
            <a:endParaRPr lang="ru-RU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6867" name="Заголовок 1"/>
          <p:cNvSpPr>
            <a:spLocks noGrp="1"/>
          </p:cNvSpPr>
          <p:nvPr>
            <p:ph type="title"/>
          </p:nvPr>
        </p:nvSpPr>
        <p:spPr>
          <a:xfrm>
            <a:off x="1071563" y="2428875"/>
            <a:ext cx="6357937" cy="800100"/>
          </a:xfrm>
        </p:spPr>
        <p:txBody>
          <a:bodyPr/>
          <a:lstStyle/>
          <a:p>
            <a:pPr algn="r"/>
            <a:r>
              <a:rPr lang="ru-RU" sz="2400" b="1" i="1" dirty="0" smtClean="0">
                <a:solidFill>
                  <a:srgbClr val="A50021"/>
                </a:solidFill>
                <a:latin typeface="Times New Roman" pitchFamily="18" charset="0"/>
              </a:rPr>
              <a:t>Муниципальное автономное учреждение</a:t>
            </a:r>
            <a:br>
              <a:rPr lang="ru-RU" sz="2400" b="1" i="1" dirty="0" smtClean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u-RU" sz="2400" b="1" i="1" dirty="0" smtClean="0">
                <a:solidFill>
                  <a:srgbClr val="A50021"/>
                </a:solidFill>
                <a:latin typeface="Times New Roman" pitchFamily="18" charset="0"/>
              </a:rPr>
              <a:t> «Редакция газеты «Знамя труда»</a:t>
            </a:r>
            <a:endParaRPr lang="ru-RU" sz="2400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F83BFA4-A4C6-4644-8A75-EE0E5167EAF8}" type="slidenum">
              <a:rPr lang="ru-RU" smtClean="0"/>
              <a:pPr/>
              <a:t>38</a:t>
            </a:fld>
            <a:endParaRPr lang="ru-RU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357563"/>
            <a:ext cx="7215238" cy="9286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Периодическая печать и издательства</a:t>
            </a:r>
          </a:p>
          <a:p>
            <a:pPr>
              <a:buFontTx/>
              <a:buChar char="-"/>
              <a:defRPr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выполнение муниципального задания) – 2 086 тыс. руб.,</a:t>
            </a:r>
          </a:p>
          <a:p>
            <a:pPr>
              <a:defRPr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соц. гарантии по реализации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госполномочий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116 тыс. руб.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0" name="Прямоугольник 8"/>
          <p:cNvSpPr>
            <a:spLocks noChangeArrowheads="1"/>
          </p:cNvSpPr>
          <p:nvPr/>
        </p:nvSpPr>
        <p:spPr bwMode="auto">
          <a:xfrm>
            <a:off x="1428750" y="4500563"/>
            <a:ext cx="55006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 i="1" dirty="0">
                <a:solidFill>
                  <a:srgbClr val="A50021"/>
                </a:solidFill>
                <a:latin typeface="Times New Roman" pitchFamily="18" charset="0"/>
              </a:rPr>
              <a:t>Муниципальное учреждение</a:t>
            </a:r>
            <a:br>
              <a:rPr lang="ru-RU" sz="2400" b="1" i="1" dirty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u-RU" sz="2400" b="1" i="1" dirty="0">
                <a:solidFill>
                  <a:srgbClr val="A50021"/>
                </a:solidFill>
                <a:latin typeface="Times New Roman" pitchFamily="18" charset="0"/>
              </a:rPr>
              <a:t> «Архив </a:t>
            </a:r>
            <a:r>
              <a:rPr lang="ru-RU" sz="2400" b="1" i="1" dirty="0" err="1">
                <a:solidFill>
                  <a:srgbClr val="A50021"/>
                </a:solidFill>
                <a:latin typeface="Times New Roman" pitchFamily="18" charset="0"/>
              </a:rPr>
              <a:t>Ногликского</a:t>
            </a:r>
            <a:r>
              <a:rPr lang="ru-RU" sz="2400" b="1" i="1" dirty="0">
                <a:solidFill>
                  <a:srgbClr val="A50021"/>
                </a:solidFill>
                <a:latin typeface="Times New Roman" pitchFamily="18" charset="0"/>
              </a:rPr>
              <a:t> района»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643578"/>
            <a:ext cx="6572250" cy="5715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 – 2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198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6874" name="Выгнутая влево стрелка 13"/>
          <p:cNvSpPr>
            <a:spLocks noChangeArrowheads="1"/>
          </p:cNvSpPr>
          <p:nvPr/>
        </p:nvSpPr>
        <p:spPr bwMode="auto">
          <a:xfrm flipH="1">
            <a:off x="7358062" y="2928938"/>
            <a:ext cx="714375" cy="1214442"/>
          </a:xfrm>
          <a:prstGeom prst="curvedRightArrow">
            <a:avLst>
              <a:gd name="adj1" fmla="val 24999"/>
              <a:gd name="adj2" fmla="val 49998"/>
              <a:gd name="adj3" fmla="val 2500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3175" cap="rnd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ru-RU"/>
          </a:p>
        </p:txBody>
      </p:sp>
      <p:sp>
        <p:nvSpPr>
          <p:cNvPr id="36875" name="Выгнутая влево стрелка 14"/>
          <p:cNvSpPr>
            <a:spLocks noChangeArrowheads="1"/>
          </p:cNvSpPr>
          <p:nvPr/>
        </p:nvSpPr>
        <p:spPr bwMode="auto">
          <a:xfrm flipH="1">
            <a:off x="6929454" y="4929198"/>
            <a:ext cx="714375" cy="1295400"/>
          </a:xfrm>
          <a:prstGeom prst="curvedRightArrow">
            <a:avLst>
              <a:gd name="adj1" fmla="val 25000"/>
              <a:gd name="adj2" fmla="val 50001"/>
              <a:gd name="adj3" fmla="val 2500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3175" cap="rnd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282" y="357166"/>
            <a:ext cx="8786874" cy="714381"/>
          </a:xfrm>
        </p:spPr>
        <p:txBody>
          <a:bodyPr/>
          <a:lstStyle/>
          <a:p>
            <a:pPr algn="ctr" eaLnBrk="1" hangingPunct="1"/>
            <a:r>
              <a:rPr lang="ru-RU" sz="3000" b="1" i="1" dirty="0" smtClean="0">
                <a:solidFill>
                  <a:srgbClr val="A50021"/>
                </a:solidFill>
              </a:rPr>
              <a:t/>
            </a:r>
            <a:br>
              <a:rPr lang="ru-RU" sz="3000" b="1" i="1" dirty="0" smtClean="0">
                <a:solidFill>
                  <a:srgbClr val="A50021"/>
                </a:solidFill>
              </a:rPr>
            </a:br>
            <a:r>
              <a:rPr lang="ru-RU" sz="2800" b="1" i="1" dirty="0" smtClean="0">
                <a:solidFill>
                  <a:srgbClr val="A50021"/>
                </a:solidFill>
              </a:rPr>
              <a:t>Основные параметры бюджета на 2010 год</a:t>
            </a:r>
            <a:br>
              <a:rPr lang="ru-RU" sz="2800" b="1" i="1" dirty="0" smtClean="0">
                <a:solidFill>
                  <a:srgbClr val="A50021"/>
                </a:solidFill>
              </a:rPr>
            </a:br>
            <a:r>
              <a:rPr lang="ru-RU" sz="2800" b="1" i="1" dirty="0" smtClean="0">
                <a:solidFill>
                  <a:srgbClr val="A50021"/>
                </a:solidFill>
              </a:rPr>
              <a:t> в сравнении с бюджетом 2009 года</a:t>
            </a:r>
            <a:br>
              <a:rPr lang="ru-RU" sz="2800" b="1" i="1" dirty="0" smtClean="0">
                <a:solidFill>
                  <a:srgbClr val="A50021"/>
                </a:solidFill>
              </a:rPr>
            </a:br>
            <a:endParaRPr lang="ru-RU" sz="2800" b="1" i="1" dirty="0" smtClean="0">
              <a:solidFill>
                <a:srgbClr val="A50021"/>
              </a:solidFill>
            </a:endParaRPr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/>
        </p:nvGraphicFramePr>
        <p:xfrm>
          <a:off x="285720" y="1357298"/>
          <a:ext cx="8715468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FDE1E0-57A2-4B89-B8C6-50970289098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987675" y="2060575"/>
            <a:ext cx="6019800" cy="2209800"/>
          </a:xfrm>
        </p:spPr>
        <p:txBody>
          <a:bodyPr/>
          <a:lstStyle/>
          <a:p>
            <a:pPr eaLnBrk="1" hangingPunct="1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</a:rPr>
              <a:t>ДОХОДЫ</a:t>
            </a:r>
            <a:b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</a:rPr>
              <a:t>БЮДЖЕТА МУНИЦИПАЛЬНОГО ОБРАЗОВАНИЯ «ГОРОДСКОЙ ОКРУГ НОГЛИКСКИЙ» </a:t>
            </a:r>
            <a:b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</a:rPr>
              <a:t>на 2010 год</a:t>
            </a:r>
            <a:r>
              <a:rPr lang="ru-RU" sz="2800" b="1" i="1" dirty="0" smtClean="0">
                <a:latin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</a:rPr>
            </a:br>
            <a:endParaRPr lang="ru-RU" sz="2800" b="1" i="1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14282" y="1071546"/>
          <a:ext cx="8643998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001056" cy="571504"/>
          </a:xfr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A50021"/>
                </a:solidFill>
              </a:rPr>
              <a:t/>
            </a:r>
            <a:br>
              <a:rPr lang="ru-RU" sz="3200" b="1" i="1" dirty="0" smtClean="0">
                <a:solidFill>
                  <a:srgbClr val="A50021"/>
                </a:solidFill>
              </a:rPr>
            </a:br>
            <a:r>
              <a:rPr lang="ru-RU" sz="3200" b="1" i="1" dirty="0" smtClean="0">
                <a:solidFill>
                  <a:srgbClr val="A50021"/>
                </a:solidFill>
              </a:rPr>
              <a:t>Доходы местного бюджета на 2010 год</a:t>
            </a:r>
            <a:br>
              <a:rPr lang="ru-RU" sz="3200" b="1" i="1" dirty="0" smtClean="0">
                <a:solidFill>
                  <a:srgbClr val="A50021"/>
                </a:solidFill>
              </a:rPr>
            </a:b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7000892" y="3286124"/>
            <a:ext cx="1200135" cy="928688"/>
          </a:xfrm>
          <a:prstGeom prst="flowChartAlternateProcess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28,8 %</a:t>
            </a:r>
            <a:endParaRPr lang="ru-RU" sz="2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72330" y="4857760"/>
            <a:ext cx="1200150" cy="85725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71,2 </a:t>
            </a:r>
            <a:r>
              <a:rPr lang="ru-RU" sz="2000" b="1" dirty="0"/>
              <a:t>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643998" cy="757246"/>
          </a:xfrm>
        </p:spPr>
        <p:txBody>
          <a:bodyPr/>
          <a:lstStyle/>
          <a:p>
            <a:pPr algn="ctr"/>
            <a:r>
              <a:rPr lang="ru-RU" sz="3000" b="1" i="1" dirty="0" smtClean="0">
                <a:solidFill>
                  <a:srgbClr val="990033"/>
                </a:solidFill>
              </a:rPr>
              <a:t/>
            </a:r>
            <a:br>
              <a:rPr lang="ru-RU" sz="3000" b="1" i="1" dirty="0" smtClean="0">
                <a:solidFill>
                  <a:srgbClr val="990033"/>
                </a:solidFill>
              </a:rPr>
            </a:br>
            <a:r>
              <a:rPr lang="ru-RU" sz="2800" b="1" i="1" dirty="0" smtClean="0">
                <a:solidFill>
                  <a:srgbClr val="990033"/>
                </a:solidFill>
              </a:rPr>
              <a:t>Структура и динамика доходов бюджета на 2009 – 2010 годы </a:t>
            </a:r>
            <a:r>
              <a:rPr lang="ru-RU" sz="2400" b="1" i="1" dirty="0" smtClean="0">
                <a:solidFill>
                  <a:srgbClr val="990033"/>
                </a:solidFill>
              </a:rPr>
              <a:t>(млн. руб.)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1500150"/>
          <a:ext cx="8715436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040A68-668A-4265-8CF1-7CC0F335C7D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929718" cy="642942"/>
          </a:xfrm>
        </p:spPr>
        <p:txBody>
          <a:bodyPr/>
          <a:lstStyle/>
          <a:p>
            <a:pPr algn="ctr"/>
            <a:r>
              <a:rPr lang="ru-RU" sz="3000" b="1" i="1" dirty="0" smtClean="0">
                <a:solidFill>
                  <a:srgbClr val="833137"/>
                </a:solidFill>
              </a:rPr>
              <a:t/>
            </a:r>
            <a:br>
              <a:rPr lang="ru-RU" sz="3000" b="1" i="1" dirty="0" smtClean="0">
                <a:solidFill>
                  <a:srgbClr val="833137"/>
                </a:solidFill>
              </a:rPr>
            </a:br>
            <a:r>
              <a:rPr lang="ru-RU" sz="2400" b="1" i="1" dirty="0" smtClean="0">
                <a:solidFill>
                  <a:srgbClr val="990033"/>
                </a:solidFill>
              </a:rPr>
              <a:t>Структура и динамика налоговых и неналоговых доходов бюджета на 2009-2010 годы (тыс. руб.)</a:t>
            </a:r>
            <a:r>
              <a:rPr lang="ru-RU" sz="2400" dirty="0" smtClean="0">
                <a:solidFill>
                  <a:srgbClr val="990033"/>
                </a:solidFill>
              </a:rPr>
              <a:t/>
            </a:r>
            <a:br>
              <a:rPr lang="ru-RU" sz="2400" dirty="0" smtClean="0">
                <a:solidFill>
                  <a:srgbClr val="990033"/>
                </a:solidFill>
              </a:rPr>
            </a:br>
            <a:endParaRPr lang="ru-RU" sz="2400" dirty="0">
              <a:solidFill>
                <a:srgbClr val="990033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214422"/>
          <a:ext cx="8858312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040A68-668A-4265-8CF1-7CC0F335C7D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8501122" cy="642942"/>
          </a:xfrm>
        </p:spPr>
        <p:txBody>
          <a:bodyPr/>
          <a:lstStyle/>
          <a:p>
            <a:pPr algn="ctr" eaLnBrk="1" hangingPunct="1"/>
            <a:r>
              <a:rPr lang="ru-RU" sz="3200" b="1" i="1" dirty="0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u-RU" sz="2800" b="1" i="1" dirty="0" smtClean="0">
                <a:solidFill>
                  <a:srgbClr val="A50021"/>
                </a:solidFill>
                <a:latin typeface="Times New Roman" pitchFamily="18" charset="0"/>
              </a:rPr>
              <a:t>Структура и динамика безвозмездных поступлений в </a:t>
            </a:r>
            <a:r>
              <a:rPr lang="ru-RU" sz="2800" b="1" i="1" dirty="0" smtClean="0">
                <a:solidFill>
                  <a:srgbClr val="A50021"/>
                </a:solidFill>
                <a:latin typeface="Times New Roman" pitchFamily="18" charset="0"/>
              </a:rPr>
              <a:t>местный бюджет </a:t>
            </a:r>
            <a:r>
              <a:rPr lang="ru-RU" sz="2800" b="1" i="1" dirty="0" smtClean="0">
                <a:solidFill>
                  <a:srgbClr val="A50021"/>
                </a:solidFill>
                <a:latin typeface="Times New Roman" pitchFamily="18" charset="0"/>
              </a:rPr>
              <a:t>на 2009-2010 годы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1357298"/>
          <a:ext cx="8643998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040A68-668A-4265-8CF1-7CC0F335C7D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иксел">
  <a:themeElements>
    <a:clrScheme name="Другая 4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>
                <a:alpha val="58000"/>
              </a:schemeClr>
            </a:gs>
          </a:gsLst>
          <a:path path="rect">
            <a:fillToRect l="50000" t="50000" r="50000" b="50000"/>
          </a:path>
        </a:gradFill>
        <a:ln w="25400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gency FB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>
                <a:alpha val="58000"/>
              </a:schemeClr>
            </a:gs>
          </a:gsLst>
          <a:path path="rect">
            <a:fillToRect l="50000" t="50000" r="50000" b="50000"/>
          </a:path>
        </a:gradFill>
        <a:ln w="25400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gency FB" pitchFamily="34" charset="0"/>
            <a:cs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4499</TotalTime>
  <Words>2207</Words>
  <Application>Microsoft Office PowerPoint</Application>
  <PresentationFormat>Экран (4:3)</PresentationFormat>
  <Paragraphs>443</Paragraphs>
  <Slides>38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Пиксел</vt:lpstr>
      <vt:lpstr>Проект бюджета  муниципального образования  «Городской округ Ногликский»  на 2010 год</vt:lpstr>
      <vt:lpstr>Основные параметры бюджета на 2010 год</vt:lpstr>
      <vt:lpstr>Слайд 3</vt:lpstr>
      <vt:lpstr> Основные параметры бюджета на 2010 год  в сравнении с бюджетом 2009 года </vt:lpstr>
      <vt:lpstr>ДОХОДЫ БЮДЖЕТА МУНИЦИПАЛЬНОГО ОБРАЗОВАНИЯ «ГОРОДСКОЙ ОКРУГ НОГЛИКСКИЙ»  на 2010 год </vt:lpstr>
      <vt:lpstr> Доходы местного бюджета на 2010 год </vt:lpstr>
      <vt:lpstr> Структура и динамика доходов бюджета на 2009 – 2010 годы (млн. руб.) </vt:lpstr>
      <vt:lpstr> Структура и динамика налоговых и неналоговых доходов бюджета на 2009-2010 годы (тыс. руб.) </vt:lpstr>
      <vt:lpstr> Структура и динамика безвозмездных поступлений в местный бюджет на 2009-2010 годы</vt:lpstr>
      <vt:lpstr>Слайд 10</vt:lpstr>
      <vt:lpstr>Слайд 11</vt:lpstr>
      <vt:lpstr>Субсидии за счет Регионального Фонда софинансирования расходов –240 368 тыс. руб., из них: </vt:lpstr>
      <vt:lpstr>Слайд 13</vt:lpstr>
      <vt:lpstr>РАСХОДЫ БЮДЖЕТА МУНИЦИПАЛЬНОГО ОБРАЗОВАНИЯ «ГОРОДСКОЙ ОКРУГ НОГЛИКСКИЙ»  на 2010 год </vt:lpstr>
      <vt:lpstr>Расходы местного бюджета на 2010 год</vt:lpstr>
      <vt:lpstr>Слайд 16</vt:lpstr>
      <vt:lpstr>РАСХОДЫ БЮДЖЕТА на 2010 год  ПО ВЕДОМСТВЕННОЙ СТРУКТУРЕ (ГЛАВНЫМ РАСПОРЯДИТЕЛЯМ БЮДЖЕТНЫХ СРЕДСТВ)  </vt:lpstr>
      <vt:lpstr>Слайд 18</vt:lpstr>
      <vt:lpstr>Администрация муниципального образования  «Городской округ Ногликский» (млн. руб.)</vt:lpstr>
      <vt:lpstr>Слайд 20</vt:lpstr>
      <vt:lpstr>Слайд 21</vt:lpstr>
      <vt:lpstr>Слайд 22</vt:lpstr>
      <vt:lpstr>Слайд 23</vt:lpstr>
      <vt:lpstr>Слайд 24</vt:lpstr>
      <vt:lpstr> Финансовое управление  МО «Городской округ Ногликский»  </vt:lpstr>
      <vt:lpstr> Комитет по управлению муниципальным имуществом МО «Городской округ Ногликский»  </vt:lpstr>
      <vt:lpstr>Муниципальное учреждение Ногликская ЦРБ</vt:lpstr>
      <vt:lpstr>Муниципальное учреждение Ногликская ЦРБ</vt:lpstr>
      <vt:lpstr>Управление социальной политики администрации МО«Городской округ Ногликский» (тыс. руб.)</vt:lpstr>
      <vt:lpstr>Расходы по разделу «Образование» - 266 212 тыс. рублей (сокращение на 69 545 тыс. руб. к уровню 2009 г.)</vt:lpstr>
      <vt:lpstr>Слайд 31</vt:lpstr>
      <vt:lpstr>Расходы УСП по разделу «Здравоохранение, ФК и спорт»  5 989 тыс. рублей</vt:lpstr>
      <vt:lpstr>Расходы УСП по разделу «Социальная политика»  34 453 тыс. рублей</vt:lpstr>
      <vt:lpstr>Слайд 34</vt:lpstr>
      <vt:lpstr>Слайд 35</vt:lpstr>
      <vt:lpstr>Слайд 36</vt:lpstr>
      <vt:lpstr>Слайд 37</vt:lpstr>
      <vt:lpstr>Муниципальное автономное учреждение  «Редакция газеты «Знамя труда»</vt:lpstr>
    </vt:vector>
  </TitlesOfParts>
  <Company>бла бла бла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Фин. Управление</dc:creator>
  <cp:lastModifiedBy>Лапкова</cp:lastModifiedBy>
  <cp:revision>398</cp:revision>
  <dcterms:created xsi:type="dcterms:W3CDTF">2009-05-10T03:43:51Z</dcterms:created>
  <dcterms:modified xsi:type="dcterms:W3CDTF">2009-12-01T03:54:53Z</dcterms:modified>
</cp:coreProperties>
</file>