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12192000" cy="6858000"/>
  <p:notesSz cx="9926638" cy="1430178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  <a:srgbClr val="508721"/>
    <a:srgbClr val="FF0202"/>
    <a:srgbClr val="D9D9D9"/>
    <a:srgbClr val="EC7D3B"/>
    <a:srgbClr val="F1C944"/>
    <a:srgbClr val="76B64A"/>
    <a:srgbClr val="9DC641"/>
    <a:srgbClr val="EE7967"/>
    <a:srgbClr val="7293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493" autoAdjust="0"/>
    <p:restoredTop sz="94660"/>
  </p:normalViewPr>
  <p:slideViewPr>
    <p:cSldViewPr snapToGrid="0">
      <p:cViewPr>
        <p:scale>
          <a:sx n="101" d="100"/>
          <a:sy n="101" d="100"/>
        </p:scale>
        <p:origin x="-642" y="-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8C067ED-D4A7-4C8B-A2A7-697228C681CD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5EF9574-5642-4E50-9D97-A06CD11A6E7A}" type="pres">
      <dgm:prSet presAssocID="{78C067ED-D4A7-4C8B-A2A7-697228C681CD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B3B117F9-170B-4390-A65F-75FA6388C583}" type="presOf" srcId="{78C067ED-D4A7-4C8B-A2A7-697228C681CD}" destId="{25EF9574-5642-4E50-9D97-A06CD11A6E7A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4302625" cy="717503"/>
          </a:xfrm>
          <a:prstGeom prst="rect">
            <a:avLst/>
          </a:prstGeom>
        </p:spPr>
        <p:txBody>
          <a:bodyPr vert="horz" lIns="132452" tIns="66225" rIns="132452" bIns="66225" rtlCol="0"/>
          <a:lstStyle>
            <a:lvl1pPr algn="l">
              <a:defRPr sz="18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1696" y="2"/>
            <a:ext cx="4302625" cy="717503"/>
          </a:xfrm>
          <a:prstGeom prst="rect">
            <a:avLst/>
          </a:prstGeom>
        </p:spPr>
        <p:txBody>
          <a:bodyPr vert="horz" lIns="132452" tIns="66225" rIns="132452" bIns="66225" rtlCol="0"/>
          <a:lstStyle>
            <a:lvl1pPr algn="r">
              <a:defRPr sz="1800"/>
            </a:lvl1pPr>
          </a:lstStyle>
          <a:p>
            <a:fld id="{35F312BB-2D3C-4474-8D0C-F554A4FEF642}" type="datetimeFigureOut">
              <a:rPr lang="ru-RU" smtClean="0"/>
              <a:t>20.08.2020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69925" y="1785938"/>
            <a:ext cx="8586788" cy="48291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2452" tIns="66225" rIns="132452" bIns="66225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2205" y="6882984"/>
            <a:ext cx="7942237" cy="5631946"/>
          </a:xfrm>
          <a:prstGeom prst="rect">
            <a:avLst/>
          </a:prstGeom>
        </p:spPr>
        <p:txBody>
          <a:bodyPr vert="horz" lIns="132452" tIns="66225" rIns="132452" bIns="66225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13584286"/>
            <a:ext cx="4302625" cy="717503"/>
          </a:xfrm>
          <a:prstGeom prst="rect">
            <a:avLst/>
          </a:prstGeom>
        </p:spPr>
        <p:txBody>
          <a:bodyPr vert="horz" lIns="132452" tIns="66225" rIns="132452" bIns="66225" rtlCol="0" anchor="b"/>
          <a:lstStyle>
            <a:lvl1pPr algn="l">
              <a:defRPr sz="18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1696" y="13584286"/>
            <a:ext cx="4302625" cy="717503"/>
          </a:xfrm>
          <a:prstGeom prst="rect">
            <a:avLst/>
          </a:prstGeom>
        </p:spPr>
        <p:txBody>
          <a:bodyPr vert="horz" lIns="132452" tIns="66225" rIns="132452" bIns="66225" rtlCol="0" anchor="b"/>
          <a:lstStyle>
            <a:lvl1pPr algn="r">
              <a:defRPr sz="1800"/>
            </a:lvl1pPr>
          </a:lstStyle>
          <a:p>
            <a:fld id="{9D55D7C4-1B24-45CC-BAE7-547F147500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4653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54463-152D-447D-8C52-5A81702E421E}" type="datetimeFigureOut">
              <a:rPr lang="ru-RU" smtClean="0"/>
              <a:t>20.08.2020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C75C0-0C16-4CD3-9D1A-2E46300521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1372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54463-152D-447D-8C52-5A81702E421E}" type="datetimeFigureOut">
              <a:rPr lang="ru-RU" smtClean="0"/>
              <a:t>20.08.2020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C75C0-0C16-4CD3-9D1A-2E46300521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6861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54463-152D-447D-8C52-5A81702E421E}" type="datetimeFigureOut">
              <a:rPr lang="ru-RU" smtClean="0"/>
              <a:t>20.08.2020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C75C0-0C16-4CD3-9D1A-2E46300521DC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38262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54463-152D-447D-8C52-5A81702E421E}" type="datetimeFigureOut">
              <a:rPr lang="ru-RU" smtClean="0"/>
              <a:t>20.08.2020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C75C0-0C16-4CD3-9D1A-2E46300521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14447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54463-152D-447D-8C52-5A81702E421E}" type="datetimeFigureOut">
              <a:rPr lang="ru-RU" smtClean="0"/>
              <a:t>20.08.2020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C75C0-0C16-4CD3-9D1A-2E46300521DC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475332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54463-152D-447D-8C52-5A81702E421E}" type="datetimeFigureOut">
              <a:rPr lang="ru-RU" smtClean="0"/>
              <a:t>20.08.2020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C75C0-0C16-4CD3-9D1A-2E46300521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73074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54463-152D-447D-8C52-5A81702E421E}" type="datetimeFigureOut">
              <a:rPr lang="ru-RU" smtClean="0"/>
              <a:t>20.08.2020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C75C0-0C16-4CD3-9D1A-2E46300521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09716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54463-152D-447D-8C52-5A81702E421E}" type="datetimeFigureOut">
              <a:rPr lang="ru-RU" smtClean="0"/>
              <a:t>20.08.2020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C75C0-0C16-4CD3-9D1A-2E46300521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1810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54463-152D-447D-8C52-5A81702E421E}" type="datetimeFigureOut">
              <a:rPr lang="ru-RU" smtClean="0"/>
              <a:t>20.08.2020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C75C0-0C16-4CD3-9D1A-2E46300521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3269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54463-152D-447D-8C52-5A81702E421E}" type="datetimeFigureOut">
              <a:rPr lang="ru-RU" smtClean="0"/>
              <a:t>20.08.2020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C75C0-0C16-4CD3-9D1A-2E46300521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6437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54463-152D-447D-8C52-5A81702E421E}" type="datetimeFigureOut">
              <a:rPr lang="ru-RU" smtClean="0"/>
              <a:t>20.08.2020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C75C0-0C16-4CD3-9D1A-2E46300521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1063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54463-152D-447D-8C52-5A81702E421E}" type="datetimeFigureOut">
              <a:rPr lang="ru-RU" smtClean="0"/>
              <a:t>20.08.2020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C75C0-0C16-4CD3-9D1A-2E46300521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3482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54463-152D-447D-8C52-5A81702E421E}" type="datetimeFigureOut">
              <a:rPr lang="ru-RU" smtClean="0"/>
              <a:t>20.08.2020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C75C0-0C16-4CD3-9D1A-2E46300521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1531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54463-152D-447D-8C52-5A81702E421E}" type="datetimeFigureOut">
              <a:rPr lang="ru-RU" smtClean="0"/>
              <a:t>20.08.2020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C75C0-0C16-4CD3-9D1A-2E46300521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9405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54463-152D-447D-8C52-5A81702E421E}" type="datetimeFigureOut">
              <a:rPr lang="ru-RU" smtClean="0"/>
              <a:t>20.08.2020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C75C0-0C16-4CD3-9D1A-2E46300521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1470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54463-152D-447D-8C52-5A81702E421E}" type="datetimeFigureOut">
              <a:rPr lang="ru-RU" smtClean="0"/>
              <a:t>20.08.2020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C75C0-0C16-4CD3-9D1A-2E46300521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2797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654463-152D-447D-8C52-5A81702E421E}" type="datetimeFigureOut">
              <a:rPr lang="ru-RU" smtClean="0"/>
              <a:t>20.08.2020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AAC75C0-0C16-4CD3-9D1A-2E46300521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8103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.xml"/><Relationship Id="rId13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diagramLayout" Target="../diagrams/layout1.xml"/><Relationship Id="rId12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Data" Target="../diagrams/data1.xml"/><Relationship Id="rId11" Type="http://schemas.openxmlformats.org/officeDocument/2006/relationships/image" Target="../media/image5.jpeg"/><Relationship Id="rId5" Type="http://schemas.openxmlformats.org/officeDocument/2006/relationships/image" Target="../media/image4.jpeg"/><Relationship Id="rId15" Type="http://schemas.openxmlformats.org/officeDocument/2006/relationships/image" Target="../media/image9.jpeg"/><Relationship Id="rId10" Type="http://schemas.microsoft.com/office/2007/relationships/diagramDrawing" Target="../diagrams/drawing1.xml"/><Relationship Id="rId4" Type="http://schemas.openxmlformats.org/officeDocument/2006/relationships/image" Target="../media/image3.png"/><Relationship Id="rId9" Type="http://schemas.openxmlformats.org/officeDocument/2006/relationships/diagramColors" Target="../diagrams/colors1.xml"/><Relationship Id="rId14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37143" y="-33099"/>
            <a:ext cx="97162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u="sng" dirty="0" smtClean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КАК ВЗЯТЬ ИПОТЕЧНЫЙ КРЕДИТ (пошаговая инструкция)</a:t>
            </a:r>
            <a:endParaRPr lang="ru-RU" b="1" i="1" u="sng" dirty="0">
              <a:ln w="0"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580" y="1002832"/>
            <a:ext cx="1828804" cy="1828804"/>
          </a:xfrm>
          <a:prstGeom prst="rect">
            <a:avLst/>
          </a:prstGeom>
        </p:spPr>
      </p:pic>
      <p:sp>
        <p:nvSpPr>
          <p:cNvPr id="10" name="Скругленный прямоугольник 9"/>
          <p:cNvSpPr/>
          <p:nvPr/>
        </p:nvSpPr>
        <p:spPr>
          <a:xfrm>
            <a:off x="434342" y="2660059"/>
            <a:ext cx="2113280" cy="1046481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Выберите квартиру по планировке, площади и месту расположения, а главное – какое именно жилье Вы потяните по деньгам.</a:t>
            </a:r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54" t="11719" r="9994" b="6687"/>
          <a:stretch/>
        </p:blipFill>
        <p:spPr>
          <a:xfrm>
            <a:off x="2983198" y="1222215"/>
            <a:ext cx="1658477" cy="1335732"/>
          </a:xfrm>
          <a:prstGeom prst="rect">
            <a:avLst/>
          </a:prstGeom>
        </p:spPr>
      </p:pic>
      <p:sp>
        <p:nvSpPr>
          <p:cNvPr id="13" name="Скругленный прямоугольник 12"/>
          <p:cNvSpPr/>
          <p:nvPr/>
        </p:nvSpPr>
        <p:spPr>
          <a:xfrm>
            <a:off x="2942944" y="2660059"/>
            <a:ext cx="2115008" cy="1046481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сайте банка изучите условия кредитования в подробностях, </a:t>
            </a:r>
          </a:p>
          <a:p>
            <a:pPr algn="ctr"/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через ипотечный калькулятор просчитайте сумму ежемесячного платежа.</a:t>
            </a:r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49"/>
          <a:stretch/>
        </p:blipFill>
        <p:spPr>
          <a:xfrm>
            <a:off x="5293413" y="1120102"/>
            <a:ext cx="1373328" cy="1539957"/>
          </a:xfrm>
          <a:prstGeom prst="rect">
            <a:avLst/>
          </a:prstGeom>
        </p:spPr>
      </p:pic>
      <p:sp>
        <p:nvSpPr>
          <p:cNvPr id="17" name="Скругленный прямоугольник 16"/>
          <p:cNvSpPr/>
          <p:nvPr/>
        </p:nvSpPr>
        <p:spPr>
          <a:xfrm>
            <a:off x="5314916" y="2660059"/>
            <a:ext cx="2115008" cy="1046481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Какие именно документы необходимы, уточните в банке, через который Вы собрались оформлять ипотеку.</a:t>
            </a:r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9" name="Рисунок 1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3443" y="1120102"/>
            <a:ext cx="1360630" cy="1279533"/>
          </a:xfrm>
          <a:prstGeom prst="rect">
            <a:avLst/>
          </a:prstGeom>
        </p:spPr>
      </p:pic>
      <p:sp>
        <p:nvSpPr>
          <p:cNvPr id="20" name="Скругленный прямоугольник 19"/>
          <p:cNvSpPr/>
          <p:nvPr/>
        </p:nvSpPr>
        <p:spPr>
          <a:xfrm>
            <a:off x="7686888" y="2660059"/>
            <a:ext cx="2115008" cy="1046481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После </a:t>
            </a:r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проверки Ваших документов, данные </a:t>
            </a: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поступят в кредитный комитет, где принимается решение и определяется сумма кредитного </a:t>
            </a:r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лимита.</a:t>
            </a:r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1" name="Схема 30"/>
          <p:cNvGraphicFramePr/>
          <p:nvPr>
            <p:extLst>
              <p:ext uri="{D42A27DB-BD31-4B8C-83A1-F6EECF244321}">
                <p14:modId xmlns:p14="http://schemas.microsoft.com/office/powerpoint/2010/main" val="2014311186"/>
              </p:ext>
            </p:extLst>
          </p:nvPr>
        </p:nvGraphicFramePr>
        <p:xfrm>
          <a:off x="9957610" y="526212"/>
          <a:ext cx="2139922" cy="10485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pic>
        <p:nvPicPr>
          <p:cNvPr id="22" name="Рисунок 21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6160" y="1080880"/>
            <a:ext cx="1372946" cy="1372946"/>
          </a:xfrm>
          <a:prstGeom prst="rect">
            <a:avLst/>
          </a:prstGeom>
        </p:spPr>
      </p:pic>
      <p:sp>
        <p:nvSpPr>
          <p:cNvPr id="23" name="Скругленный прямоугольник 22"/>
          <p:cNvSpPr/>
          <p:nvPr/>
        </p:nvSpPr>
        <p:spPr>
          <a:xfrm>
            <a:off x="9965862" y="2585839"/>
            <a:ext cx="2139922" cy="112555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застройщика  запросите пакет документов по недвижимости. </a:t>
            </a:r>
          </a:p>
          <a:p>
            <a:pPr algn="ctr"/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выборе недвижимости в </a:t>
            </a:r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аккредитованных банком новостройках это </a:t>
            </a: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уже сделал банк.</a:t>
            </a:r>
          </a:p>
        </p:txBody>
      </p:sp>
      <p:grpSp>
        <p:nvGrpSpPr>
          <p:cNvPr id="32" name="Группа 31"/>
          <p:cNvGrpSpPr/>
          <p:nvPr/>
        </p:nvGrpSpPr>
        <p:grpSpPr>
          <a:xfrm>
            <a:off x="9897436" y="390778"/>
            <a:ext cx="2218020" cy="643629"/>
            <a:chOff x="33470" y="-126269"/>
            <a:chExt cx="1824524" cy="680885"/>
          </a:xfrm>
        </p:grpSpPr>
        <p:sp>
          <p:nvSpPr>
            <p:cNvPr id="33" name="Нашивка 32"/>
            <p:cNvSpPr/>
            <p:nvPr/>
          </p:nvSpPr>
          <p:spPr>
            <a:xfrm>
              <a:off x="33470" y="-97698"/>
              <a:ext cx="1824524" cy="652314"/>
            </a:xfrm>
            <a:prstGeom prst="chevron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2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4" name="Нашивка 4"/>
            <p:cNvSpPr/>
            <p:nvPr/>
          </p:nvSpPr>
          <p:spPr>
            <a:xfrm>
              <a:off x="332716" y="-126269"/>
              <a:ext cx="1279192" cy="65231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700" tIns="6350" rIns="0" bIns="6350" numCol="1" spcCol="1270" anchor="ctr" anchorCtr="0">
              <a:noAutofit/>
            </a:bodyPr>
            <a:lstStyle/>
            <a:p>
              <a:pPr lvl="0" algn="ctr" defTabSz="4445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000" b="1" kern="12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 этап</a:t>
              </a:r>
            </a:p>
            <a:p>
              <a:pPr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0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СОГЛАСОВАНИЕ КВАРТИРЫ С БАНКОМ</a:t>
              </a:r>
            </a:p>
          </p:txBody>
        </p:sp>
      </p:grpSp>
      <p:grpSp>
        <p:nvGrpSpPr>
          <p:cNvPr id="35" name="Группа 34"/>
          <p:cNvGrpSpPr/>
          <p:nvPr/>
        </p:nvGrpSpPr>
        <p:grpSpPr>
          <a:xfrm>
            <a:off x="2929662" y="428566"/>
            <a:ext cx="2078317" cy="652314"/>
            <a:chOff x="0" y="90623"/>
            <a:chExt cx="1824524" cy="652314"/>
          </a:xfrm>
        </p:grpSpPr>
        <p:sp>
          <p:nvSpPr>
            <p:cNvPr id="36" name="Нашивка 35"/>
            <p:cNvSpPr/>
            <p:nvPr/>
          </p:nvSpPr>
          <p:spPr>
            <a:xfrm>
              <a:off x="0" y="90623"/>
              <a:ext cx="1824524" cy="652314"/>
            </a:xfrm>
            <a:prstGeom prst="chevron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2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7" name="Нашивка 4"/>
            <p:cNvSpPr/>
            <p:nvPr/>
          </p:nvSpPr>
          <p:spPr>
            <a:xfrm>
              <a:off x="326157" y="90623"/>
              <a:ext cx="1172210" cy="65231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700" tIns="6350" rIns="0" bIns="6350" numCol="1" spcCol="1270" anchor="ctr" anchorCtr="0">
              <a:noAutofit/>
            </a:bodyPr>
            <a:lstStyle/>
            <a:p>
              <a:pPr lvl="0" algn="ctr" defTabSz="4445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000" b="1" kern="12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 этап</a:t>
              </a:r>
            </a:p>
            <a:p>
              <a:pPr lvl="0" algn="ctr" defTabSz="4445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000" b="1" kern="12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ВЫБОР </a:t>
              </a:r>
              <a:r>
                <a:rPr lang="ru-RU" sz="1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БАНКА</a:t>
              </a:r>
              <a:endParaRPr lang="ru-RU" sz="10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8" name="Группа 37"/>
          <p:cNvGrpSpPr/>
          <p:nvPr/>
        </p:nvGrpSpPr>
        <p:grpSpPr>
          <a:xfrm>
            <a:off x="7652491" y="411918"/>
            <a:ext cx="2038674" cy="668962"/>
            <a:chOff x="187757" y="90623"/>
            <a:chExt cx="1824524" cy="668962"/>
          </a:xfrm>
        </p:grpSpPr>
        <p:sp>
          <p:nvSpPr>
            <p:cNvPr id="39" name="Нашивка 38"/>
            <p:cNvSpPr/>
            <p:nvPr/>
          </p:nvSpPr>
          <p:spPr>
            <a:xfrm>
              <a:off x="187757" y="107271"/>
              <a:ext cx="1824524" cy="652314"/>
            </a:xfrm>
            <a:prstGeom prst="chevron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2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0" name="Нашивка 4"/>
            <p:cNvSpPr/>
            <p:nvPr/>
          </p:nvSpPr>
          <p:spPr>
            <a:xfrm>
              <a:off x="326157" y="90623"/>
              <a:ext cx="1587186" cy="65231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700" tIns="6350" rIns="0" bIns="6350" numCol="1" spcCol="1270" anchor="ctr" anchorCtr="0">
              <a:noAutofit/>
            </a:bodyPr>
            <a:lstStyle/>
            <a:p>
              <a:pPr lvl="0" algn="ctr" defTabSz="4445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000" b="1" kern="12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 этап</a:t>
              </a:r>
            </a:p>
            <a:p>
              <a:pPr lvl="0" algn="ctr" defTabSz="4445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000" b="1" kern="12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ПРЕДВАРИТЕЛЬНОЕ РЕШЕНИЕ БАНКА</a:t>
              </a:r>
              <a:endParaRPr lang="ru-RU" sz="10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44" name="Группа 43"/>
          <p:cNvGrpSpPr/>
          <p:nvPr/>
        </p:nvGrpSpPr>
        <p:grpSpPr>
          <a:xfrm>
            <a:off x="5256242" y="428566"/>
            <a:ext cx="2041659" cy="652314"/>
            <a:chOff x="0" y="90623"/>
            <a:chExt cx="1824524" cy="652314"/>
          </a:xfrm>
        </p:grpSpPr>
        <p:sp>
          <p:nvSpPr>
            <p:cNvPr id="45" name="Нашивка 44"/>
            <p:cNvSpPr/>
            <p:nvPr/>
          </p:nvSpPr>
          <p:spPr>
            <a:xfrm>
              <a:off x="0" y="90623"/>
              <a:ext cx="1824524" cy="652314"/>
            </a:xfrm>
            <a:prstGeom prst="chevron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2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6" name="Нашивка 4"/>
            <p:cNvSpPr/>
            <p:nvPr/>
          </p:nvSpPr>
          <p:spPr>
            <a:xfrm>
              <a:off x="326157" y="90623"/>
              <a:ext cx="1172210" cy="65231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700" tIns="6350" rIns="0" bIns="6350" numCol="1" spcCol="1270" anchor="ctr" anchorCtr="0">
              <a:noAutofit/>
            </a:bodyPr>
            <a:lstStyle/>
            <a:p>
              <a:pPr lvl="0" algn="ctr" defTabSz="4445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000" b="1" kern="12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 этап</a:t>
              </a: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0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СБОР ДОКУМЕНТОВ</a:t>
              </a:r>
            </a:p>
          </p:txBody>
        </p:sp>
      </p:grpSp>
      <p:grpSp>
        <p:nvGrpSpPr>
          <p:cNvPr id="47" name="Группа 46"/>
          <p:cNvGrpSpPr/>
          <p:nvPr/>
        </p:nvGrpSpPr>
        <p:grpSpPr>
          <a:xfrm>
            <a:off x="561604" y="428566"/>
            <a:ext cx="2078317" cy="652314"/>
            <a:chOff x="0" y="90623"/>
            <a:chExt cx="1824524" cy="652314"/>
          </a:xfrm>
        </p:grpSpPr>
        <p:sp>
          <p:nvSpPr>
            <p:cNvPr id="48" name="Нашивка 47"/>
            <p:cNvSpPr/>
            <p:nvPr/>
          </p:nvSpPr>
          <p:spPr>
            <a:xfrm>
              <a:off x="0" y="90623"/>
              <a:ext cx="1824524" cy="652314"/>
            </a:xfrm>
            <a:prstGeom prst="chevron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2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9" name="Нашивка 4"/>
            <p:cNvSpPr/>
            <p:nvPr/>
          </p:nvSpPr>
          <p:spPr>
            <a:xfrm>
              <a:off x="326157" y="90623"/>
              <a:ext cx="1172210" cy="65231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700" tIns="6350" rIns="0" bIns="6350" numCol="1" spcCol="1270" anchor="ctr" anchorCtr="0">
              <a:noAutofit/>
            </a:bodyPr>
            <a:lstStyle/>
            <a:p>
              <a:pPr lvl="0" algn="ctr" defTabSz="4445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000" b="1" kern="12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 этап</a:t>
              </a:r>
            </a:p>
            <a:p>
              <a:pPr lvl="0" algn="ctr" defTabSz="4445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000" b="1" kern="12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ВЫБОР </a:t>
              </a:r>
              <a:r>
                <a:rPr lang="ru-RU" sz="1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КВАРТИРЫ</a:t>
              </a:r>
              <a:endParaRPr lang="ru-RU" sz="10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0" name="Группа 49"/>
          <p:cNvGrpSpPr/>
          <p:nvPr/>
        </p:nvGrpSpPr>
        <p:grpSpPr>
          <a:xfrm>
            <a:off x="505875" y="3785536"/>
            <a:ext cx="2423787" cy="625279"/>
            <a:chOff x="0" y="90623"/>
            <a:chExt cx="1824524" cy="652314"/>
          </a:xfrm>
        </p:grpSpPr>
        <p:sp>
          <p:nvSpPr>
            <p:cNvPr id="51" name="Нашивка 50"/>
            <p:cNvSpPr/>
            <p:nvPr/>
          </p:nvSpPr>
          <p:spPr>
            <a:xfrm>
              <a:off x="0" y="90623"/>
              <a:ext cx="1824524" cy="652314"/>
            </a:xfrm>
            <a:prstGeom prst="chevron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2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2" name="Нашивка 4"/>
            <p:cNvSpPr/>
            <p:nvPr/>
          </p:nvSpPr>
          <p:spPr>
            <a:xfrm>
              <a:off x="326157" y="90623"/>
              <a:ext cx="1172210" cy="65231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700" tIns="6350" rIns="0" bIns="6350" numCol="1" spcCol="1270" anchor="ctr" anchorCtr="0">
              <a:noAutofit/>
            </a:bodyPr>
            <a:lstStyle/>
            <a:p>
              <a:pPr lvl="0" algn="ctr" defTabSz="4445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000" b="1" kern="12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 этап</a:t>
              </a:r>
            </a:p>
            <a:p>
              <a:pPr lvl="0" algn="ctr" defTabSz="4445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000" b="1" kern="12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ОКОНЧАТЕЛЬНОЕ РЕШЕНИЕ БАНКА</a:t>
              </a:r>
              <a:endParaRPr lang="ru-RU" sz="10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53" name="Скругленный прямоугольник 52"/>
          <p:cNvSpPr/>
          <p:nvPr/>
        </p:nvSpPr>
        <p:spPr>
          <a:xfrm>
            <a:off x="434342" y="5605273"/>
            <a:ext cx="2495320" cy="117043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анк </a:t>
            </a: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скорректирует условия </a:t>
            </a:r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кредитования: окончательная сумма определяется </a:t>
            </a: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стоимостью приобретаемой </a:t>
            </a:r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недвижимости, не превышающей ту, </a:t>
            </a: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которую банк одобрил изначально, проведя оценку платежеспособности.</a:t>
            </a:r>
          </a:p>
        </p:txBody>
      </p:sp>
      <p:grpSp>
        <p:nvGrpSpPr>
          <p:cNvPr id="54" name="Группа 53"/>
          <p:cNvGrpSpPr/>
          <p:nvPr/>
        </p:nvGrpSpPr>
        <p:grpSpPr>
          <a:xfrm>
            <a:off x="3529300" y="3803904"/>
            <a:ext cx="2423787" cy="625279"/>
            <a:chOff x="0" y="90623"/>
            <a:chExt cx="1824524" cy="652314"/>
          </a:xfrm>
        </p:grpSpPr>
        <p:sp>
          <p:nvSpPr>
            <p:cNvPr id="55" name="Нашивка 54"/>
            <p:cNvSpPr/>
            <p:nvPr/>
          </p:nvSpPr>
          <p:spPr>
            <a:xfrm>
              <a:off x="0" y="90623"/>
              <a:ext cx="1824524" cy="652314"/>
            </a:xfrm>
            <a:prstGeom prst="chevron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2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6" name="Нашивка 4"/>
            <p:cNvSpPr/>
            <p:nvPr/>
          </p:nvSpPr>
          <p:spPr>
            <a:xfrm>
              <a:off x="326157" y="90623"/>
              <a:ext cx="1172210" cy="65231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700" tIns="6350" rIns="0" bIns="6350" numCol="1" spcCol="1270" anchor="ctr" anchorCtr="0">
              <a:noAutofit/>
            </a:bodyPr>
            <a:lstStyle/>
            <a:p>
              <a:pPr lvl="0" algn="ctr" defTabSz="4445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000" b="1" kern="12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 этап</a:t>
              </a:r>
            </a:p>
            <a:p>
              <a:pPr lvl="0" algn="ctr" defTabSz="4445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ЗАКЛЮЧЕНИЕ СДЕЛКИ</a:t>
              </a:r>
              <a:endParaRPr lang="ru-RU" sz="10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58" name="Скругленный прямоугольник 57"/>
          <p:cNvSpPr/>
          <p:nvPr/>
        </p:nvSpPr>
        <p:spPr>
          <a:xfrm>
            <a:off x="3529300" y="5605273"/>
            <a:ext cx="2495320" cy="117043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Заключите договор долевого участия либо договор купли-продажи с Застройщиком; кредитный договор, договор залога прав требования с банком. Застрахуйте готовый объект недвижимости.</a:t>
            </a:r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9" name="Группа 58"/>
          <p:cNvGrpSpPr/>
          <p:nvPr/>
        </p:nvGrpSpPr>
        <p:grpSpPr>
          <a:xfrm>
            <a:off x="6552725" y="3803903"/>
            <a:ext cx="2423787" cy="625279"/>
            <a:chOff x="0" y="90623"/>
            <a:chExt cx="1824524" cy="652314"/>
          </a:xfrm>
        </p:grpSpPr>
        <p:sp>
          <p:nvSpPr>
            <p:cNvPr id="60" name="Нашивка 59"/>
            <p:cNvSpPr/>
            <p:nvPr/>
          </p:nvSpPr>
          <p:spPr>
            <a:xfrm>
              <a:off x="0" y="90623"/>
              <a:ext cx="1824524" cy="652314"/>
            </a:xfrm>
            <a:prstGeom prst="chevron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2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1" name="Нашивка 4"/>
            <p:cNvSpPr/>
            <p:nvPr/>
          </p:nvSpPr>
          <p:spPr>
            <a:xfrm>
              <a:off x="240331" y="90623"/>
              <a:ext cx="1258036" cy="65231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700" tIns="6350" rIns="0" bIns="6350" numCol="1" spcCol="1270" anchor="ctr" anchorCtr="0">
              <a:noAutofit/>
            </a:bodyPr>
            <a:lstStyle/>
            <a:p>
              <a:pPr lvl="0" algn="ctr" defTabSz="4445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000" b="1" kern="12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 этап</a:t>
              </a:r>
            </a:p>
            <a:p>
              <a:pPr lvl="0" algn="ctr" defTabSz="4445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РЕГИСТРАЦИЯ СДЕЛКИ</a:t>
              </a:r>
              <a:endParaRPr lang="ru-RU" sz="10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62" name="Скругленный прямоугольник 61"/>
          <p:cNvSpPr/>
          <p:nvPr/>
        </p:nvSpPr>
        <p:spPr>
          <a:xfrm>
            <a:off x="6666741" y="5605273"/>
            <a:ext cx="2495320" cy="117043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После того как будут завершены все процедуры по оформлению </a:t>
            </a:r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договоров, </a:t>
            </a: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 отправляются на регистрацию</a:t>
            </a:r>
          </a:p>
        </p:txBody>
      </p:sp>
      <p:grpSp>
        <p:nvGrpSpPr>
          <p:cNvPr id="63" name="Группа 62"/>
          <p:cNvGrpSpPr/>
          <p:nvPr/>
        </p:nvGrpSpPr>
        <p:grpSpPr>
          <a:xfrm>
            <a:off x="9681997" y="3803902"/>
            <a:ext cx="2423787" cy="625279"/>
            <a:chOff x="0" y="90623"/>
            <a:chExt cx="1824524" cy="652314"/>
          </a:xfrm>
        </p:grpSpPr>
        <p:sp>
          <p:nvSpPr>
            <p:cNvPr id="64" name="Нашивка 63"/>
            <p:cNvSpPr/>
            <p:nvPr/>
          </p:nvSpPr>
          <p:spPr>
            <a:xfrm>
              <a:off x="0" y="90623"/>
              <a:ext cx="1824524" cy="652314"/>
            </a:xfrm>
            <a:prstGeom prst="chevron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2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5" name="Нашивка 4"/>
            <p:cNvSpPr/>
            <p:nvPr/>
          </p:nvSpPr>
          <p:spPr>
            <a:xfrm>
              <a:off x="240331" y="90623"/>
              <a:ext cx="1258036" cy="65231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700" tIns="6350" rIns="0" bIns="6350" numCol="1" spcCol="1270" anchor="ctr" anchorCtr="0">
              <a:noAutofit/>
            </a:bodyPr>
            <a:lstStyle/>
            <a:p>
              <a:pPr lvl="0" algn="ctr" defTabSz="4445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000" b="1" kern="12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 этап</a:t>
              </a:r>
            </a:p>
            <a:p>
              <a:pPr lvl="0" algn="ctr" defTabSz="4445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ВЫДАЧА КРЕДИТА</a:t>
              </a:r>
              <a:endParaRPr lang="ru-RU" sz="10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66" name="Скругленный прямоугольник 65"/>
          <p:cNvSpPr/>
          <p:nvPr/>
        </p:nvSpPr>
        <p:spPr>
          <a:xfrm>
            <a:off x="9580614" y="5605273"/>
            <a:ext cx="2495320" cy="117043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Предоставьте в банк зарегистрированные документы для перечисления банком оплаты Застройщику.</a:t>
            </a:r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7" name="Рисунок 66"/>
          <p:cNvPicPr>
            <a:picLocks noChangeAspect="1"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626"/>
          <a:stretch/>
        </p:blipFill>
        <p:spPr>
          <a:xfrm>
            <a:off x="576581" y="4489811"/>
            <a:ext cx="2063340" cy="1033165"/>
          </a:xfrm>
          <a:prstGeom prst="rect">
            <a:avLst/>
          </a:prstGeom>
        </p:spPr>
      </p:pic>
      <p:pic>
        <p:nvPicPr>
          <p:cNvPr id="68" name="Рисунок 67"/>
          <p:cNvPicPr>
            <a:picLocks noChangeAspect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77" t="7990" r="4089" b="6525"/>
          <a:stretch/>
        </p:blipFill>
        <p:spPr>
          <a:xfrm>
            <a:off x="3778689" y="4489810"/>
            <a:ext cx="1842526" cy="1033165"/>
          </a:xfrm>
          <a:prstGeom prst="rect">
            <a:avLst/>
          </a:prstGeom>
        </p:spPr>
      </p:pic>
      <p:pic>
        <p:nvPicPr>
          <p:cNvPr id="69" name="Рисунок 68"/>
          <p:cNvPicPr>
            <a:picLocks noChangeAspect="1"/>
          </p:cNvPicPr>
          <p:nvPr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00" t="3486" r="8250" b="4549"/>
          <a:stretch/>
        </p:blipFill>
        <p:spPr>
          <a:xfrm>
            <a:off x="6871992" y="4489810"/>
            <a:ext cx="1842240" cy="1042310"/>
          </a:xfrm>
          <a:prstGeom prst="rect">
            <a:avLst/>
          </a:prstGeom>
        </p:spPr>
      </p:pic>
      <p:pic>
        <p:nvPicPr>
          <p:cNvPr id="70" name="Рисунок 69"/>
          <p:cNvPicPr>
            <a:picLocks noChangeAspect="1"/>
          </p:cNvPicPr>
          <p:nvPr/>
        </p:nvPicPr>
        <p:blipFill rotWithShape="1"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99" t="7601" r="16186" b="3866"/>
          <a:stretch/>
        </p:blipFill>
        <p:spPr>
          <a:xfrm>
            <a:off x="9965009" y="4475067"/>
            <a:ext cx="1851288" cy="1066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4250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3395</TotalTime>
  <Words>221</Words>
  <Application>Microsoft Office PowerPoint</Application>
  <PresentationFormat>Произвольный</PresentationFormat>
  <Paragraphs>30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Грань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Антон Мун</dc:creator>
  <cp:lastModifiedBy>panina</cp:lastModifiedBy>
  <cp:revision>214</cp:revision>
  <cp:lastPrinted>2020-05-15T03:09:51Z</cp:lastPrinted>
  <dcterms:created xsi:type="dcterms:W3CDTF">2020-03-12T05:37:45Z</dcterms:created>
  <dcterms:modified xsi:type="dcterms:W3CDTF">2020-08-20T01:55:49Z</dcterms:modified>
</cp:coreProperties>
</file>