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744" r:id="rId1"/>
  </p:sldMasterIdLst>
  <p:notesMasterIdLst>
    <p:notesMasterId r:id="rId16"/>
  </p:notesMasterIdLst>
  <p:sldIdLst>
    <p:sldId id="256" r:id="rId2"/>
    <p:sldId id="260" r:id="rId3"/>
    <p:sldId id="261" r:id="rId4"/>
    <p:sldId id="263" r:id="rId5"/>
    <p:sldId id="276" r:id="rId6"/>
    <p:sldId id="277" r:id="rId7"/>
    <p:sldId id="273" r:id="rId8"/>
    <p:sldId id="257" r:id="rId9"/>
    <p:sldId id="274" r:id="rId10"/>
    <p:sldId id="270" r:id="rId11"/>
    <p:sldId id="268" r:id="rId12"/>
    <p:sldId id="264" r:id="rId13"/>
    <p:sldId id="266" r:id="rId14"/>
    <p:sldId id="275" r:id="rId1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555" autoAdjust="0"/>
    <p:restoredTop sz="94070" autoAdjust="0"/>
  </p:normalViewPr>
  <p:slideViewPr>
    <p:cSldViewPr snapToGrid="0">
      <p:cViewPr>
        <p:scale>
          <a:sx n="95" d="100"/>
          <a:sy n="95" d="100"/>
        </p:scale>
        <p:origin x="-258" y="-4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A774C74-6D52-4B31-8E30-8A6CD69EE8A4}" type="datetimeFigureOut">
              <a:rPr lang="ru-RU" smtClean="0"/>
              <a:t>20.08.2020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A1AA62F-709D-46CB-AE5C-6DAFC48AA6A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4739454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1AA62F-709D-46CB-AE5C-6DAFC48AA6AB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859772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1AA62F-709D-46CB-AE5C-6DAFC48AA6AB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3032371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1AA62F-709D-46CB-AE5C-6DAFC48AA6AB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833648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 dpi="0" rotWithShape="1">
            <a:blip r:embed="rId2">
              <a:alphaModFix amt="45000"/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/>
            <a:tile tx="-44450" ty="38100" sx="85000" sy="85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solidFill>
            <a:schemeClr val="bg1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11" name="Rectangle 10"/>
          <p:cNvSpPr/>
          <p:nvPr/>
        </p:nvSpPr>
        <p:spPr>
          <a:xfrm>
            <a:off x="1447801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15" name="Rectangle 14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4" name="Group 3"/>
          <p:cNvGrpSpPr/>
          <p:nvPr/>
        </p:nvGrpSpPr>
        <p:grpSpPr>
          <a:xfrm>
            <a:off x="5250180" y="1267730"/>
            <a:ext cx="1691640" cy="645295"/>
            <a:chOff x="5318306" y="1386268"/>
            <a:chExt cx="1567331" cy="645295"/>
          </a:xfrm>
        </p:grpSpPr>
        <p:cxnSp>
          <p:nvCxnSpPr>
            <p:cNvPr id="17" name="Straight Connector 16"/>
            <p:cNvCxnSpPr/>
            <p:nvPr/>
          </p:nvCxnSpPr>
          <p:spPr>
            <a:xfrm>
              <a:off x="5318306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6885637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>
              <a:off x="5318306" y="2031563"/>
              <a:ext cx="1567331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61708" y="2091263"/>
            <a:ext cx="9068586" cy="2590800"/>
          </a:xfrm>
        </p:spPr>
        <p:txBody>
          <a:bodyPr tIns="45720" bIns="45720" anchor="ctr">
            <a:noAutofit/>
          </a:bodyPr>
          <a:lstStyle>
            <a:lvl1pPr algn="ctr">
              <a:lnSpc>
                <a:spcPct val="83000"/>
              </a:lnSpc>
              <a:defRPr lang="en-US" sz="7200" b="0" kern="1200" cap="all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62100" y="4682062"/>
            <a:ext cx="9070848" cy="457201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buNone/>
              <a:defRPr sz="1600" spc="80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1600"/>
            </a:lvl2pPr>
            <a:lvl3pPr marL="914400" indent="0" algn="ctr">
              <a:buNone/>
              <a:defRPr sz="16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20" name="Date Placeholder 19"/>
          <p:cNvSpPr>
            <a:spLocks noGrp="1"/>
          </p:cNvSpPr>
          <p:nvPr>
            <p:ph type="dt" sz="half" idx="10"/>
          </p:nvPr>
        </p:nvSpPr>
        <p:spPr>
          <a:xfrm>
            <a:off x="5318760" y="1341255"/>
            <a:ext cx="1554480" cy="527213"/>
          </a:xfrm>
        </p:spPr>
        <p:txBody>
          <a:bodyPr/>
          <a:lstStyle>
            <a:lvl1pPr algn="ctr">
              <a:defRPr sz="1300" spc="0" baseline="0">
                <a:solidFill>
                  <a:schemeClr val="tx1"/>
                </a:solidFill>
                <a:latin typeface="+mn-lt"/>
              </a:defRPr>
            </a:lvl1pPr>
          </a:lstStyle>
          <a:p>
            <a:fld id="{CCF3B28A-44CE-4D17-B138-CDE10BE6B95A}" type="datetime1">
              <a:rPr lang="ru-RU" smtClean="0"/>
              <a:t>20.08.2020</a:t>
            </a:fld>
            <a:endParaRPr lang="ru-RU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1"/>
          </p:nvPr>
        </p:nvSpPr>
        <p:spPr>
          <a:xfrm>
            <a:off x="1453896" y="5211060"/>
            <a:ext cx="5905500" cy="228600"/>
          </a:xfrm>
        </p:spPr>
        <p:txBody>
          <a:bodyPr/>
          <a:lstStyle>
            <a:lvl1pPr algn="l"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2"/>
          </p:nvPr>
        </p:nvSpPr>
        <p:spPr>
          <a:xfrm>
            <a:off x="8606919" y="5212080"/>
            <a:ext cx="2111881" cy="228600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FA38FF20-2EE8-4291-A443-0C6C312FB84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4545647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74BE85-1AF9-4B4E-8B5E-5B106F61AE90}" type="datetime1">
              <a:rPr lang="ru-RU" smtClean="0"/>
              <a:t>20.08.2020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38FF20-2EE8-4291-A443-0C6C312FB84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179970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1600" y="762000"/>
            <a:ext cx="2362200" cy="5257800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762000"/>
            <a:ext cx="8077200" cy="5257800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3CF83-7779-4B6F-B7AA-09F04D852768}" type="datetime1">
              <a:rPr lang="ru-RU" smtClean="0"/>
              <a:t>20.08.2020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38FF20-2EE8-4291-A443-0C6C312FB84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192306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E50A7D-1338-4575-87CB-AB214FC0D505}" type="datetime1">
              <a:rPr lang="ru-RU" smtClean="0"/>
              <a:t>20.08.2020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38FF20-2EE8-4291-A443-0C6C312FB84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810455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 dpi="0" rotWithShape="1">
            <a:blip r:embed="rId2">
              <a:alphaModFix amt="45000"/>
              <a:duotone>
                <a:schemeClr val="accent2">
                  <a:shade val="45000"/>
                  <a:satMod val="135000"/>
                </a:schemeClr>
                <a:prstClr val="white"/>
              </a:duotone>
            </a:blip>
            <a:srcRect/>
            <a:tile tx="-44450" ty="38100" sx="85000" sy="85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3" name="Rectangle 22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solidFill>
            <a:schemeClr val="bg1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24" name="Rectangle 23"/>
          <p:cNvSpPr/>
          <p:nvPr/>
        </p:nvSpPr>
        <p:spPr>
          <a:xfrm>
            <a:off x="1447800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30" name="Rectangle 29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31" name="Group 30"/>
          <p:cNvGrpSpPr/>
          <p:nvPr/>
        </p:nvGrpSpPr>
        <p:grpSpPr>
          <a:xfrm>
            <a:off x="5250180" y="1267730"/>
            <a:ext cx="1691640" cy="645295"/>
            <a:chOff x="5318306" y="1386268"/>
            <a:chExt cx="1567331" cy="645295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5318306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>
              <a:off x="6885637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>
              <a:off x="5318306" y="2031563"/>
              <a:ext cx="1567331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63623" y="2094309"/>
            <a:ext cx="9070848" cy="2587752"/>
          </a:xfrm>
        </p:spPr>
        <p:txBody>
          <a:bodyPr anchor="ctr">
            <a:noAutofit/>
          </a:bodyPr>
          <a:lstStyle>
            <a:lvl1pPr algn="ctr">
              <a:lnSpc>
                <a:spcPct val="83000"/>
              </a:lnSpc>
              <a:defRPr lang="en-US" sz="7200" kern="1200" cap="all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63624" y="4682062"/>
            <a:ext cx="9070848" cy="45720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>
                <a:solidFill>
                  <a:schemeClr val="tx1"/>
                </a:solidFill>
                <a:effectLst/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321808" y="1344502"/>
            <a:ext cx="1554480" cy="530352"/>
          </a:xfrm>
        </p:spPr>
        <p:txBody>
          <a:bodyPr/>
          <a:lstStyle>
            <a:lvl1pPr algn="ctr">
              <a:defRPr lang="en-US" sz="13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fld id="{EAF8C097-A318-4DB4-9131-CC8672EE430B}" type="datetime1">
              <a:rPr lang="ru-RU" smtClean="0"/>
              <a:t>20.08.2020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453553" y="5211060"/>
            <a:ext cx="5907024" cy="228600"/>
          </a:xfrm>
        </p:spPr>
        <p:txBody>
          <a:bodyPr/>
          <a:lstStyle>
            <a:lvl1pPr algn="l">
              <a:defRPr/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04504" y="5211060"/>
            <a:ext cx="2112264" cy="228600"/>
          </a:xfrm>
        </p:spPr>
        <p:txBody>
          <a:bodyPr/>
          <a:lstStyle/>
          <a:p>
            <a:fld id="{FA38FF20-2EE8-4291-A443-0C6C312FB84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2726638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6800" y="2103120"/>
            <a:ext cx="4754880" cy="374904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70320" y="2103120"/>
            <a:ext cx="4754880" cy="374904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9A198D-014F-4B9C-85A3-24A261318ED7}" type="datetime1">
              <a:rPr lang="ru-RU" smtClean="0"/>
              <a:t>20.08.2020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38FF20-2EE8-4291-A443-0C6C312FB84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171325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2074334"/>
            <a:ext cx="4754880" cy="640080"/>
          </a:xfrm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1900" b="0">
                <a:solidFill>
                  <a:schemeClr val="tx2"/>
                </a:solidFill>
                <a:latin typeface="+mn-lt"/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9848" y="2755898"/>
            <a:ext cx="4754880" cy="32004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73368" y="2074334"/>
            <a:ext cx="4754880" cy="640080"/>
          </a:xfrm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1900" b="0">
                <a:solidFill>
                  <a:schemeClr val="tx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73368" y="2756581"/>
            <a:ext cx="4754880" cy="32004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A9E232-A803-41ED-A27B-1F70F06F81BD}" type="datetime1">
              <a:rPr lang="ru-RU" smtClean="0"/>
              <a:t>20.08.2020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38FF20-2EE8-4291-A443-0C6C312FB84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013844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2ED8A5-FEB0-4D6E-8229-F316A77BAC22}" type="datetime1">
              <a:rPr lang="ru-RU" smtClean="0"/>
              <a:t>20.08.2020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38FF20-2EE8-4291-A443-0C6C312FB84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144583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2BDBA9-F221-45F0-A571-D891279AB107}" type="datetime1">
              <a:rPr lang="ru-RU" smtClean="0"/>
              <a:t>20.08.2020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38FF20-2EE8-4291-A443-0C6C312FB84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664340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245529" y="237744"/>
            <a:ext cx="8531352" cy="6382512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Rectangle 14"/>
          <p:cNvSpPr/>
          <p:nvPr/>
        </p:nvSpPr>
        <p:spPr>
          <a:xfrm>
            <a:off x="9020386" y="237744"/>
            <a:ext cx="2926080" cy="638251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96400" y="607392"/>
            <a:ext cx="2430780" cy="1645920"/>
          </a:xfrm>
        </p:spPr>
        <p:txBody>
          <a:bodyPr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800" b="0" kern="1200" cap="none" spc="0" baseline="0" dirty="0">
                <a:solidFill>
                  <a:srgbClr val="FFFFFF"/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609600"/>
            <a:ext cx="7772400" cy="53340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296400" y="2286000"/>
            <a:ext cx="2430780" cy="3505200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spcBef>
                <a:spcPts val="800"/>
              </a:spcBef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750D8C-0ACF-4CC5-8F5B-7732362E2E33}" type="datetime1">
              <a:rPr lang="ru-RU" smtClean="0"/>
              <a:t>20.08.2020</a:t>
            </a:fld>
            <a:endParaRPr lang="ru-RU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r">
              <a:defRPr/>
            </a:lvl1pPr>
          </a:lstStyle>
          <a:p>
            <a:endParaRPr lang="ru-RU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>
          <a:xfrm>
            <a:off x="10393677" y="6223002"/>
            <a:ext cx="1463040" cy="274320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FA38FF20-2EE8-4291-A443-0C6C312FB843}" type="slidenum">
              <a:rPr lang="ru-RU" smtClean="0"/>
              <a:t>‹#›</a:t>
            </a:fld>
            <a:endParaRPr lang="ru-RU"/>
          </a:p>
        </p:txBody>
      </p:sp>
      <p:sp>
        <p:nvSpPr>
          <p:cNvPr id="12" name="Rectangle 11"/>
          <p:cNvSpPr/>
          <p:nvPr/>
        </p:nvSpPr>
        <p:spPr>
          <a:xfrm>
            <a:off x="9157546" y="374904"/>
            <a:ext cx="2651760" cy="6108192"/>
          </a:xfrm>
          <a:prstGeom prst="rect">
            <a:avLst/>
          </a:prstGeom>
          <a:noFill/>
          <a:ln w="6350" cap="sq">
            <a:solidFill>
              <a:srgbClr val="FFFFFF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7111738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9020386" y="237744"/>
            <a:ext cx="2926080" cy="638251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96400" y="603504"/>
            <a:ext cx="2432304" cy="1645920"/>
          </a:xfrm>
        </p:spPr>
        <p:txBody>
          <a:bodyPr anchor="b">
            <a:noAutofit/>
          </a:bodyPr>
          <a:lstStyle>
            <a:lvl1pPr algn="l">
              <a:defRPr sz="2800" b="0">
                <a:solidFill>
                  <a:srgbClr val="FFFFFF"/>
                </a:solidFill>
                <a:latin typeface="+mj-lt"/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28599" y="237744"/>
            <a:ext cx="8531352" cy="6382512"/>
          </a:xfr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296400" y="2286000"/>
            <a:ext cx="2432304" cy="3502152"/>
          </a:xfrm>
        </p:spPr>
        <p:txBody>
          <a:bodyPr>
            <a:normAutofit/>
          </a:bodyPr>
          <a:lstStyle>
            <a:lvl1pPr marL="0" indent="0" algn="l">
              <a:lnSpc>
                <a:spcPct val="110000"/>
              </a:lnSpc>
              <a:spcBef>
                <a:spcPts val="800"/>
              </a:spcBef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  <a:effectLst>
                  <a:outerShdw blurRad="12700" dist="635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fld id="{C1104704-944F-45BE-BDE9-FC95EBDD4FDE}" type="datetime1">
              <a:rPr lang="ru-RU" smtClean="0"/>
              <a:t>20.08.2020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marL="0" algn="r" defTabSz="914400" rtl="0" eaLnBrk="1" latinLnBrk="0" hangingPunct="1">
              <a:defRPr lang="en-US" sz="1000" kern="1200" dirty="0">
                <a:solidFill>
                  <a:srgbClr val="FFFFFF"/>
                </a:solidFill>
                <a:effectLst>
                  <a:outerShdw blurRad="12700" dist="635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</a:lstStyle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396728" y="6227064"/>
            <a:ext cx="1463040" cy="274320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FA38FF20-2EE8-4291-A443-0C6C312FB843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Rectangle 9"/>
          <p:cNvSpPr/>
          <p:nvPr/>
        </p:nvSpPr>
        <p:spPr>
          <a:xfrm>
            <a:off x="9157546" y="374904"/>
            <a:ext cx="2651760" cy="6108192"/>
          </a:xfrm>
          <a:prstGeom prst="rect">
            <a:avLst/>
          </a:prstGeom>
          <a:noFill/>
          <a:ln w="6350" cap="sq">
            <a:solidFill>
              <a:srgbClr val="FFFFFF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3073164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4696" y="237744"/>
            <a:ext cx="11722608" cy="6382512"/>
          </a:xfrm>
          <a:prstGeom prst="rect">
            <a:avLst/>
          </a:prstGeom>
          <a:solidFill>
            <a:schemeClr val="bg2"/>
          </a:solidFill>
          <a:ln w="6350" cap="flat" cmpd="sng" algn="ctr">
            <a:noFill/>
            <a:prstDash val="solid"/>
          </a:ln>
          <a:effectLst>
            <a:softEdge rad="0"/>
          </a:effectLst>
        </p:spPr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6800" y="642594"/>
            <a:ext cx="10058400" cy="1371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2103120"/>
            <a:ext cx="10058400" cy="39319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74320" y="6307672"/>
            <a:ext cx="2743200" cy="2743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F8980BA1-B92B-4EAE-AAE8-38B692052154}" type="datetime1">
              <a:rPr lang="ru-RU" smtClean="0"/>
              <a:t>20.08.2020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89960" y="6307672"/>
            <a:ext cx="5212080" cy="2743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469880" y="6307672"/>
            <a:ext cx="1463040" cy="2743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FA38FF20-2EE8-4291-A443-0C6C312FB84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364971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en-US" sz="4800" kern="1200" cap="none" spc="0" baseline="0" dirty="0"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n-ea"/>
          <a:cs typeface="+mn-cs"/>
        </a:defRPr>
      </a:lvl1pPr>
    </p:titleStyle>
    <p:bodyStyle>
      <a:lvl1pPr marL="182880" indent="-182880" algn="l" defTabSz="914400" rtl="0" eaLnBrk="1" latinLnBrk="0" hangingPunct="1">
        <a:lnSpc>
          <a:spcPct val="100000"/>
        </a:lnSpc>
        <a:spcBef>
          <a:spcPts val="900"/>
        </a:spcBef>
        <a:spcAft>
          <a:spcPts val="0"/>
        </a:spcAft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hyperlink" Target="https://es.pfrf.ru/#services-f" TargetMode="Externa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3.png"/><Relationship Id="rId4" Type="http://schemas.openxmlformats.org/officeDocument/2006/relationships/image" Target="../media/image1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7" Type="http://schemas.openxmlformats.org/officeDocument/2006/relationships/image" Target="../media/image28.emf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7.emf"/><Relationship Id="rId5" Type="http://schemas.openxmlformats.org/officeDocument/2006/relationships/image" Target="../media/image26.emf"/><Relationship Id="rId4" Type="http://schemas.openxmlformats.org/officeDocument/2006/relationships/image" Target="../media/image25.emf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1.png"/><Relationship Id="rId7" Type="http://schemas.openxmlformats.org/officeDocument/2006/relationships/image" Target="../media/image15.emf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4.jpeg"/><Relationship Id="rId5" Type="http://schemas.openxmlformats.org/officeDocument/2006/relationships/image" Target="../media/image13.png"/><Relationship Id="rId4" Type="http://schemas.openxmlformats.org/officeDocument/2006/relationships/image" Target="../media/image12.png"/><Relationship Id="rId9" Type="http://schemas.openxmlformats.org/officeDocument/2006/relationships/image" Target="../media/image17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47FB1E6E-1158-4930-8730-790A901B6588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sz="3600" dirty="0">
                <a:latin typeface="Book Antiqua" panose="02040602050305030304" pitchFamily="18" charset="0"/>
              </a:rPr>
              <a:t>Меры социальной поддержки </a:t>
            </a:r>
            <a:br>
              <a:rPr lang="ru-RU" sz="3600" dirty="0">
                <a:latin typeface="Book Antiqua" panose="02040602050305030304" pitchFamily="18" charset="0"/>
              </a:rPr>
            </a:br>
            <a:r>
              <a:rPr lang="ru-RU" sz="3600" dirty="0">
                <a:latin typeface="Book Antiqua" panose="02040602050305030304" pitchFamily="18" charset="0"/>
              </a:rPr>
              <a:t>молодых семей </a:t>
            </a:r>
            <a:br>
              <a:rPr lang="ru-RU" sz="3600" dirty="0">
                <a:latin typeface="Book Antiqua" panose="02040602050305030304" pitchFamily="18" charset="0"/>
              </a:rPr>
            </a:br>
            <a:r>
              <a:rPr lang="ru-RU" sz="3600" dirty="0">
                <a:latin typeface="Book Antiqua" panose="02040602050305030304" pitchFamily="18" charset="0"/>
              </a:rPr>
              <a:t>Сахалинской области</a:t>
            </a:r>
            <a:endParaRPr lang="ru-RU" sz="3600" dirty="0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xmlns="" id="{0EC7C5A3-398C-405D-B890-6277EE327CBB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ru-RU" b="1" dirty="0">
                <a:latin typeface="Book Antiqua" panose="02040602050305030304" pitchFamily="18" charset="0"/>
              </a:rPr>
              <a:t>Молодые семьи в России могут улучшить свои жилищные условия. Для этого на федеральном и региональном уровнях действует ряд программ, которые позволяют молодым семьям уменьшить ставки по ипотечным кредитам и займам или получить жилищную субсидию.</a:t>
            </a:r>
            <a:endParaRPr lang="ru-RU" dirty="0">
              <a:latin typeface="Book Antiqua" panose="0204060205030503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170695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Таблица 4">
            <a:extLst>
              <a:ext uri="{FF2B5EF4-FFF2-40B4-BE49-F238E27FC236}">
                <a16:creationId xmlns:a16="http://schemas.microsoft.com/office/drawing/2014/main" xmlns="" id="{3C6B48F2-152E-404A-AECC-6BBB5125DD5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7895449"/>
              </p:ext>
            </p:extLst>
          </p:nvPr>
        </p:nvGraphicFramePr>
        <p:xfrm>
          <a:off x="3696844" y="776167"/>
          <a:ext cx="3568823" cy="4842701"/>
        </p:xfrm>
        <a:graphic>
          <a:graphicData uri="http://schemas.openxmlformats.org/drawingml/2006/table">
            <a:tbl>
              <a:tblPr/>
              <a:tblGrid>
                <a:gridCol w="3568823">
                  <a:extLst>
                    <a:ext uri="{9D8B030D-6E8A-4147-A177-3AD203B41FA5}">
                      <a16:colId xmlns:a16="http://schemas.microsoft.com/office/drawing/2014/main" xmlns="" val="2430880242"/>
                    </a:ext>
                  </a:extLst>
                </a:gridCol>
              </a:tblGrid>
              <a:tr h="2299316">
                <a:tc>
                  <a:txBody>
                    <a:bodyPr/>
                    <a:lstStyle/>
                    <a:p>
                      <a:pPr marL="0" lvl="0" indent="0" algn="just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None/>
                      </a:pPr>
                      <a:r>
                        <a:rPr lang="ru-RU" sz="9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1. Заявление;</a:t>
                      </a:r>
                    </a:p>
                    <a:p>
                      <a:pPr marL="0" lvl="0" indent="0" algn="just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None/>
                      </a:pPr>
                      <a:r>
                        <a:rPr lang="ru-RU" sz="9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2. документ, подтверждающий личность заявителя, супруга (при наличии) (паспорт гражданина РФ, временное удостоверение личности гражданина РФ (форма № 2П);</a:t>
                      </a:r>
                    </a:p>
                    <a:p>
                      <a:pPr marL="0" lvl="0" indent="0" algn="just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None/>
                      </a:pPr>
                      <a:r>
                        <a:rPr lang="ru-RU" sz="9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3. свидетельство о заключении/расторжении брака (при наличии);</a:t>
                      </a:r>
                    </a:p>
                    <a:p>
                      <a:pPr marL="0" lvl="0" indent="0" algn="just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None/>
                      </a:pPr>
                      <a:r>
                        <a:rPr lang="ru-RU" sz="9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4. свидетельство о рождении ребенка (на всех детей);</a:t>
                      </a:r>
                    </a:p>
                    <a:p>
                      <a:pPr marL="0" lvl="0" indent="0" algn="just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None/>
                      </a:pPr>
                      <a:r>
                        <a:rPr lang="ru-RU" sz="9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5. справка из органов ЗАГС об основании внесения в свидетельство о рождении сведений об отце ребенка в случае, если запись об отце в свидетельстве о рождении произведена в установленном порядке по указанию матери, или документы, подтверждающие, что второй родитель умер либо признан судом безвестно отсутствующим (умершим) либо лишен родительских прав – для одиноких родителей;</a:t>
                      </a:r>
                    </a:p>
                    <a:p>
                      <a:pPr marL="0" lvl="0" indent="0" algn="just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None/>
                      </a:pPr>
                      <a:r>
                        <a:rPr lang="ru-RU" sz="9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6. договор займа, заключенный с кредитной организацией;</a:t>
                      </a:r>
                    </a:p>
                    <a:p>
                      <a:pPr marL="0" lvl="0" indent="0" algn="just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None/>
                      </a:pPr>
                      <a:r>
                        <a:rPr lang="ru-RU" sz="9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7. справка о размере остатка основного долга заявителя по договору займа, выданная не ранее первого числа месяца подачи заявления о предоставлении единовременной денежной выплаты;</a:t>
                      </a:r>
                    </a:p>
                    <a:p>
                      <a:pPr marL="0" lvl="0" indent="0" algn="just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None/>
                      </a:pPr>
                      <a:r>
                        <a:rPr lang="ru-RU" sz="9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8. реквизиты расчетного счета заявителя в кредитной организации, открытого в целях исполнения обязательств договору займа;</a:t>
                      </a:r>
                    </a:p>
                    <a:p>
                      <a:pPr marL="0" lvl="0" indent="0" algn="just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None/>
                      </a:pPr>
                      <a:r>
                        <a:rPr lang="ru-RU" sz="9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9. решение суда, подтверждающее факт совместного проживания заявителя и ребенка (детей) на территории Сахалинской области, - в случае отсутствия регистрации по месту жительства либо по месту пребывания на территории Сахалинской области;</a:t>
                      </a:r>
                    </a:p>
                    <a:p>
                      <a:pPr marL="0" lvl="0" indent="0" algn="just">
                        <a:lnSpc>
                          <a:spcPct val="107000"/>
                        </a:lnSpc>
                        <a:spcAft>
                          <a:spcPts val="800"/>
                        </a:spcAft>
                        <a:buFont typeface="Symbol" panose="05050102010706020507" pitchFamily="18" charset="2"/>
                        <a:buNone/>
                      </a:pPr>
                      <a:r>
                        <a:rPr lang="ru-RU" sz="9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10. свидетельство о регистрации по месту жительства (пребывания) либо решение суда, либо документ органа, имеющего сведения о факте проживания на территории Сахалинской области и уполномоченного на его выдачу, либо решение суда, подтверждающие период проживания на территории Сахалинской области одного из родителей, состоящего в браке (заявителя, не состоящего в браке, одинокого родителя), - в случае отсутствия в документе, удостоверяющем личность, отметки о регистрации по месту жительства на территории Сахалинской области в общей сложности не менее 10 лет.</a:t>
                      </a:r>
                    </a:p>
                  </a:txBody>
                  <a:tcPr marL="114300" marR="114300" marT="0" marB="0"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305125943"/>
                  </a:ext>
                </a:extLst>
              </a:tr>
            </a:tbl>
          </a:graphicData>
        </a:graphic>
      </p:graphicFrame>
      <p:graphicFrame>
        <p:nvGraphicFramePr>
          <p:cNvPr id="6" name="Таблица 5">
            <a:extLst>
              <a:ext uri="{FF2B5EF4-FFF2-40B4-BE49-F238E27FC236}">
                <a16:creationId xmlns:a16="http://schemas.microsoft.com/office/drawing/2014/main" xmlns="" id="{148AD717-818C-423B-AB17-B3F2D51101C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5667118"/>
              </p:ext>
            </p:extLst>
          </p:nvPr>
        </p:nvGraphicFramePr>
        <p:xfrm>
          <a:off x="2557545" y="1971671"/>
          <a:ext cx="1056443" cy="640080"/>
        </p:xfrm>
        <a:graphic>
          <a:graphicData uri="http://schemas.openxmlformats.org/drawingml/2006/table">
            <a:tbl>
              <a:tblPr/>
              <a:tblGrid>
                <a:gridCol w="1056443">
                  <a:extLst>
                    <a:ext uri="{9D8B030D-6E8A-4147-A177-3AD203B41FA5}">
                      <a16:colId xmlns:a16="http://schemas.microsoft.com/office/drawing/2014/main" xmlns="" val="3206734853"/>
                    </a:ext>
                  </a:extLst>
                </a:gridCol>
              </a:tblGrid>
              <a:tr h="346229">
                <a:tc>
                  <a:txBody>
                    <a:bodyPr/>
                    <a:lstStyle/>
                    <a:p>
                      <a:pPr algn="ctr"/>
                      <a:r>
                        <a:rPr lang="ru-RU" sz="9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Сбор документов для получения единовременной выплаты</a:t>
                      </a:r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246877164"/>
                  </a:ext>
                </a:extLst>
              </a:tr>
            </a:tbl>
          </a:graphicData>
        </a:graphic>
      </p:graphicFrame>
      <p:graphicFrame>
        <p:nvGraphicFramePr>
          <p:cNvPr id="7" name="Таблица 6">
            <a:extLst>
              <a:ext uri="{FF2B5EF4-FFF2-40B4-BE49-F238E27FC236}">
                <a16:creationId xmlns:a16="http://schemas.microsoft.com/office/drawing/2014/main" xmlns="" id="{21239803-9EA7-4838-9CD0-EDE52CDE96B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82583559"/>
              </p:ext>
            </p:extLst>
          </p:nvPr>
        </p:nvGraphicFramePr>
        <p:xfrm>
          <a:off x="8978276" y="2466447"/>
          <a:ext cx="2485748" cy="1553592"/>
        </p:xfrm>
        <a:graphic>
          <a:graphicData uri="http://schemas.openxmlformats.org/drawingml/2006/table">
            <a:tbl>
              <a:tblPr/>
              <a:tblGrid>
                <a:gridCol w="2485748">
                  <a:extLst>
                    <a:ext uri="{9D8B030D-6E8A-4147-A177-3AD203B41FA5}">
                      <a16:colId xmlns:a16="http://schemas.microsoft.com/office/drawing/2014/main" xmlns="" val="2811502071"/>
                    </a:ext>
                  </a:extLst>
                </a:gridCol>
              </a:tblGrid>
              <a:tr h="1553592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9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адрес: 693006, г. Южно-Сахалинск, ул. Пограничная, 33</a:t>
                      </a:r>
                      <a:endParaRPr lang="ru-RU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9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Телефон для справок: 494-273, 494-276</a:t>
                      </a:r>
                      <a:endParaRPr lang="ru-RU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spcAft>
                          <a:spcPts val="750"/>
                        </a:spcAft>
                      </a:pPr>
                      <a:r>
                        <a:rPr lang="ru-RU" sz="9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E-</a:t>
                      </a:r>
                      <a:r>
                        <a:rPr lang="ru-RU" sz="9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mail</a:t>
                      </a:r>
                      <a:r>
                        <a:rPr lang="ru-RU" sz="9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: csp.ys@sakhalin.gov.ru</a:t>
                      </a:r>
                      <a:endParaRPr lang="ru-RU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9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Общий срок предоставления единовременной денежной выплаты не должен превышать 50 рабочих дней со дня приема и регистрации заявления и прилагаемых к нему документов.</a:t>
                      </a:r>
                      <a:endParaRPr lang="ru-RU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14300" marR="114300" marT="0" marB="0"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357241748"/>
                  </a:ext>
                </a:extLst>
              </a:tr>
            </a:tbl>
          </a:graphicData>
        </a:graphic>
      </p:graphicFrame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xmlns="" id="{239E3642-7ED3-4D48-B4D7-EBE97C7DB1D6}"/>
              </a:ext>
            </a:extLst>
          </p:cNvPr>
          <p:cNvSpPr/>
          <p:nvPr/>
        </p:nvSpPr>
        <p:spPr>
          <a:xfrm>
            <a:off x="8951650" y="1656018"/>
            <a:ext cx="266921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ГКУ «Центр социальной поддержки Сахалинской области»</a:t>
            </a:r>
            <a:endParaRPr lang="ru-RU" sz="1200" dirty="0"/>
          </a:p>
        </p:txBody>
      </p:sp>
      <p:sp>
        <p:nvSpPr>
          <p:cNvPr id="9" name="Стрелка: вправо 8">
            <a:extLst>
              <a:ext uri="{FF2B5EF4-FFF2-40B4-BE49-F238E27FC236}">
                <a16:creationId xmlns:a16="http://schemas.microsoft.com/office/drawing/2014/main" xmlns="" id="{EB7A1A19-31CB-4997-B62A-A6BECA248A68}"/>
              </a:ext>
            </a:extLst>
          </p:cNvPr>
          <p:cNvSpPr/>
          <p:nvPr/>
        </p:nvSpPr>
        <p:spPr>
          <a:xfrm>
            <a:off x="2557545" y="2778711"/>
            <a:ext cx="1056443" cy="514905"/>
          </a:xfrm>
          <a:prstGeom prst="rightArrow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Стрелка: вправо 9">
            <a:extLst>
              <a:ext uri="{FF2B5EF4-FFF2-40B4-BE49-F238E27FC236}">
                <a16:creationId xmlns:a16="http://schemas.microsoft.com/office/drawing/2014/main" xmlns="" id="{80C22BFE-3695-417F-BE4A-C7F6E38A4954}"/>
              </a:ext>
            </a:extLst>
          </p:cNvPr>
          <p:cNvSpPr/>
          <p:nvPr/>
        </p:nvSpPr>
        <p:spPr>
          <a:xfrm>
            <a:off x="7374031" y="2781673"/>
            <a:ext cx="1604245" cy="514905"/>
          </a:xfrm>
          <a:prstGeom prst="rightArrow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aphicFrame>
        <p:nvGraphicFramePr>
          <p:cNvPr id="11" name="Таблица 10">
            <a:extLst>
              <a:ext uri="{FF2B5EF4-FFF2-40B4-BE49-F238E27FC236}">
                <a16:creationId xmlns:a16="http://schemas.microsoft.com/office/drawing/2014/main" xmlns="" id="{86AEDA28-5B13-41DC-AAB8-8870D32B3BB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72862895"/>
              </p:ext>
            </p:extLst>
          </p:nvPr>
        </p:nvGraphicFramePr>
        <p:xfrm>
          <a:off x="7442367" y="2243469"/>
          <a:ext cx="1359209" cy="502920"/>
        </p:xfrm>
        <a:graphic>
          <a:graphicData uri="http://schemas.openxmlformats.org/drawingml/2006/table">
            <a:tbl>
              <a:tblPr/>
              <a:tblGrid>
                <a:gridCol w="1359209">
                  <a:extLst>
                    <a:ext uri="{9D8B030D-6E8A-4147-A177-3AD203B41FA5}">
                      <a16:colId xmlns:a16="http://schemas.microsoft.com/office/drawing/2014/main" xmlns="" val="3206734853"/>
                    </a:ext>
                  </a:extLst>
                </a:gridCol>
              </a:tblGrid>
              <a:tr h="346229">
                <a:tc>
                  <a:txBody>
                    <a:bodyPr/>
                    <a:lstStyle/>
                    <a:p>
                      <a:pPr algn="ctr"/>
                      <a:r>
                        <a:rPr lang="ru-RU" sz="9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Подача документов для единовременной выплаты</a:t>
                      </a:r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246877164"/>
                  </a:ext>
                </a:extLst>
              </a:tr>
            </a:tbl>
          </a:graphicData>
        </a:graphic>
      </p:graphicFrame>
      <p:graphicFrame>
        <p:nvGraphicFramePr>
          <p:cNvPr id="12" name="Таблица 11">
            <a:extLst>
              <a:ext uri="{FF2B5EF4-FFF2-40B4-BE49-F238E27FC236}">
                <a16:creationId xmlns:a16="http://schemas.microsoft.com/office/drawing/2014/main" xmlns="" id="{42AACBD7-AF7E-45E5-901F-9D68FC08967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1650314"/>
              </p:ext>
            </p:extLst>
          </p:nvPr>
        </p:nvGraphicFramePr>
        <p:xfrm>
          <a:off x="8978276" y="5906397"/>
          <a:ext cx="2485748" cy="381740"/>
        </p:xfrm>
        <a:graphic>
          <a:graphicData uri="http://schemas.openxmlformats.org/drawingml/2006/table">
            <a:tbl>
              <a:tblPr/>
              <a:tblGrid>
                <a:gridCol w="2485748">
                  <a:extLst>
                    <a:ext uri="{9D8B030D-6E8A-4147-A177-3AD203B41FA5}">
                      <a16:colId xmlns:a16="http://schemas.microsoft.com/office/drawing/2014/main" xmlns="" val="835297558"/>
                    </a:ext>
                  </a:extLst>
                </a:gridCol>
              </a:tblGrid>
              <a:tr h="381740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БАНК или иной кредитор</a:t>
                      </a:r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791223572"/>
                  </a:ext>
                </a:extLst>
              </a:tr>
            </a:tbl>
          </a:graphicData>
        </a:graphic>
      </p:graphicFrame>
      <p:sp>
        <p:nvSpPr>
          <p:cNvPr id="13" name="Стрелка: вправо 12">
            <a:extLst>
              <a:ext uri="{FF2B5EF4-FFF2-40B4-BE49-F238E27FC236}">
                <a16:creationId xmlns:a16="http://schemas.microsoft.com/office/drawing/2014/main" xmlns="" id="{BF21CCD3-81FA-4D44-B17A-4D4DE8E642E9}"/>
              </a:ext>
            </a:extLst>
          </p:cNvPr>
          <p:cNvSpPr/>
          <p:nvPr/>
        </p:nvSpPr>
        <p:spPr>
          <a:xfrm rot="5400000">
            <a:off x="9378653" y="4713160"/>
            <a:ext cx="1684991" cy="514905"/>
          </a:xfrm>
          <a:prstGeom prst="rightArrow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aphicFrame>
        <p:nvGraphicFramePr>
          <p:cNvPr id="14" name="Таблица 13">
            <a:extLst>
              <a:ext uri="{FF2B5EF4-FFF2-40B4-BE49-F238E27FC236}">
                <a16:creationId xmlns:a16="http://schemas.microsoft.com/office/drawing/2014/main" xmlns="" id="{EEC2C898-EAB4-4A71-AB8C-BE5AFCEE43D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47606512"/>
              </p:ext>
            </p:extLst>
          </p:nvPr>
        </p:nvGraphicFramePr>
        <p:xfrm>
          <a:off x="8053635" y="4418058"/>
          <a:ext cx="1473693" cy="396240"/>
        </p:xfrm>
        <a:graphic>
          <a:graphicData uri="http://schemas.openxmlformats.org/drawingml/2006/table">
            <a:tbl>
              <a:tblPr/>
              <a:tblGrid>
                <a:gridCol w="1473693">
                  <a:extLst>
                    <a:ext uri="{9D8B030D-6E8A-4147-A177-3AD203B41FA5}">
                      <a16:colId xmlns:a16="http://schemas.microsoft.com/office/drawing/2014/main" xmlns="" val="1510067491"/>
                    </a:ext>
                  </a:extLst>
                </a:gridCol>
              </a:tblGrid>
              <a:tr h="381740">
                <a:tc>
                  <a:txBody>
                    <a:bodyPr/>
                    <a:lstStyle/>
                    <a:p>
                      <a:pPr algn="ctr"/>
                      <a:r>
                        <a:rPr lang="ru-RU" sz="1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Направляет денежные средства</a:t>
                      </a:r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451627954"/>
                  </a:ext>
                </a:extLst>
              </a:tr>
            </a:tbl>
          </a:graphicData>
        </a:graphic>
      </p:graphicFrame>
      <p:pic>
        <p:nvPicPr>
          <p:cNvPr id="15" name="Рисунок 14">
            <a:extLst>
              <a:ext uri="{FF2B5EF4-FFF2-40B4-BE49-F238E27FC236}">
                <a16:creationId xmlns:a16="http://schemas.microsoft.com/office/drawing/2014/main" xmlns="" id="{16984193-3630-49ED-BB00-34C50A2EF61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2571" y="1981326"/>
            <a:ext cx="1887981" cy="2422541"/>
          </a:xfrm>
          <a:prstGeom prst="rect">
            <a:avLst/>
          </a:prstGeom>
        </p:spPr>
      </p:pic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38FF20-2EE8-4291-A443-0C6C312FB843}" type="slidenum">
              <a:rPr lang="ru-RU" smtClean="0"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46063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3">
            <a:extLst>
              <a:ext uri="{FF2B5EF4-FFF2-40B4-BE49-F238E27FC236}">
                <a16:creationId xmlns:a16="http://schemas.microsoft.com/office/drawing/2014/main" xmlns="" id="{B6DC6356-95AC-4BDB-B314-D48048A5674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22890499"/>
              </p:ext>
            </p:extLst>
          </p:nvPr>
        </p:nvGraphicFramePr>
        <p:xfrm>
          <a:off x="4213935" y="1182954"/>
          <a:ext cx="2032987" cy="2583401"/>
        </p:xfrm>
        <a:graphic>
          <a:graphicData uri="http://schemas.openxmlformats.org/drawingml/2006/table">
            <a:tbl>
              <a:tblPr/>
              <a:tblGrid>
                <a:gridCol w="2032987">
                  <a:extLst>
                    <a:ext uri="{9D8B030D-6E8A-4147-A177-3AD203B41FA5}">
                      <a16:colId xmlns:a16="http://schemas.microsoft.com/office/drawing/2014/main" xmlns="" val="392858344"/>
                    </a:ext>
                  </a:extLst>
                </a:gridCol>
              </a:tblGrid>
              <a:tr h="2583401">
                <a:tc>
                  <a:txBody>
                    <a:bodyPr/>
                    <a:lstStyle/>
                    <a:p>
                      <a:pPr marL="228600" lvl="0" indent="-228600" algn="just">
                        <a:lnSpc>
                          <a:spcPct val="107000"/>
                        </a:lnSpc>
                        <a:spcAft>
                          <a:spcPts val="800"/>
                        </a:spcAft>
                        <a:buFont typeface="Symbol" panose="05050102010706020507" pitchFamily="18" charset="2"/>
                        <a:buAutoNum type="arabicPeriod"/>
                      </a:pPr>
                      <a:r>
                        <a:rPr lang="ru-RU" sz="9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заявление;</a:t>
                      </a:r>
                      <a:endParaRPr lang="ru-RU" sz="9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228600" lvl="0" indent="-228600" algn="just">
                        <a:lnSpc>
                          <a:spcPct val="107000"/>
                        </a:lnSpc>
                        <a:spcAft>
                          <a:spcPts val="800"/>
                        </a:spcAft>
                        <a:buFont typeface="Symbol" panose="05050102010706020507" pitchFamily="18" charset="2"/>
                        <a:buAutoNum type="arabicPeriod"/>
                      </a:pPr>
                      <a:r>
                        <a:rPr lang="ru-RU" sz="9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заявление о погашении кредита;</a:t>
                      </a:r>
                      <a:endParaRPr lang="ru-RU" sz="9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228600" lvl="0" indent="-228600" algn="just">
                        <a:lnSpc>
                          <a:spcPct val="107000"/>
                        </a:lnSpc>
                        <a:spcAft>
                          <a:spcPts val="800"/>
                        </a:spcAft>
                        <a:buFont typeface="Symbol" panose="05050102010706020507" pitchFamily="18" charset="2"/>
                        <a:buAutoNum type="arabicPeriod"/>
                      </a:pPr>
                      <a:r>
                        <a:rPr lang="ru-RU" sz="9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документы, удостоверяющие личность, гражданство заемщика и его детей;</a:t>
                      </a:r>
                      <a:endParaRPr lang="ru-RU" sz="9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228600" lvl="0" indent="-228600" algn="just">
                        <a:lnSpc>
                          <a:spcPct val="107000"/>
                        </a:lnSpc>
                        <a:spcAft>
                          <a:spcPts val="800"/>
                        </a:spcAft>
                        <a:buFont typeface="Symbol" panose="05050102010706020507" pitchFamily="18" charset="2"/>
                        <a:buAutoNum type="arabicPeriod"/>
                      </a:pPr>
                      <a:r>
                        <a:rPr lang="ru-RU" sz="9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документы, подтверждающие материнство (отцовство) заемщика в отношении детей (свидетельство о рождении, свидетельство об усыновлении, решение суда об усыновлении, иные документы, подтверждающие материнство (отцовство).</a:t>
                      </a:r>
                      <a:endParaRPr lang="ru-RU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14300" marR="114300" marT="0" marB="0"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527175185"/>
                  </a:ext>
                </a:extLst>
              </a:tr>
            </a:tbl>
          </a:graphicData>
        </a:graphic>
      </p:graphicFrame>
      <p:graphicFrame>
        <p:nvGraphicFramePr>
          <p:cNvPr id="5" name="Таблица 4">
            <a:extLst>
              <a:ext uri="{FF2B5EF4-FFF2-40B4-BE49-F238E27FC236}">
                <a16:creationId xmlns:a16="http://schemas.microsoft.com/office/drawing/2014/main" xmlns="" id="{8797690D-B271-4060-B716-87267F66802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11195417"/>
              </p:ext>
            </p:extLst>
          </p:nvPr>
        </p:nvGraphicFramePr>
        <p:xfrm>
          <a:off x="648070" y="3835153"/>
          <a:ext cx="2175029" cy="1890944"/>
        </p:xfrm>
        <a:graphic>
          <a:graphicData uri="http://schemas.openxmlformats.org/drawingml/2006/table">
            <a:tbl>
              <a:tblPr/>
              <a:tblGrid>
                <a:gridCol w="2175029">
                  <a:extLst>
                    <a:ext uri="{9D8B030D-6E8A-4147-A177-3AD203B41FA5}">
                      <a16:colId xmlns:a16="http://schemas.microsoft.com/office/drawing/2014/main" xmlns="" val="1231234940"/>
                    </a:ext>
                  </a:extLst>
                </a:gridCol>
              </a:tblGrid>
              <a:tr h="1890944">
                <a:tc>
                  <a:txBody>
                    <a:bodyPr/>
                    <a:lstStyle/>
                    <a:p>
                      <a:pPr algn="just" fontAlgn="base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9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1. В семье в период с 1 января 2019 родился третий или последующий ребенок. </a:t>
                      </a:r>
                      <a:endParaRPr lang="ru-RU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just" fontAlgn="base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9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2. Договор ипотечного кредита или займа, на погашение которого планируется направить средства, заключен не позднее 1 июля 2023 года.</a:t>
                      </a:r>
                      <a:endParaRPr lang="ru-RU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just" fontAlgn="base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9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3. По этому договору было приобретено жилье (комната, квартира, дом) или земельный участок.</a:t>
                      </a:r>
                      <a:endParaRPr lang="ru-RU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14300" marR="114300" marT="0" marB="0"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649326530"/>
                  </a:ext>
                </a:extLst>
              </a:tr>
            </a:tbl>
          </a:graphicData>
        </a:graphic>
      </p:graphicFrame>
      <p:sp>
        <p:nvSpPr>
          <p:cNvPr id="6" name="Стрелка: вправо 5">
            <a:extLst>
              <a:ext uri="{FF2B5EF4-FFF2-40B4-BE49-F238E27FC236}">
                <a16:creationId xmlns:a16="http://schemas.microsoft.com/office/drawing/2014/main" xmlns="" id="{848D6682-DD9C-4D2E-82A6-54337C593308}"/>
              </a:ext>
            </a:extLst>
          </p:cNvPr>
          <p:cNvSpPr/>
          <p:nvPr/>
        </p:nvSpPr>
        <p:spPr>
          <a:xfrm>
            <a:off x="2734322" y="2348135"/>
            <a:ext cx="1432882" cy="514905"/>
          </a:xfrm>
          <a:prstGeom prst="rightArrow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Стрелка: вправо 6">
            <a:extLst>
              <a:ext uri="{FF2B5EF4-FFF2-40B4-BE49-F238E27FC236}">
                <a16:creationId xmlns:a16="http://schemas.microsoft.com/office/drawing/2014/main" xmlns="" id="{EE71474E-71EB-4A97-B979-1743832F33A3}"/>
              </a:ext>
            </a:extLst>
          </p:cNvPr>
          <p:cNvSpPr/>
          <p:nvPr/>
        </p:nvSpPr>
        <p:spPr>
          <a:xfrm>
            <a:off x="6293652" y="1992585"/>
            <a:ext cx="1392067" cy="514905"/>
          </a:xfrm>
          <a:prstGeom prst="rightArrow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Стрелка: вправо 7">
            <a:extLst>
              <a:ext uri="{FF2B5EF4-FFF2-40B4-BE49-F238E27FC236}">
                <a16:creationId xmlns:a16="http://schemas.microsoft.com/office/drawing/2014/main" xmlns="" id="{9FCC31AF-C333-4F44-9A8F-F23A28227768}"/>
              </a:ext>
            </a:extLst>
          </p:cNvPr>
          <p:cNvSpPr/>
          <p:nvPr/>
        </p:nvSpPr>
        <p:spPr>
          <a:xfrm rot="19312656">
            <a:off x="8794321" y="1216778"/>
            <a:ext cx="1023151" cy="514905"/>
          </a:xfrm>
          <a:prstGeom prst="rightArrow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graphicFrame>
        <p:nvGraphicFramePr>
          <p:cNvPr id="9" name="Таблица 8">
            <a:extLst>
              <a:ext uri="{FF2B5EF4-FFF2-40B4-BE49-F238E27FC236}">
                <a16:creationId xmlns:a16="http://schemas.microsoft.com/office/drawing/2014/main" xmlns="" id="{B0996605-BE8F-46FF-A3E8-857F7FF9459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38571434"/>
              </p:ext>
            </p:extLst>
          </p:nvPr>
        </p:nvGraphicFramePr>
        <p:xfrm>
          <a:off x="7706436" y="1766657"/>
          <a:ext cx="1127465" cy="822960"/>
        </p:xfrm>
        <a:graphic>
          <a:graphicData uri="http://schemas.openxmlformats.org/drawingml/2006/table">
            <a:tbl>
              <a:tblPr/>
              <a:tblGrid>
                <a:gridCol w="1127465">
                  <a:extLst>
                    <a:ext uri="{9D8B030D-6E8A-4147-A177-3AD203B41FA5}">
                      <a16:colId xmlns:a16="http://schemas.microsoft.com/office/drawing/2014/main" xmlns="" val="2044634911"/>
                    </a:ext>
                  </a:extLst>
                </a:gridCol>
              </a:tblGrid>
              <a:tr h="621437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БАНК </a:t>
                      </a:r>
                    </a:p>
                    <a:p>
                      <a:pPr algn="ctr"/>
                      <a:r>
                        <a:rPr lang="ru-RU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(где взят кредит)</a:t>
                      </a:r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792363437"/>
                  </a:ext>
                </a:extLst>
              </a:tr>
            </a:tbl>
          </a:graphicData>
        </a:graphic>
      </p:graphicFrame>
      <p:graphicFrame>
        <p:nvGraphicFramePr>
          <p:cNvPr id="10" name="Таблица 9">
            <a:extLst>
              <a:ext uri="{FF2B5EF4-FFF2-40B4-BE49-F238E27FC236}">
                <a16:creationId xmlns:a16="http://schemas.microsoft.com/office/drawing/2014/main" xmlns="" id="{99E7CD35-A58E-486F-B76C-125AC5D1C2C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70940463"/>
              </p:ext>
            </p:extLst>
          </p:nvPr>
        </p:nvGraphicFramePr>
        <p:xfrm>
          <a:off x="9978500" y="635837"/>
          <a:ext cx="1420428" cy="640080"/>
        </p:xfrm>
        <a:graphic>
          <a:graphicData uri="http://schemas.openxmlformats.org/drawingml/2006/table">
            <a:tbl>
              <a:tblPr/>
              <a:tblGrid>
                <a:gridCol w="1420428">
                  <a:extLst>
                    <a:ext uri="{9D8B030D-6E8A-4147-A177-3AD203B41FA5}">
                      <a16:colId xmlns:a16="http://schemas.microsoft.com/office/drawing/2014/main" xmlns="" val="1903503303"/>
                    </a:ext>
                  </a:extLst>
                </a:gridCol>
              </a:tblGrid>
              <a:tr h="204186"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АО «Дом РФ»</a:t>
                      </a:r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501033535"/>
                  </a:ext>
                </a:extLst>
              </a:tr>
            </a:tbl>
          </a:graphicData>
        </a:graphic>
      </p:graphicFrame>
      <p:graphicFrame>
        <p:nvGraphicFramePr>
          <p:cNvPr id="11" name="Таблица 10">
            <a:extLst>
              <a:ext uri="{FF2B5EF4-FFF2-40B4-BE49-F238E27FC236}">
                <a16:creationId xmlns:a16="http://schemas.microsoft.com/office/drawing/2014/main" xmlns="" id="{5E7E5405-E378-4F85-80C4-A8926306AE2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92264283"/>
              </p:ext>
            </p:extLst>
          </p:nvPr>
        </p:nvGraphicFramePr>
        <p:xfrm>
          <a:off x="7685720" y="980992"/>
          <a:ext cx="1491449" cy="403925"/>
        </p:xfrm>
        <a:graphic>
          <a:graphicData uri="http://schemas.openxmlformats.org/drawingml/2006/table">
            <a:tbl>
              <a:tblPr/>
              <a:tblGrid>
                <a:gridCol w="1491449">
                  <a:extLst>
                    <a:ext uri="{9D8B030D-6E8A-4147-A177-3AD203B41FA5}">
                      <a16:colId xmlns:a16="http://schemas.microsoft.com/office/drawing/2014/main" xmlns="" val="2062050950"/>
                    </a:ext>
                  </a:extLst>
                </a:gridCol>
              </a:tblGrid>
              <a:tr h="403925">
                <a:tc>
                  <a:txBody>
                    <a:bodyPr/>
                    <a:lstStyle/>
                    <a:p>
                      <a:pPr algn="just"/>
                      <a:r>
                        <a:rPr lang="ru-RU" sz="9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Направление заявления о федеральной помощи </a:t>
                      </a:r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22358285"/>
                  </a:ext>
                </a:extLst>
              </a:tr>
            </a:tbl>
          </a:graphicData>
        </a:graphic>
      </p:graphicFrame>
      <p:graphicFrame>
        <p:nvGraphicFramePr>
          <p:cNvPr id="12" name="Таблица 11">
            <a:extLst>
              <a:ext uri="{FF2B5EF4-FFF2-40B4-BE49-F238E27FC236}">
                <a16:creationId xmlns:a16="http://schemas.microsoft.com/office/drawing/2014/main" xmlns="" id="{A2FE3954-6D34-4DBB-A8C9-10BB5AC13A4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5532117"/>
              </p:ext>
            </p:extLst>
          </p:nvPr>
        </p:nvGraphicFramePr>
        <p:xfrm>
          <a:off x="2836108" y="1908443"/>
          <a:ext cx="1296140" cy="365760"/>
        </p:xfrm>
        <a:graphic>
          <a:graphicData uri="http://schemas.openxmlformats.org/drawingml/2006/table">
            <a:tbl>
              <a:tblPr/>
              <a:tblGrid>
                <a:gridCol w="1296140">
                  <a:extLst>
                    <a:ext uri="{9D8B030D-6E8A-4147-A177-3AD203B41FA5}">
                      <a16:colId xmlns:a16="http://schemas.microsoft.com/office/drawing/2014/main" xmlns="" val="1516081016"/>
                    </a:ext>
                  </a:extLst>
                </a:gridCol>
              </a:tblGrid>
              <a:tr h="346229">
                <a:tc>
                  <a:txBody>
                    <a:bodyPr/>
                    <a:lstStyle/>
                    <a:p>
                      <a:pPr algn="ctr"/>
                      <a:r>
                        <a:rPr lang="ru-RU" sz="9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Собрать необходимые документы</a:t>
                      </a:r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941004324"/>
                  </a:ext>
                </a:extLst>
              </a:tr>
            </a:tbl>
          </a:graphicData>
        </a:graphic>
      </p:graphicFrame>
      <p:graphicFrame>
        <p:nvGraphicFramePr>
          <p:cNvPr id="13" name="Таблица 12">
            <a:extLst>
              <a:ext uri="{FF2B5EF4-FFF2-40B4-BE49-F238E27FC236}">
                <a16:creationId xmlns:a16="http://schemas.microsoft.com/office/drawing/2014/main" xmlns="" id="{1045935D-D5B6-4FEE-9E36-E52B9044F25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904612"/>
              </p:ext>
            </p:extLst>
          </p:nvPr>
        </p:nvGraphicFramePr>
        <p:xfrm>
          <a:off x="6267639" y="1489665"/>
          <a:ext cx="1252921" cy="502920"/>
        </p:xfrm>
        <a:graphic>
          <a:graphicData uri="http://schemas.openxmlformats.org/drawingml/2006/table">
            <a:tbl>
              <a:tblPr/>
              <a:tblGrid>
                <a:gridCol w="1252921">
                  <a:extLst>
                    <a:ext uri="{9D8B030D-6E8A-4147-A177-3AD203B41FA5}">
                      <a16:colId xmlns:a16="http://schemas.microsoft.com/office/drawing/2014/main" xmlns="" val="1842263077"/>
                    </a:ext>
                  </a:extLst>
                </a:gridCol>
              </a:tblGrid>
              <a:tr h="266074">
                <a:tc>
                  <a:txBody>
                    <a:bodyPr/>
                    <a:lstStyle/>
                    <a:p>
                      <a:pPr algn="ctr"/>
                      <a:r>
                        <a:rPr lang="ru-RU" sz="9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 собранным пакетом документов обратиться в банк</a:t>
                      </a:r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761827910"/>
                  </a:ext>
                </a:extLst>
              </a:tr>
            </a:tbl>
          </a:graphicData>
        </a:graphic>
      </p:graphicFrame>
      <p:sp>
        <p:nvSpPr>
          <p:cNvPr id="14" name="Стрелка: вправо 13">
            <a:extLst>
              <a:ext uri="{FF2B5EF4-FFF2-40B4-BE49-F238E27FC236}">
                <a16:creationId xmlns:a16="http://schemas.microsoft.com/office/drawing/2014/main" xmlns="" id="{965DE71E-2712-4117-8B74-B388006A4421}"/>
              </a:ext>
            </a:extLst>
          </p:cNvPr>
          <p:cNvSpPr/>
          <p:nvPr/>
        </p:nvSpPr>
        <p:spPr>
          <a:xfrm rot="5400000">
            <a:off x="10074472" y="1655892"/>
            <a:ext cx="1188295" cy="514905"/>
          </a:xfrm>
          <a:prstGeom prst="rightArrow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Стрелка: вправо 14">
            <a:extLst>
              <a:ext uri="{FF2B5EF4-FFF2-40B4-BE49-F238E27FC236}">
                <a16:creationId xmlns:a16="http://schemas.microsoft.com/office/drawing/2014/main" xmlns="" id="{15BE5AFE-B117-4B01-B92B-573E561D563F}"/>
              </a:ext>
            </a:extLst>
          </p:cNvPr>
          <p:cNvSpPr/>
          <p:nvPr/>
        </p:nvSpPr>
        <p:spPr>
          <a:xfrm rot="10800000">
            <a:off x="8978285" y="2178137"/>
            <a:ext cx="1432882" cy="514905"/>
          </a:xfrm>
          <a:prstGeom prst="rightArrow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aphicFrame>
        <p:nvGraphicFramePr>
          <p:cNvPr id="16" name="Таблица 15">
            <a:extLst>
              <a:ext uri="{FF2B5EF4-FFF2-40B4-BE49-F238E27FC236}">
                <a16:creationId xmlns:a16="http://schemas.microsoft.com/office/drawing/2014/main" xmlns="" id="{F63FD57D-C73F-4C86-A7B7-E0CD1A82453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28551360"/>
              </p:ext>
            </p:extLst>
          </p:nvPr>
        </p:nvGraphicFramePr>
        <p:xfrm>
          <a:off x="9252629" y="2851524"/>
          <a:ext cx="1868993" cy="389704"/>
        </p:xfrm>
        <a:graphic>
          <a:graphicData uri="http://schemas.openxmlformats.org/drawingml/2006/table">
            <a:tbl>
              <a:tblPr/>
              <a:tblGrid>
                <a:gridCol w="1868993">
                  <a:extLst>
                    <a:ext uri="{9D8B030D-6E8A-4147-A177-3AD203B41FA5}">
                      <a16:colId xmlns:a16="http://schemas.microsoft.com/office/drawing/2014/main" xmlns="" val="3967539666"/>
                    </a:ext>
                  </a:extLst>
                </a:gridCol>
              </a:tblGrid>
              <a:tr h="389704">
                <a:tc>
                  <a:txBody>
                    <a:bodyPr/>
                    <a:lstStyle/>
                    <a:p>
                      <a:pPr algn="just"/>
                      <a:r>
                        <a:rPr lang="ru-RU" sz="9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Перечисляет 450 000, 00 рублей в счет погашения долга</a:t>
                      </a:r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991979806"/>
                  </a:ext>
                </a:extLst>
              </a:tr>
            </a:tbl>
          </a:graphicData>
        </a:graphic>
      </p:graphicFrame>
      <p:pic>
        <p:nvPicPr>
          <p:cNvPr id="17" name="Рисунок 16">
            <a:extLst>
              <a:ext uri="{FF2B5EF4-FFF2-40B4-BE49-F238E27FC236}">
                <a16:creationId xmlns:a16="http://schemas.microsoft.com/office/drawing/2014/main" xmlns="" id="{C4905A3C-82A0-4C93-AC44-CEA0117E324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5467" y="1319197"/>
            <a:ext cx="1761767" cy="1869930"/>
          </a:xfrm>
          <a:prstGeom prst="rect">
            <a:avLst/>
          </a:prstGeom>
        </p:spPr>
      </p:pic>
      <p:graphicFrame>
        <p:nvGraphicFramePr>
          <p:cNvPr id="2" name="Таблица 1">
            <a:extLst>
              <a:ext uri="{FF2B5EF4-FFF2-40B4-BE49-F238E27FC236}">
                <a16:creationId xmlns:a16="http://schemas.microsoft.com/office/drawing/2014/main" xmlns="" id="{26077758-27FF-4568-805D-E8418580D8D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68796861"/>
              </p:ext>
            </p:extLst>
          </p:nvPr>
        </p:nvGraphicFramePr>
        <p:xfrm>
          <a:off x="3080551" y="355107"/>
          <a:ext cx="5726098" cy="443883"/>
        </p:xfrm>
        <a:graphic>
          <a:graphicData uri="http://schemas.openxmlformats.org/drawingml/2006/table">
            <a:tbl>
              <a:tblPr/>
              <a:tblGrid>
                <a:gridCol w="5726098">
                  <a:extLst>
                    <a:ext uri="{9D8B030D-6E8A-4147-A177-3AD203B41FA5}">
                      <a16:colId xmlns:a16="http://schemas.microsoft.com/office/drawing/2014/main" xmlns="" val="2801879106"/>
                    </a:ext>
                  </a:extLst>
                </a:gridCol>
              </a:tblGrid>
              <a:tr h="443883"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ФЕДЕРАЛЬНАЯ ВЫПЛАТА</a:t>
                      </a:r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861038409"/>
                  </a:ext>
                </a:extLst>
              </a:tr>
            </a:tbl>
          </a:graphicData>
        </a:graphic>
      </p:graphicFrame>
      <p:sp>
        <p:nvSpPr>
          <p:cNvPr id="18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38FF20-2EE8-4291-A443-0C6C312FB843}" type="slidenum">
              <a:rPr lang="ru-RU" smtClean="0"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337528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трелка: вправо 3">
            <a:extLst>
              <a:ext uri="{FF2B5EF4-FFF2-40B4-BE49-F238E27FC236}">
                <a16:creationId xmlns:a16="http://schemas.microsoft.com/office/drawing/2014/main" xmlns="" id="{5EC2A639-45BB-4E6C-A185-D4678774DF1C}"/>
              </a:ext>
            </a:extLst>
          </p:cNvPr>
          <p:cNvSpPr/>
          <p:nvPr/>
        </p:nvSpPr>
        <p:spPr>
          <a:xfrm rot="18871213">
            <a:off x="7987460" y="1478677"/>
            <a:ext cx="1284181" cy="514905"/>
          </a:xfrm>
          <a:prstGeom prst="rightArrow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aphicFrame>
        <p:nvGraphicFramePr>
          <p:cNvPr id="3" name="Таблица 2">
            <a:extLst>
              <a:ext uri="{FF2B5EF4-FFF2-40B4-BE49-F238E27FC236}">
                <a16:creationId xmlns:a16="http://schemas.microsoft.com/office/drawing/2014/main" xmlns="" id="{61A647E6-DA51-4BCA-9920-5C3231404AE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34213265"/>
              </p:ext>
            </p:extLst>
          </p:nvPr>
        </p:nvGraphicFramePr>
        <p:xfrm>
          <a:off x="10573305" y="1642368"/>
          <a:ext cx="1260627" cy="710213"/>
        </p:xfrm>
        <a:graphic>
          <a:graphicData uri="http://schemas.openxmlformats.org/drawingml/2006/table">
            <a:tbl>
              <a:tblPr/>
              <a:tblGrid>
                <a:gridCol w="1260627">
                  <a:extLst>
                    <a:ext uri="{9D8B030D-6E8A-4147-A177-3AD203B41FA5}">
                      <a16:colId xmlns:a16="http://schemas.microsoft.com/office/drawing/2014/main" xmlns="" val="519223658"/>
                    </a:ext>
                  </a:extLst>
                </a:gridCol>
              </a:tblGrid>
              <a:tr h="710213">
                <a:tc>
                  <a:txBody>
                    <a:bodyPr/>
                    <a:lstStyle/>
                    <a:p>
                      <a:pPr algn="ctr"/>
                      <a:r>
                        <a:rPr lang="ru-RU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466 617 РУБЛЕЙ</a:t>
                      </a:r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000699044"/>
                  </a:ext>
                </a:extLst>
              </a:tr>
            </a:tbl>
          </a:graphicData>
        </a:graphic>
      </p:graphicFrame>
      <p:graphicFrame>
        <p:nvGraphicFramePr>
          <p:cNvPr id="9" name="Таблица 8">
            <a:extLst>
              <a:ext uri="{FF2B5EF4-FFF2-40B4-BE49-F238E27FC236}">
                <a16:creationId xmlns:a16="http://schemas.microsoft.com/office/drawing/2014/main" xmlns="" id="{5D84A575-CB35-46B5-A022-97A0C8319CC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34095000"/>
              </p:ext>
            </p:extLst>
          </p:nvPr>
        </p:nvGraphicFramePr>
        <p:xfrm>
          <a:off x="10625090" y="4150310"/>
          <a:ext cx="1260628" cy="710213"/>
        </p:xfrm>
        <a:graphic>
          <a:graphicData uri="http://schemas.openxmlformats.org/drawingml/2006/table">
            <a:tbl>
              <a:tblPr/>
              <a:tblGrid>
                <a:gridCol w="1260628">
                  <a:extLst>
                    <a:ext uri="{9D8B030D-6E8A-4147-A177-3AD203B41FA5}">
                      <a16:colId xmlns:a16="http://schemas.microsoft.com/office/drawing/2014/main" xmlns="" val="519223658"/>
                    </a:ext>
                  </a:extLst>
                </a:gridCol>
              </a:tblGrid>
              <a:tr h="710213">
                <a:tc>
                  <a:txBody>
                    <a:bodyPr/>
                    <a:lstStyle/>
                    <a:p>
                      <a:pPr algn="ctr"/>
                      <a:r>
                        <a:rPr lang="ru-RU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616 617 РУБЛЕЙ</a:t>
                      </a:r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000699044"/>
                  </a:ext>
                </a:extLst>
              </a:tr>
            </a:tbl>
          </a:graphicData>
        </a:graphic>
      </p:graphicFrame>
      <p:sp>
        <p:nvSpPr>
          <p:cNvPr id="12" name="Стрелка: вправо 11">
            <a:extLst>
              <a:ext uri="{FF2B5EF4-FFF2-40B4-BE49-F238E27FC236}">
                <a16:creationId xmlns:a16="http://schemas.microsoft.com/office/drawing/2014/main" xmlns="" id="{A65C1F6A-4559-4BDD-B9E2-8772447B97CB}"/>
              </a:ext>
            </a:extLst>
          </p:cNvPr>
          <p:cNvSpPr/>
          <p:nvPr/>
        </p:nvSpPr>
        <p:spPr>
          <a:xfrm rot="3157733">
            <a:off x="7832299" y="2713983"/>
            <a:ext cx="1603343" cy="514905"/>
          </a:xfrm>
          <a:prstGeom prst="rightArrow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aphicFrame>
        <p:nvGraphicFramePr>
          <p:cNvPr id="5" name="Таблица 4">
            <a:extLst>
              <a:ext uri="{FF2B5EF4-FFF2-40B4-BE49-F238E27FC236}">
                <a16:creationId xmlns:a16="http://schemas.microsoft.com/office/drawing/2014/main" xmlns="" id="{4EAA3EE9-C7E2-4EA3-9878-31802CAE59A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01824155"/>
              </p:ext>
            </p:extLst>
          </p:nvPr>
        </p:nvGraphicFramePr>
        <p:xfrm>
          <a:off x="3275039" y="1173063"/>
          <a:ext cx="1350434" cy="2647670"/>
        </p:xfrm>
        <a:graphic>
          <a:graphicData uri="http://schemas.openxmlformats.org/drawingml/2006/table">
            <a:tbl>
              <a:tblPr/>
              <a:tblGrid>
                <a:gridCol w="1350434">
                  <a:extLst>
                    <a:ext uri="{9D8B030D-6E8A-4147-A177-3AD203B41FA5}">
                      <a16:colId xmlns:a16="http://schemas.microsoft.com/office/drawing/2014/main" xmlns="" val="93307480"/>
                    </a:ext>
                  </a:extLst>
                </a:gridCol>
              </a:tblGrid>
              <a:tr h="2647670">
                <a:tc>
                  <a:txBody>
                    <a:bodyPr/>
                    <a:lstStyle/>
                    <a:p>
                      <a:pPr marL="0" lvl="0" indent="0" algn="just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None/>
                      </a:pPr>
                      <a:r>
                        <a:rPr lang="ru-RU" sz="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Заявление;</a:t>
                      </a:r>
                    </a:p>
                    <a:p>
                      <a:pPr marL="0" lvl="0" indent="0" algn="just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None/>
                      </a:pPr>
                      <a:r>
                        <a:rPr lang="ru-RU" sz="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паспорт гражданина РФ;</a:t>
                      </a:r>
                    </a:p>
                    <a:p>
                      <a:pPr marL="0" lvl="0" indent="0" algn="just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None/>
                      </a:pPr>
                      <a:r>
                        <a:rPr lang="ru-RU" sz="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свидетельство рождении всех детей (для усыновленных — свидетельство об усыновлении);</a:t>
                      </a:r>
                    </a:p>
                    <a:p>
                      <a:pPr marL="0" lvl="0" indent="0" algn="just">
                        <a:lnSpc>
                          <a:spcPct val="107000"/>
                        </a:lnSpc>
                        <a:spcAft>
                          <a:spcPts val="750"/>
                        </a:spcAft>
                        <a:buFont typeface="Symbol" panose="05050102010706020507" pitchFamily="18" charset="2"/>
                        <a:buNone/>
                      </a:pPr>
                      <a:r>
                        <a:rPr lang="ru-RU" sz="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подтверждающие </a:t>
                      </a:r>
                      <a:r>
                        <a:rPr lang="ru-RU" sz="80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российское гражданство ребенка, рожденного или усыновленного после 1 января 2007 года: свидетельство о рождении, в котором указано гражданство его родителей либо стоит штамп паспортно-визовой службы о гражданстве ребенка.</a:t>
                      </a:r>
                    </a:p>
                  </a:txBody>
                  <a:tcPr marL="114300" marR="114300" marT="0" marB="0"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12490069"/>
                  </a:ext>
                </a:extLst>
              </a:tr>
            </a:tbl>
          </a:graphicData>
        </a:graphic>
      </p:graphicFrame>
      <p:graphicFrame>
        <p:nvGraphicFramePr>
          <p:cNvPr id="6" name="Таблица 5">
            <a:extLst>
              <a:ext uri="{FF2B5EF4-FFF2-40B4-BE49-F238E27FC236}">
                <a16:creationId xmlns:a16="http://schemas.microsoft.com/office/drawing/2014/main" xmlns="" id="{4FE10FB4-3164-43C8-9CEA-7EE7331DA4D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84583912"/>
              </p:ext>
            </p:extLst>
          </p:nvPr>
        </p:nvGraphicFramePr>
        <p:xfrm>
          <a:off x="6096000" y="2423606"/>
          <a:ext cx="1961965" cy="1405890"/>
        </p:xfrm>
        <a:graphic>
          <a:graphicData uri="http://schemas.openxmlformats.org/drawingml/2006/table">
            <a:tbl>
              <a:tblPr/>
              <a:tblGrid>
                <a:gridCol w="1961965">
                  <a:extLst>
                    <a:ext uri="{9D8B030D-6E8A-4147-A177-3AD203B41FA5}">
                      <a16:colId xmlns:a16="http://schemas.microsoft.com/office/drawing/2014/main" xmlns="" val="4039653809"/>
                    </a:ext>
                  </a:extLst>
                </a:gridCol>
              </a:tblGrid>
              <a:tr h="870012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80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адрес:  693020, Сахалинская область, г. Южно-Сахалинск, ул. Ленина, 69-А</a:t>
                      </a: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80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ru-RU" sz="80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Заявление о распоряжении материнским капиталом можно подать в любой территориальный орган Пенсионного фонда России независимо от места жительства (пребывания) или фактического проживания лично, через </a:t>
                      </a:r>
                      <a:r>
                        <a:rPr lang="ru-RU" sz="80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  <a:hlinkClick r:id="rId2">
                            <a:extLst>
                              <a:ext uri="{A12FA001-AC4F-418D-AE19-62706E023703}">
                                <ahyp:hlinkClr xmlns="" xmlns:ahyp="http://schemas.microsoft.com/office/drawing/2018/hyperlinkcolor" val="tx"/>
                              </a:ext>
                            </a:extLst>
                          </a:hlinkClick>
                        </a:rPr>
                        <a:t>личный кабинет</a:t>
                      </a:r>
                      <a:r>
                        <a:rPr lang="ru-RU" sz="80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 (на официальном сайте) или в МФЦ.</a:t>
                      </a:r>
                      <a:endParaRPr lang="ru-RU" sz="800" kern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14300" marR="114300" marT="0" marB="0"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510106391"/>
                  </a:ext>
                </a:extLst>
              </a:tr>
            </a:tbl>
          </a:graphicData>
        </a:graphic>
      </p:graphicFrame>
      <p:sp>
        <p:nvSpPr>
          <p:cNvPr id="17" name="Стрелка: вправо 16">
            <a:extLst>
              <a:ext uri="{FF2B5EF4-FFF2-40B4-BE49-F238E27FC236}">
                <a16:creationId xmlns:a16="http://schemas.microsoft.com/office/drawing/2014/main" xmlns="" id="{111BD995-F73D-4DD7-8E83-1028014DAF28}"/>
              </a:ext>
            </a:extLst>
          </p:cNvPr>
          <p:cNvSpPr/>
          <p:nvPr/>
        </p:nvSpPr>
        <p:spPr>
          <a:xfrm>
            <a:off x="4704246" y="2082192"/>
            <a:ext cx="1350433" cy="514905"/>
          </a:xfrm>
          <a:prstGeom prst="rightArrow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Стрелка: вправо 17">
            <a:extLst>
              <a:ext uri="{FF2B5EF4-FFF2-40B4-BE49-F238E27FC236}">
                <a16:creationId xmlns:a16="http://schemas.microsoft.com/office/drawing/2014/main" xmlns="" id="{C697E4DD-EE0E-4493-A321-98A358D48D2D}"/>
              </a:ext>
            </a:extLst>
          </p:cNvPr>
          <p:cNvSpPr/>
          <p:nvPr/>
        </p:nvSpPr>
        <p:spPr>
          <a:xfrm>
            <a:off x="2191683" y="2099102"/>
            <a:ext cx="1050622" cy="514905"/>
          </a:xfrm>
          <a:prstGeom prst="rightArrow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aphicFrame>
        <p:nvGraphicFramePr>
          <p:cNvPr id="19" name="Таблица 18">
            <a:extLst>
              <a:ext uri="{FF2B5EF4-FFF2-40B4-BE49-F238E27FC236}">
                <a16:creationId xmlns:a16="http://schemas.microsoft.com/office/drawing/2014/main" xmlns="" id="{6FB15467-038A-417D-B6AB-39914E488CC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17356531"/>
              </p:ext>
            </p:extLst>
          </p:nvPr>
        </p:nvGraphicFramePr>
        <p:xfrm>
          <a:off x="2198902" y="1494554"/>
          <a:ext cx="1056443" cy="502920"/>
        </p:xfrm>
        <a:graphic>
          <a:graphicData uri="http://schemas.openxmlformats.org/drawingml/2006/table">
            <a:tbl>
              <a:tblPr/>
              <a:tblGrid>
                <a:gridCol w="1056443">
                  <a:extLst>
                    <a:ext uri="{9D8B030D-6E8A-4147-A177-3AD203B41FA5}">
                      <a16:colId xmlns:a16="http://schemas.microsoft.com/office/drawing/2014/main" xmlns="" val="3206734853"/>
                    </a:ext>
                  </a:extLst>
                </a:gridCol>
              </a:tblGrid>
              <a:tr h="346229">
                <a:tc>
                  <a:txBody>
                    <a:bodyPr/>
                    <a:lstStyle/>
                    <a:p>
                      <a:pPr algn="ctr"/>
                      <a:r>
                        <a:rPr lang="ru-RU" sz="9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Сбор документов для материнского капитала</a:t>
                      </a:r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246877164"/>
                  </a:ext>
                </a:extLst>
              </a:tr>
            </a:tbl>
          </a:graphicData>
        </a:graphic>
      </p:graphicFrame>
      <p:graphicFrame>
        <p:nvGraphicFramePr>
          <p:cNvPr id="20" name="Таблица 19">
            <a:extLst>
              <a:ext uri="{FF2B5EF4-FFF2-40B4-BE49-F238E27FC236}">
                <a16:creationId xmlns:a16="http://schemas.microsoft.com/office/drawing/2014/main" xmlns="" id="{4F436576-F3E7-4758-B1BB-1291621BD3E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38444364"/>
              </p:ext>
            </p:extLst>
          </p:nvPr>
        </p:nvGraphicFramePr>
        <p:xfrm>
          <a:off x="4718488" y="1312975"/>
          <a:ext cx="1159462" cy="640080"/>
        </p:xfrm>
        <a:graphic>
          <a:graphicData uri="http://schemas.openxmlformats.org/drawingml/2006/table">
            <a:tbl>
              <a:tblPr/>
              <a:tblGrid>
                <a:gridCol w="1159462">
                  <a:extLst>
                    <a:ext uri="{9D8B030D-6E8A-4147-A177-3AD203B41FA5}">
                      <a16:colId xmlns:a16="http://schemas.microsoft.com/office/drawing/2014/main" xmlns="" val="3206734853"/>
                    </a:ext>
                  </a:extLst>
                </a:gridCol>
              </a:tblGrid>
              <a:tr h="346229">
                <a:tc>
                  <a:txBody>
                    <a:bodyPr/>
                    <a:lstStyle/>
                    <a:p>
                      <a:pPr algn="ctr"/>
                      <a:r>
                        <a:rPr lang="ru-RU" sz="9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Подача документов для получения материнского капитала</a:t>
                      </a:r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246877164"/>
                  </a:ext>
                </a:extLst>
              </a:tr>
            </a:tbl>
          </a:graphicData>
        </a:graphic>
      </p:graphicFrame>
      <p:graphicFrame>
        <p:nvGraphicFramePr>
          <p:cNvPr id="13" name="Таблица 12">
            <a:extLst>
              <a:ext uri="{FF2B5EF4-FFF2-40B4-BE49-F238E27FC236}">
                <a16:creationId xmlns:a16="http://schemas.microsoft.com/office/drawing/2014/main" xmlns="" id="{3409D7A9-A802-4E6A-ABBC-96094CEA648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72610787"/>
              </p:ext>
            </p:extLst>
          </p:nvPr>
        </p:nvGraphicFramePr>
        <p:xfrm>
          <a:off x="562255" y="3478447"/>
          <a:ext cx="1589103" cy="2943352"/>
        </p:xfrm>
        <a:graphic>
          <a:graphicData uri="http://schemas.openxmlformats.org/drawingml/2006/table">
            <a:tbl>
              <a:tblPr/>
              <a:tblGrid>
                <a:gridCol w="1589103">
                  <a:extLst>
                    <a:ext uri="{9D8B030D-6E8A-4147-A177-3AD203B41FA5}">
                      <a16:colId xmlns:a16="http://schemas.microsoft.com/office/drawing/2014/main" xmlns="" val="1267713148"/>
                    </a:ext>
                  </a:extLst>
                </a:gridCol>
              </a:tblGrid>
              <a:tr h="2467992">
                <a:tc>
                  <a:txBody>
                    <a:bodyPr/>
                    <a:lstStyle/>
                    <a:p>
                      <a:pPr marL="0" lvl="0" indent="0" algn="just">
                        <a:lnSpc>
                          <a:spcPct val="107000"/>
                        </a:lnSpc>
                        <a:spcAft>
                          <a:spcPts val="800"/>
                        </a:spcAft>
                        <a:buFont typeface="Symbol" panose="05050102010706020507" pitchFamily="18" charset="2"/>
                        <a:buNone/>
                      </a:pPr>
                      <a:r>
                        <a:rPr lang="ru-RU" sz="7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1. женщина, имеющая гражданство Российской Федерации, родившая (усыновившая) первого ребенка начиная с 1 января 2020 года;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lvl="0" indent="0" algn="just">
                        <a:lnSpc>
                          <a:spcPct val="107000"/>
                        </a:lnSpc>
                        <a:spcAft>
                          <a:spcPts val="800"/>
                        </a:spcAft>
                        <a:buFont typeface="Symbol" panose="05050102010706020507" pitchFamily="18" charset="2"/>
                        <a:buNone/>
                      </a:pPr>
                      <a:r>
                        <a:rPr lang="ru-RU" sz="700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2.мужчина</a:t>
                      </a:r>
                      <a:r>
                        <a:rPr lang="ru-RU" sz="7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, имеющий гражданство Российской Федерации, являющийся единственным усыновителем первого ребенка, если решение суда об усыновлении вступило в законную силу начиная с </a:t>
                      </a:r>
                      <a:r>
                        <a:rPr lang="ru-RU" sz="700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 января 2020 года;</a:t>
                      </a:r>
                    </a:p>
                    <a:p>
                      <a:pPr marL="0" lvl="0" indent="0" algn="just">
                        <a:lnSpc>
                          <a:spcPct val="107000"/>
                        </a:lnSpc>
                        <a:spcAft>
                          <a:spcPts val="800"/>
                        </a:spcAft>
                        <a:buFont typeface="Symbol" panose="05050102010706020507" pitchFamily="18" charset="2"/>
                        <a:buNone/>
                      </a:pPr>
                      <a:r>
                        <a:rPr lang="ru-RU" sz="700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3.несовершеннолетний ребенок (дети в равных долях) или учащийся по очной форме обучения ребенок (дети) до достижения им (ими) 23-летнего возраста, при прекращении права на дополнительные меры государственной поддержки отца (усыновителя) или женщины, являющейся единственным родителем (усыновителем) в установленных Федеральным законом* случаях.</a:t>
                      </a:r>
                    </a:p>
                  </a:txBody>
                  <a:tcPr marL="114300" marR="114300" marT="0" marB="0"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233427030"/>
                  </a:ext>
                </a:extLst>
              </a:tr>
            </a:tbl>
          </a:graphicData>
        </a:graphic>
      </p:graphicFrame>
      <p:pic>
        <p:nvPicPr>
          <p:cNvPr id="21" name="Рисунок 20">
            <a:extLst>
              <a:ext uri="{FF2B5EF4-FFF2-40B4-BE49-F238E27FC236}">
                <a16:creationId xmlns:a16="http://schemas.microsoft.com/office/drawing/2014/main" xmlns="" id="{86DBFA2B-86C7-4E76-9255-4BA90345998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75609" y="974246"/>
            <a:ext cx="1288002" cy="2202191"/>
          </a:xfrm>
          <a:prstGeom prst="rect">
            <a:avLst/>
          </a:prstGeom>
        </p:spPr>
      </p:pic>
      <p:pic>
        <p:nvPicPr>
          <p:cNvPr id="22" name="Рисунок 21">
            <a:extLst>
              <a:ext uri="{FF2B5EF4-FFF2-40B4-BE49-F238E27FC236}">
                <a16:creationId xmlns:a16="http://schemas.microsoft.com/office/drawing/2014/main" xmlns="" id="{967DCA94-A5FB-4636-8947-5A52D8D56CC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212559" y="3569927"/>
            <a:ext cx="1251052" cy="1870977"/>
          </a:xfrm>
          <a:prstGeom prst="rect">
            <a:avLst/>
          </a:prstGeom>
        </p:spPr>
      </p:pic>
      <p:pic>
        <p:nvPicPr>
          <p:cNvPr id="23" name="Рисунок 22">
            <a:extLst>
              <a:ext uri="{FF2B5EF4-FFF2-40B4-BE49-F238E27FC236}">
                <a16:creationId xmlns:a16="http://schemas.microsoft.com/office/drawing/2014/main" xmlns="" id="{4F66BBEA-71E7-4246-AEA3-5B2397C8A9C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70782" y="1173063"/>
            <a:ext cx="1589103" cy="2255937"/>
          </a:xfrm>
          <a:prstGeom prst="rect">
            <a:avLst/>
          </a:prstGeom>
        </p:spPr>
      </p:pic>
      <p:graphicFrame>
        <p:nvGraphicFramePr>
          <p:cNvPr id="8" name="Таблица 7">
            <a:extLst>
              <a:ext uri="{FF2B5EF4-FFF2-40B4-BE49-F238E27FC236}">
                <a16:creationId xmlns:a16="http://schemas.microsoft.com/office/drawing/2014/main" xmlns="" id="{BDB742EA-A9C8-427A-997D-665C378ADB2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94230423"/>
              </p:ext>
            </p:extLst>
          </p:nvPr>
        </p:nvGraphicFramePr>
        <p:xfrm>
          <a:off x="6086104" y="1609828"/>
          <a:ext cx="1971861" cy="640081"/>
        </p:xfrm>
        <a:graphic>
          <a:graphicData uri="http://schemas.openxmlformats.org/drawingml/2006/table">
            <a:tbl>
              <a:tblPr/>
              <a:tblGrid>
                <a:gridCol w="1971861">
                  <a:extLst>
                    <a:ext uri="{9D8B030D-6E8A-4147-A177-3AD203B41FA5}">
                      <a16:colId xmlns:a16="http://schemas.microsoft.com/office/drawing/2014/main" xmlns="" val="1495399247"/>
                    </a:ext>
                  </a:extLst>
                </a:gridCol>
              </a:tblGrid>
              <a:tr h="640081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Пенсионный фонд Российской Федерации</a:t>
                      </a:r>
                      <a:endParaRPr lang="ru-RU" sz="1400" dirty="0"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725207387"/>
                  </a:ext>
                </a:extLst>
              </a:tr>
            </a:tbl>
          </a:graphicData>
        </a:graphic>
      </p:graphicFrame>
      <p:graphicFrame>
        <p:nvGraphicFramePr>
          <p:cNvPr id="14" name="Таблица 13">
            <a:extLst>
              <a:ext uri="{FF2B5EF4-FFF2-40B4-BE49-F238E27FC236}">
                <a16:creationId xmlns:a16="http://schemas.microsoft.com/office/drawing/2014/main" xmlns="" id="{BB7A43BE-9979-4C2F-8CC1-F5841291D7A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09694314"/>
              </p:ext>
            </p:extLst>
          </p:nvPr>
        </p:nvGraphicFramePr>
        <p:xfrm>
          <a:off x="1136342" y="559293"/>
          <a:ext cx="9632272" cy="365760"/>
        </p:xfrm>
        <a:graphic>
          <a:graphicData uri="http://schemas.openxmlformats.org/drawingml/2006/table">
            <a:tbl>
              <a:tblPr/>
              <a:tblGrid>
                <a:gridCol w="9632272">
                  <a:extLst>
                    <a:ext uri="{9D8B030D-6E8A-4147-A177-3AD203B41FA5}">
                      <a16:colId xmlns:a16="http://schemas.microsoft.com/office/drawing/2014/main" xmlns="" val="2499254479"/>
                    </a:ext>
                  </a:extLst>
                </a:gridCol>
              </a:tblGrid>
              <a:tr h="355107"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МАТЕРИНСКИЙ КАПИТАЛ (ФЕДЕРАЛЬНЫЙ)</a:t>
                      </a:r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251728056"/>
                  </a:ext>
                </a:extLst>
              </a:tr>
            </a:tbl>
          </a:graphicData>
        </a:graphic>
      </p:graphicFrame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38FF20-2EE8-4291-A443-0C6C312FB843}" type="slidenum">
              <a:rPr lang="ru-RU" smtClean="0"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20008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2033726" y="264703"/>
            <a:ext cx="7778318" cy="393659"/>
          </a:xfrm>
        </p:spPr>
        <p:txBody>
          <a:bodyPr>
            <a:normAutofit/>
          </a:bodyPr>
          <a:lstStyle/>
          <a:p>
            <a:pPr algn="ctr"/>
            <a:r>
              <a:rPr lang="ru-RU" sz="1800" dirty="0"/>
              <a:t>Материнский (семейный) капитал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idx="1"/>
          </p:nvPr>
        </p:nvSpPr>
        <p:spPr>
          <a:xfrm flipV="1">
            <a:off x="1606858" y="3247787"/>
            <a:ext cx="1160799" cy="4475786"/>
          </a:xfrm>
        </p:spPr>
        <p:txBody>
          <a:bodyPr>
            <a:noAutofit/>
          </a:bodyPr>
          <a:lstStyle/>
          <a:p>
            <a:endParaRPr lang="ru-RU" sz="1000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r>
              <a:rPr lang="ru-RU" sz="10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. </a:t>
            </a:r>
          </a:p>
          <a:p>
            <a:endParaRPr lang="ru-RU" sz="1000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endParaRPr lang="ru-RU" sz="10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6" name="Текст 5"/>
          <p:cNvSpPr>
            <a:spLocks noGrp="1"/>
          </p:cNvSpPr>
          <p:nvPr>
            <p:ph type="body" sz="quarter" idx="3"/>
          </p:nvPr>
        </p:nvSpPr>
        <p:spPr>
          <a:xfrm>
            <a:off x="10339731" y="1685935"/>
            <a:ext cx="1719219" cy="1010536"/>
          </a:xfrm>
        </p:spPr>
        <p:txBody>
          <a:bodyPr>
            <a:noAutofit/>
          </a:bodyPr>
          <a:lstStyle/>
          <a:p>
            <a:r>
              <a:rPr lang="ru-RU" sz="1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Проживание на территории Сахалинской области не менее 1 (одного) года до возникновения права</a:t>
            </a:r>
          </a:p>
        </p:txBody>
      </p:sp>
      <p:pic>
        <p:nvPicPr>
          <p:cNvPr id="12" name="Объект 11"/>
          <p:cNvPicPr>
            <a:picLocks noGrp="1" noChangeAspect="1"/>
          </p:cNvPicPr>
          <p:nvPr>
            <p:ph sz="quarter" idx="4"/>
          </p:nvPr>
        </p:nvPicPr>
        <p:blipFill>
          <a:blip r:embed="rId2"/>
          <a:stretch>
            <a:fillRect/>
          </a:stretch>
        </p:blipFill>
        <p:spPr>
          <a:xfrm>
            <a:off x="8671757" y="1523918"/>
            <a:ext cx="1557537" cy="1274329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75644" y="3892031"/>
            <a:ext cx="1822190" cy="1368045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39154" y="3875850"/>
            <a:ext cx="1805798" cy="1368045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564272" y="3872202"/>
            <a:ext cx="1807985" cy="1377987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194098" y="2790320"/>
            <a:ext cx="264675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Мужчина, являющийся единственным усыновителем второго или последующих детей, если решение суда об усыновлении вступило в силу не ранее 1 января 2007 г. </a:t>
            </a:r>
          </a:p>
        </p:txBody>
      </p:sp>
      <p:pic>
        <p:nvPicPr>
          <p:cNvPr id="22" name="Рисунок 2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697436" y="666643"/>
            <a:ext cx="1556416" cy="1127463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697436" y="1825707"/>
            <a:ext cx="1587266" cy="1020198"/>
          </a:xfrm>
          <a:prstGeom prst="rect">
            <a:avLst/>
          </a:prstGeom>
        </p:spPr>
      </p:pic>
      <p:sp>
        <p:nvSpPr>
          <p:cNvPr id="24" name="Прямоугольник 23"/>
          <p:cNvSpPr/>
          <p:nvPr/>
        </p:nvSpPr>
        <p:spPr>
          <a:xfrm>
            <a:off x="3284702" y="1618066"/>
            <a:ext cx="165521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женщина, родившая (усыновившая) второго ребенка начиная с 1 января 2007 года</a:t>
            </a:r>
          </a:p>
        </p:txBody>
      </p:sp>
      <p:sp>
        <p:nvSpPr>
          <p:cNvPr id="25" name="Прямоугольник 24"/>
          <p:cNvSpPr/>
          <p:nvPr/>
        </p:nvSpPr>
        <p:spPr>
          <a:xfrm>
            <a:off x="3228376" y="798990"/>
            <a:ext cx="155155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женщина, родившая (усыновившая) первого ребенка начиная с 1 января 2020 года</a:t>
            </a:r>
          </a:p>
        </p:txBody>
      </p:sp>
      <p:sp>
        <p:nvSpPr>
          <p:cNvPr id="26" name="Прямоугольник 25"/>
          <p:cNvSpPr/>
          <p:nvPr/>
        </p:nvSpPr>
        <p:spPr>
          <a:xfrm>
            <a:off x="1972986" y="420422"/>
            <a:ext cx="1157189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Граждане РФ</a:t>
            </a:r>
          </a:p>
        </p:txBody>
      </p:sp>
      <p:sp>
        <p:nvSpPr>
          <p:cNvPr id="27" name="Прямоугольник 26"/>
          <p:cNvSpPr/>
          <p:nvPr/>
        </p:nvSpPr>
        <p:spPr>
          <a:xfrm>
            <a:off x="3315552" y="2479840"/>
            <a:ext cx="2117582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женщины, родившие (усыновившие) третьего ребенка или последующих детей начиная с 1 января 2007 г., если ранее они не воспользовались правом на материнский капитал</a:t>
            </a:r>
          </a:p>
        </p:txBody>
      </p:sp>
      <p:sp>
        <p:nvSpPr>
          <p:cNvPr id="28" name="Прямоугольник 27"/>
          <p:cNvSpPr/>
          <p:nvPr/>
        </p:nvSpPr>
        <p:spPr>
          <a:xfrm>
            <a:off x="194100" y="479031"/>
            <a:ext cx="1655210" cy="20928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мужчина, являющийся единственным усыновителем первого ребенка, ранее не воспользовавшихся правом на дополнительные меры государственной поддержки, если решение суда об усыновлении вступило в законную силу начиная с 1 января 2020 года</a:t>
            </a:r>
          </a:p>
        </p:txBody>
      </p:sp>
      <p:sp>
        <p:nvSpPr>
          <p:cNvPr id="29" name="Прямоугольник 28"/>
          <p:cNvSpPr/>
          <p:nvPr/>
        </p:nvSpPr>
        <p:spPr>
          <a:xfrm>
            <a:off x="8671757" y="2790320"/>
            <a:ext cx="1748902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Государственная регистрация первенца на территории Сахалинской области, начиная с 01.01.2018</a:t>
            </a:r>
          </a:p>
        </p:txBody>
      </p:sp>
      <p:sp>
        <p:nvSpPr>
          <p:cNvPr id="30" name="Прямоугольник 29"/>
          <p:cNvSpPr/>
          <p:nvPr/>
        </p:nvSpPr>
        <p:spPr>
          <a:xfrm>
            <a:off x="6842101" y="1813943"/>
            <a:ext cx="2152115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Региональный материнский капитал при рождении второго, третьего и последующих детей</a:t>
            </a:r>
          </a:p>
        </p:txBody>
      </p:sp>
      <p:sp>
        <p:nvSpPr>
          <p:cNvPr id="33" name="Скругленный прямоугольник 32"/>
          <p:cNvSpPr/>
          <p:nvPr/>
        </p:nvSpPr>
        <p:spPr>
          <a:xfrm>
            <a:off x="2421546" y="5308779"/>
            <a:ext cx="1908699" cy="435073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466 617 рублей</a:t>
            </a:r>
          </a:p>
        </p:txBody>
      </p:sp>
      <p:sp>
        <p:nvSpPr>
          <p:cNvPr id="34" name="Скругленный прямоугольник 33"/>
          <p:cNvSpPr/>
          <p:nvPr/>
        </p:nvSpPr>
        <p:spPr>
          <a:xfrm>
            <a:off x="4478784" y="5308779"/>
            <a:ext cx="1908699" cy="435073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616 617 рублей</a:t>
            </a:r>
          </a:p>
        </p:txBody>
      </p:sp>
      <p:sp>
        <p:nvSpPr>
          <p:cNvPr id="35" name="Скругленный прямоугольник 34"/>
          <p:cNvSpPr/>
          <p:nvPr/>
        </p:nvSpPr>
        <p:spPr>
          <a:xfrm>
            <a:off x="6513914" y="5308779"/>
            <a:ext cx="1908699" cy="435073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616 617 рублей*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149819" y="5308779"/>
            <a:ext cx="19470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Федеральный МК</a:t>
            </a:r>
          </a:p>
        </p:txBody>
      </p:sp>
      <p:sp>
        <p:nvSpPr>
          <p:cNvPr id="37" name="Прямоугольник 36"/>
          <p:cNvSpPr/>
          <p:nvPr/>
        </p:nvSpPr>
        <p:spPr>
          <a:xfrm>
            <a:off x="228258" y="5861544"/>
            <a:ext cx="201433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Региональный МК</a:t>
            </a:r>
          </a:p>
        </p:txBody>
      </p:sp>
      <p:sp>
        <p:nvSpPr>
          <p:cNvPr id="38" name="Скругленный прямоугольник 37"/>
          <p:cNvSpPr/>
          <p:nvPr/>
        </p:nvSpPr>
        <p:spPr>
          <a:xfrm>
            <a:off x="2421545" y="5856780"/>
            <a:ext cx="1908699" cy="435073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150 000 рублей</a:t>
            </a:r>
          </a:p>
        </p:txBody>
      </p:sp>
      <p:sp>
        <p:nvSpPr>
          <p:cNvPr id="39" name="Скругленный прямоугольник 38"/>
          <p:cNvSpPr/>
          <p:nvPr/>
        </p:nvSpPr>
        <p:spPr>
          <a:xfrm>
            <a:off x="4500679" y="5856780"/>
            <a:ext cx="1908699" cy="435073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204 263 рубля</a:t>
            </a:r>
          </a:p>
        </p:txBody>
      </p:sp>
      <p:sp>
        <p:nvSpPr>
          <p:cNvPr id="40" name="Скругленный прямоугольник 39"/>
          <p:cNvSpPr/>
          <p:nvPr/>
        </p:nvSpPr>
        <p:spPr>
          <a:xfrm>
            <a:off x="6513914" y="5856779"/>
            <a:ext cx="1908699" cy="435073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204 263 рубля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4112307" y="6272381"/>
            <a:ext cx="866193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* если ранее право на дополнительные меры государственной поддержки семей, имеющих детей не возникало</a:t>
            </a:r>
          </a:p>
        </p:txBody>
      </p:sp>
      <p:sp>
        <p:nvSpPr>
          <p:cNvPr id="42" name="TextBox 41"/>
          <p:cNvSpPr txBox="1"/>
          <p:nvPr/>
        </p:nvSpPr>
        <p:spPr>
          <a:xfrm>
            <a:off x="8497067" y="5891742"/>
            <a:ext cx="322556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погашение основного долга и уплату процентов по ипотечному кредиту</a:t>
            </a:r>
          </a:p>
        </p:txBody>
      </p:sp>
      <p:sp>
        <p:nvSpPr>
          <p:cNvPr id="43" name="TextBox 42"/>
          <p:cNvSpPr txBox="1"/>
          <p:nvPr/>
        </p:nvSpPr>
        <p:spPr>
          <a:xfrm>
            <a:off x="8497067" y="5243895"/>
            <a:ext cx="3525935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первоначальный взнос по ипотеке или погашение кредитов (займов) на приобретение или строительство жилого помещения (включая ипотеку)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38FF20-2EE8-4291-A443-0C6C312FB843}" type="slidenum">
              <a:rPr lang="ru-RU" smtClean="0"/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724661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Таблица 2">
            <a:extLst>
              <a:ext uri="{FF2B5EF4-FFF2-40B4-BE49-F238E27FC236}">
                <a16:creationId xmlns:a16="http://schemas.microsoft.com/office/drawing/2014/main" xmlns="" id="{0A456DED-6323-42CB-A8F6-5EC2E8C1FBD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96038203"/>
              </p:ext>
            </p:extLst>
          </p:nvPr>
        </p:nvGraphicFramePr>
        <p:xfrm>
          <a:off x="6227740" y="837088"/>
          <a:ext cx="1847462" cy="5558346"/>
        </p:xfrm>
        <a:graphic>
          <a:graphicData uri="http://schemas.openxmlformats.org/drawingml/2006/table">
            <a:tbl>
              <a:tblPr/>
              <a:tblGrid>
                <a:gridCol w="1847462">
                  <a:extLst>
                    <a:ext uri="{9D8B030D-6E8A-4147-A177-3AD203B41FA5}">
                      <a16:colId xmlns:a16="http://schemas.microsoft.com/office/drawing/2014/main" xmlns="" val="1590086640"/>
                    </a:ext>
                  </a:extLst>
                </a:gridCol>
              </a:tblGrid>
              <a:tr h="5131833">
                <a:tc>
                  <a:txBody>
                    <a:bodyPr/>
                    <a:lstStyle/>
                    <a:p>
                      <a:pPr marL="228600" indent="-228600" algn="just">
                        <a:lnSpc>
                          <a:spcPct val="107000"/>
                        </a:lnSpc>
                        <a:spcAft>
                          <a:spcPts val="800"/>
                        </a:spcAft>
                        <a:buAutoNum type="arabicPeriod"/>
                      </a:pPr>
                      <a:r>
                        <a:rPr lang="ru-RU" sz="11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Паспорт</a:t>
                      </a:r>
                    </a:p>
                    <a:p>
                      <a:pPr marL="228600" indent="-228600" algn="just">
                        <a:lnSpc>
                          <a:spcPct val="107000"/>
                        </a:lnSpc>
                        <a:spcAft>
                          <a:spcPts val="800"/>
                        </a:spcAft>
                        <a:buAutoNum type="arabicPeriod"/>
                      </a:pPr>
                      <a:r>
                        <a:rPr lang="ru-RU" sz="11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Декларация 3-НДФЛ,</a:t>
                      </a:r>
                    </a:p>
                    <a:p>
                      <a:pPr marL="228600" indent="-228600" algn="just">
                        <a:lnSpc>
                          <a:spcPct val="107000"/>
                        </a:lnSpc>
                        <a:spcAft>
                          <a:spcPts val="800"/>
                        </a:spcAft>
                        <a:buAutoNum type="arabicPeriod"/>
                      </a:pPr>
                      <a:r>
                        <a:rPr lang="ru-RU" sz="11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заявление на возврат налога</a:t>
                      </a:r>
                    </a:p>
                    <a:p>
                      <a:pPr marL="228600" indent="-228600" algn="just">
                        <a:lnSpc>
                          <a:spcPct val="107000"/>
                        </a:lnSpc>
                        <a:spcAft>
                          <a:spcPts val="800"/>
                        </a:spcAft>
                        <a:buAutoNum type="arabicPeriod"/>
                      </a:pPr>
                      <a:r>
                        <a:rPr lang="ru-RU" sz="11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документы, подтверждающие ваши расходы, </a:t>
                      </a:r>
                    </a:p>
                    <a:p>
                      <a:pPr marL="228600" indent="-228600" algn="just">
                        <a:lnSpc>
                          <a:spcPct val="107000"/>
                        </a:lnSpc>
                        <a:spcAft>
                          <a:spcPts val="800"/>
                        </a:spcAft>
                        <a:buAutoNum type="arabicPeriod"/>
                      </a:pPr>
                      <a:r>
                        <a:rPr lang="ru-RU" sz="11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документы, подтверждающие уплаченный подоходный налог (справка 2-НДФЛ).</a:t>
                      </a:r>
                    </a:p>
                    <a:p>
                      <a:pPr marL="228600" indent="-228600" algn="just">
                        <a:lnSpc>
                          <a:spcPct val="107000"/>
                        </a:lnSpc>
                        <a:spcAft>
                          <a:spcPts val="800"/>
                        </a:spcAft>
                        <a:buAutoNum type="arabicPeriod"/>
                      </a:pPr>
                      <a:r>
                        <a:rPr lang="ru-RU" sz="1100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свидетельство о заключении брака, (если квартира приобретена в браке)</a:t>
                      </a:r>
                    </a:p>
                    <a:p>
                      <a:pPr marL="228600" indent="-228600" algn="just">
                        <a:lnSpc>
                          <a:spcPct val="107000"/>
                        </a:lnSpc>
                        <a:spcAft>
                          <a:spcPts val="800"/>
                        </a:spcAft>
                        <a:buAutoNum type="arabicPeriod"/>
                      </a:pPr>
                      <a:r>
                        <a:rPr lang="ru-RU" sz="1100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выписку из ЕГРП или свидетельство о государственной регистрации права</a:t>
                      </a:r>
                    </a:p>
                    <a:p>
                      <a:pPr marL="228600" indent="-228600" algn="just">
                        <a:lnSpc>
                          <a:spcPct val="107000"/>
                        </a:lnSpc>
                        <a:spcAft>
                          <a:spcPts val="800"/>
                        </a:spcAft>
                        <a:buAutoNum type="arabicPeriod"/>
                      </a:pPr>
                      <a:r>
                        <a:rPr lang="ru-RU" sz="1100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акт о передаче налогоплательщику недвижимости (или доли в ней)</a:t>
                      </a:r>
                    </a:p>
                    <a:p>
                      <a:pPr marL="0" indent="0" algn="just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ru-RU" sz="800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* Актуальный перечень документов уточняется в ФНС России</a:t>
                      </a:r>
                      <a:r>
                        <a:rPr lang="ru-RU" sz="1100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/>
                      </a:r>
                      <a:br>
                        <a:rPr lang="ru-RU" sz="1100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</a:br>
                      <a:endParaRPr lang="ru-RU" sz="1100" kern="12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114300" marR="114300" marT="0" marB="0"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821197753"/>
                  </a:ext>
                </a:extLst>
              </a:tr>
            </a:tbl>
          </a:graphicData>
        </a:graphic>
      </p:graphicFrame>
      <p:graphicFrame>
        <p:nvGraphicFramePr>
          <p:cNvPr id="5" name="Таблица 4">
            <a:extLst>
              <a:ext uri="{FF2B5EF4-FFF2-40B4-BE49-F238E27FC236}">
                <a16:creationId xmlns:a16="http://schemas.microsoft.com/office/drawing/2014/main" xmlns="" id="{A1FAB171-C0EC-4AA4-A18B-7D26499C4020}"/>
              </a:ext>
            </a:extLst>
          </p:cNvPr>
          <p:cNvGraphicFramePr>
            <a:graphicFrameLocks noGrp="1"/>
          </p:cNvGraphicFramePr>
          <p:nvPr/>
        </p:nvGraphicFramePr>
        <p:xfrm>
          <a:off x="4815508" y="1952549"/>
          <a:ext cx="1296140" cy="365760"/>
        </p:xfrm>
        <a:graphic>
          <a:graphicData uri="http://schemas.openxmlformats.org/drawingml/2006/table">
            <a:tbl>
              <a:tblPr/>
              <a:tblGrid>
                <a:gridCol w="1296140">
                  <a:extLst>
                    <a:ext uri="{9D8B030D-6E8A-4147-A177-3AD203B41FA5}">
                      <a16:colId xmlns:a16="http://schemas.microsoft.com/office/drawing/2014/main" xmlns="" val="1516081016"/>
                    </a:ext>
                  </a:extLst>
                </a:gridCol>
              </a:tblGrid>
              <a:tr h="346229">
                <a:tc>
                  <a:txBody>
                    <a:bodyPr/>
                    <a:lstStyle/>
                    <a:p>
                      <a:pPr algn="ctr"/>
                      <a:r>
                        <a:rPr lang="ru-RU" sz="9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Собрать необходимые документы</a:t>
                      </a:r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941004324"/>
                  </a:ext>
                </a:extLst>
              </a:tr>
            </a:tbl>
          </a:graphicData>
        </a:graphic>
      </p:graphicFrame>
      <p:sp>
        <p:nvSpPr>
          <p:cNvPr id="6" name="Стрелка: вправо 5">
            <a:extLst>
              <a:ext uri="{FF2B5EF4-FFF2-40B4-BE49-F238E27FC236}">
                <a16:creationId xmlns:a16="http://schemas.microsoft.com/office/drawing/2014/main" xmlns="" id="{F4B71624-4CCC-4C7C-B901-7096B2323347}"/>
              </a:ext>
            </a:extLst>
          </p:cNvPr>
          <p:cNvSpPr/>
          <p:nvPr/>
        </p:nvSpPr>
        <p:spPr>
          <a:xfrm>
            <a:off x="4688943" y="2383900"/>
            <a:ext cx="1520332" cy="514905"/>
          </a:xfrm>
          <a:prstGeom prst="rightArrow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Стрелка: вправо 6">
            <a:extLst>
              <a:ext uri="{FF2B5EF4-FFF2-40B4-BE49-F238E27FC236}">
                <a16:creationId xmlns:a16="http://schemas.microsoft.com/office/drawing/2014/main" xmlns="" id="{E12E1C2C-07E9-4908-B448-793CE6DE2897}"/>
              </a:ext>
            </a:extLst>
          </p:cNvPr>
          <p:cNvSpPr/>
          <p:nvPr/>
        </p:nvSpPr>
        <p:spPr>
          <a:xfrm>
            <a:off x="8136293" y="2370541"/>
            <a:ext cx="1355556" cy="514905"/>
          </a:xfrm>
          <a:prstGeom prst="rightArrow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aphicFrame>
        <p:nvGraphicFramePr>
          <p:cNvPr id="8" name="Таблица 7">
            <a:extLst>
              <a:ext uri="{FF2B5EF4-FFF2-40B4-BE49-F238E27FC236}">
                <a16:creationId xmlns:a16="http://schemas.microsoft.com/office/drawing/2014/main" xmlns="" id="{40AC03CF-7654-467B-87B6-384EC6AFF179}"/>
              </a:ext>
            </a:extLst>
          </p:cNvPr>
          <p:cNvGraphicFramePr>
            <a:graphicFrameLocks noGrp="1"/>
          </p:cNvGraphicFramePr>
          <p:nvPr/>
        </p:nvGraphicFramePr>
        <p:xfrm>
          <a:off x="8215849" y="1563929"/>
          <a:ext cx="1161416" cy="777240"/>
        </p:xfrm>
        <a:graphic>
          <a:graphicData uri="http://schemas.openxmlformats.org/drawingml/2006/table">
            <a:tbl>
              <a:tblPr/>
              <a:tblGrid>
                <a:gridCol w="1161416">
                  <a:extLst>
                    <a:ext uri="{9D8B030D-6E8A-4147-A177-3AD203B41FA5}">
                      <a16:colId xmlns:a16="http://schemas.microsoft.com/office/drawing/2014/main" xmlns="" val="1842263077"/>
                    </a:ext>
                  </a:extLst>
                </a:gridCol>
              </a:tblGrid>
              <a:tr h="529889">
                <a:tc>
                  <a:txBody>
                    <a:bodyPr/>
                    <a:lstStyle/>
                    <a:p>
                      <a:pPr algn="ctr"/>
                      <a:r>
                        <a:rPr lang="ru-RU" sz="9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 собранным пакетом документов  обратиться в </a:t>
                      </a:r>
                      <a:r>
                        <a:rPr lang="ru-RU" sz="900" kern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ФНС России</a:t>
                      </a:r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761827910"/>
                  </a:ext>
                </a:extLst>
              </a:tr>
            </a:tbl>
          </a:graphicData>
        </a:graphic>
      </p:graphicFrame>
      <p:graphicFrame>
        <p:nvGraphicFramePr>
          <p:cNvPr id="9" name="Таблица 8">
            <a:extLst>
              <a:ext uri="{FF2B5EF4-FFF2-40B4-BE49-F238E27FC236}">
                <a16:creationId xmlns:a16="http://schemas.microsoft.com/office/drawing/2014/main" xmlns="" id="{76DB0CFA-D98C-47BC-8197-11F48F3FE5A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66754137"/>
              </p:ext>
            </p:extLst>
          </p:nvPr>
        </p:nvGraphicFramePr>
        <p:xfrm>
          <a:off x="9544286" y="1771497"/>
          <a:ext cx="2029357" cy="1462156"/>
        </p:xfrm>
        <a:graphic>
          <a:graphicData uri="http://schemas.openxmlformats.org/drawingml/2006/table">
            <a:tbl>
              <a:tblPr/>
              <a:tblGrid>
                <a:gridCol w="2029357">
                  <a:extLst>
                    <a:ext uri="{9D8B030D-6E8A-4147-A177-3AD203B41FA5}">
                      <a16:colId xmlns:a16="http://schemas.microsoft.com/office/drawing/2014/main" xmlns="" val="1966671308"/>
                    </a:ext>
                  </a:extLst>
                </a:gridCol>
              </a:tblGrid>
              <a:tr h="1462156">
                <a:tc>
                  <a:txBody>
                    <a:bodyPr/>
                    <a:lstStyle/>
                    <a:p>
                      <a:pPr algn="just"/>
                      <a:r>
                        <a:rPr lang="ru-RU" sz="900" b="0" i="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адрес: 693020,Южно-Сахалинск, ул. Ленина, д.105А</a:t>
                      </a:r>
                    </a:p>
                    <a:p>
                      <a:endParaRPr lang="ru-RU" sz="900" b="0" i="0" kern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pPr algn="just"/>
                      <a:r>
                        <a:rPr lang="ru-RU" sz="900" b="0" i="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Документы можно подать как в налоговой инспекции по месту регистрации, так и онлайн через «Личный кабинет налогоплательщика» на сайте ФНС.</a:t>
                      </a:r>
                      <a:r>
                        <a:rPr lang="ru-RU" sz="9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/>
                      </a:r>
                      <a:br>
                        <a:rPr lang="ru-RU" sz="9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endParaRPr lang="ru-RU" sz="9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19656081"/>
                  </a:ext>
                </a:extLst>
              </a:tr>
            </a:tbl>
          </a:graphicData>
        </a:graphic>
      </p:graphicFrame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F09B6B30-3403-4871-83A2-B51A046F22D6}"/>
              </a:ext>
            </a:extLst>
          </p:cNvPr>
          <p:cNvSpPr txBox="1"/>
          <p:nvPr/>
        </p:nvSpPr>
        <p:spPr>
          <a:xfrm>
            <a:off x="9544286" y="886678"/>
            <a:ext cx="2052735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1100" b="1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Межрайонная инспекция Федеральной налоговой службы № 1 по Сахалинской области</a:t>
            </a:r>
            <a:endParaRPr lang="ru-RU" sz="11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Стрелка: вправо 11">
            <a:extLst>
              <a:ext uri="{FF2B5EF4-FFF2-40B4-BE49-F238E27FC236}">
                <a16:creationId xmlns:a16="http://schemas.microsoft.com/office/drawing/2014/main" xmlns="" id="{6A2127E9-E94E-4BF8-A4DB-7ABD0BA27626}"/>
              </a:ext>
            </a:extLst>
          </p:cNvPr>
          <p:cNvSpPr/>
          <p:nvPr/>
        </p:nvSpPr>
        <p:spPr>
          <a:xfrm rot="1418165">
            <a:off x="2122486" y="3055335"/>
            <a:ext cx="888571" cy="514905"/>
          </a:xfrm>
          <a:prstGeom prst="rightArrow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Стрелка: вправо 12">
            <a:extLst>
              <a:ext uri="{FF2B5EF4-FFF2-40B4-BE49-F238E27FC236}">
                <a16:creationId xmlns:a16="http://schemas.microsoft.com/office/drawing/2014/main" xmlns="" id="{7B69CD63-CEC4-4203-9E58-D3F311EF5E7C}"/>
              </a:ext>
            </a:extLst>
          </p:cNvPr>
          <p:cNvSpPr/>
          <p:nvPr/>
        </p:nvSpPr>
        <p:spPr>
          <a:xfrm rot="20093229">
            <a:off x="2068518" y="1695098"/>
            <a:ext cx="832872" cy="514905"/>
          </a:xfrm>
          <a:prstGeom prst="rightArrow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aphicFrame>
        <p:nvGraphicFramePr>
          <p:cNvPr id="14" name="Таблица 13">
            <a:extLst>
              <a:ext uri="{FF2B5EF4-FFF2-40B4-BE49-F238E27FC236}">
                <a16:creationId xmlns:a16="http://schemas.microsoft.com/office/drawing/2014/main" xmlns="" id="{ACD4931C-E2CA-47B7-ABFE-3F5AC7D60190}"/>
              </a:ext>
            </a:extLst>
          </p:cNvPr>
          <p:cNvGraphicFramePr>
            <a:graphicFrameLocks noGrp="1"/>
          </p:cNvGraphicFramePr>
          <p:nvPr/>
        </p:nvGraphicFramePr>
        <p:xfrm>
          <a:off x="3124271" y="1464910"/>
          <a:ext cx="1668358" cy="426720"/>
        </p:xfrm>
        <a:graphic>
          <a:graphicData uri="http://schemas.openxmlformats.org/drawingml/2006/table">
            <a:tbl>
              <a:tblPr/>
              <a:tblGrid>
                <a:gridCol w="1668358">
                  <a:extLst>
                    <a:ext uri="{9D8B030D-6E8A-4147-A177-3AD203B41FA5}">
                      <a16:colId xmlns:a16="http://schemas.microsoft.com/office/drawing/2014/main" xmlns="" val="4066527469"/>
                    </a:ext>
                  </a:extLst>
                </a:gridCol>
              </a:tblGrid>
              <a:tr h="365761">
                <a:tc>
                  <a:txBody>
                    <a:bodyPr/>
                    <a:lstStyle/>
                    <a:p>
                      <a:pPr algn="just"/>
                      <a:r>
                        <a:rPr lang="ru-RU" sz="11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Имущественный вычет </a:t>
                      </a:r>
                    </a:p>
                    <a:p>
                      <a:pPr algn="just"/>
                      <a:r>
                        <a:rPr lang="ru-RU" sz="11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260 000,00 рублей</a:t>
                      </a:r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26015874"/>
                  </a:ext>
                </a:extLst>
              </a:tr>
            </a:tbl>
          </a:graphicData>
        </a:graphic>
      </p:graphicFrame>
      <p:graphicFrame>
        <p:nvGraphicFramePr>
          <p:cNvPr id="15" name="Таблица 14">
            <a:extLst>
              <a:ext uri="{FF2B5EF4-FFF2-40B4-BE49-F238E27FC236}">
                <a16:creationId xmlns:a16="http://schemas.microsoft.com/office/drawing/2014/main" xmlns="" id="{EBE1F4B1-AD95-439F-AB08-9E4F04ECB857}"/>
              </a:ext>
            </a:extLst>
          </p:cNvPr>
          <p:cNvGraphicFramePr>
            <a:graphicFrameLocks noGrp="1"/>
          </p:cNvGraphicFramePr>
          <p:nvPr/>
        </p:nvGraphicFramePr>
        <p:xfrm>
          <a:off x="3165597" y="3391075"/>
          <a:ext cx="1651518" cy="762000"/>
        </p:xfrm>
        <a:graphic>
          <a:graphicData uri="http://schemas.openxmlformats.org/drawingml/2006/table">
            <a:tbl>
              <a:tblPr/>
              <a:tblGrid>
                <a:gridCol w="1651518">
                  <a:extLst>
                    <a:ext uri="{9D8B030D-6E8A-4147-A177-3AD203B41FA5}">
                      <a16:colId xmlns:a16="http://schemas.microsoft.com/office/drawing/2014/main" xmlns="" val="4066527469"/>
                    </a:ext>
                  </a:extLst>
                </a:gridCol>
              </a:tblGrid>
              <a:tr h="709127">
                <a:tc>
                  <a:txBody>
                    <a:bodyPr/>
                    <a:lstStyle/>
                    <a:p>
                      <a:pPr algn="just"/>
                      <a:r>
                        <a:rPr lang="ru-RU" sz="11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Компенсация стоимости процентов по ипотеке не более 390 000,00 рублей</a:t>
                      </a:r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26015874"/>
                  </a:ext>
                </a:extLst>
              </a:tr>
            </a:tbl>
          </a:graphicData>
        </a:graphic>
      </p:graphicFrame>
      <p:sp>
        <p:nvSpPr>
          <p:cNvPr id="17" name="Стрелка: вправо 16">
            <a:extLst>
              <a:ext uri="{FF2B5EF4-FFF2-40B4-BE49-F238E27FC236}">
                <a16:creationId xmlns:a16="http://schemas.microsoft.com/office/drawing/2014/main" xmlns="" id="{5DD9B533-6434-4D6D-AB8E-863181716E0F}"/>
              </a:ext>
            </a:extLst>
          </p:cNvPr>
          <p:cNvSpPr/>
          <p:nvPr/>
        </p:nvSpPr>
        <p:spPr>
          <a:xfrm rot="5400000">
            <a:off x="9743879" y="3862928"/>
            <a:ext cx="1691011" cy="514905"/>
          </a:xfrm>
          <a:prstGeom prst="rightArrow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aphicFrame>
        <p:nvGraphicFramePr>
          <p:cNvPr id="18" name="Таблица 17">
            <a:extLst>
              <a:ext uri="{FF2B5EF4-FFF2-40B4-BE49-F238E27FC236}">
                <a16:creationId xmlns:a16="http://schemas.microsoft.com/office/drawing/2014/main" xmlns="" id="{E613AEC8-9F58-4B49-AAC1-1E97457DE35B}"/>
              </a:ext>
            </a:extLst>
          </p:cNvPr>
          <p:cNvGraphicFramePr>
            <a:graphicFrameLocks noGrp="1"/>
          </p:cNvGraphicFramePr>
          <p:nvPr/>
        </p:nvGraphicFramePr>
        <p:xfrm>
          <a:off x="8484470" y="3464408"/>
          <a:ext cx="1847462" cy="494522"/>
        </p:xfrm>
        <a:graphic>
          <a:graphicData uri="http://schemas.openxmlformats.org/drawingml/2006/table">
            <a:tbl>
              <a:tblPr/>
              <a:tblGrid>
                <a:gridCol w="1847462">
                  <a:extLst>
                    <a:ext uri="{9D8B030D-6E8A-4147-A177-3AD203B41FA5}">
                      <a16:colId xmlns:a16="http://schemas.microsoft.com/office/drawing/2014/main" xmlns="" val="3926055966"/>
                    </a:ext>
                  </a:extLst>
                </a:gridCol>
              </a:tblGrid>
              <a:tr h="494522">
                <a:tc>
                  <a:txBody>
                    <a:bodyPr/>
                    <a:lstStyle/>
                    <a:p>
                      <a:pPr algn="just"/>
                      <a:r>
                        <a:rPr lang="ru-RU" sz="9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Направляет имущественный вычет и компенсацию процентов</a:t>
                      </a:r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4011133272"/>
                  </a:ext>
                </a:extLst>
              </a:tr>
            </a:tbl>
          </a:graphicData>
        </a:graphic>
      </p:graphicFrame>
      <p:graphicFrame>
        <p:nvGraphicFramePr>
          <p:cNvPr id="19" name="Таблица 18">
            <a:extLst>
              <a:ext uri="{FF2B5EF4-FFF2-40B4-BE49-F238E27FC236}">
                <a16:creationId xmlns:a16="http://schemas.microsoft.com/office/drawing/2014/main" xmlns="" id="{F8965FC1-8547-429A-B475-0F2C6ADFA37A}"/>
              </a:ext>
            </a:extLst>
          </p:cNvPr>
          <p:cNvGraphicFramePr>
            <a:graphicFrameLocks noGrp="1"/>
          </p:cNvGraphicFramePr>
          <p:nvPr/>
        </p:nvGraphicFramePr>
        <p:xfrm>
          <a:off x="811763" y="3853543"/>
          <a:ext cx="1632857" cy="777240"/>
        </p:xfrm>
        <a:graphic>
          <a:graphicData uri="http://schemas.openxmlformats.org/drawingml/2006/table">
            <a:tbl>
              <a:tblPr/>
              <a:tblGrid>
                <a:gridCol w="1632857">
                  <a:extLst>
                    <a:ext uri="{9D8B030D-6E8A-4147-A177-3AD203B41FA5}">
                      <a16:colId xmlns:a16="http://schemas.microsoft.com/office/drawing/2014/main" xmlns="" val="671627673"/>
                    </a:ext>
                  </a:extLst>
                </a:gridCol>
              </a:tblGrid>
              <a:tr h="522514">
                <a:tc>
                  <a:txBody>
                    <a:bodyPr/>
                    <a:lstStyle/>
                    <a:p>
                      <a:pPr algn="just"/>
                      <a:r>
                        <a:rPr lang="ru-RU" sz="9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Каждый из супругов имеет право обратиться за имущественным вычетом и компенсацией стоимости по ипотеке</a:t>
                      </a:r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984707399"/>
                  </a:ext>
                </a:extLst>
              </a:tr>
            </a:tbl>
          </a:graphicData>
        </a:graphic>
      </p:graphicFrame>
      <p:graphicFrame>
        <p:nvGraphicFramePr>
          <p:cNvPr id="20" name="Таблица 19">
            <a:extLst>
              <a:ext uri="{FF2B5EF4-FFF2-40B4-BE49-F238E27FC236}">
                <a16:creationId xmlns:a16="http://schemas.microsoft.com/office/drawing/2014/main" xmlns="" id="{0B9E84F3-D5EC-40E8-B61B-F818AFA4CA28}"/>
              </a:ext>
            </a:extLst>
          </p:cNvPr>
          <p:cNvGraphicFramePr>
            <a:graphicFrameLocks noGrp="1"/>
          </p:cNvGraphicFramePr>
          <p:nvPr/>
        </p:nvGraphicFramePr>
        <p:xfrm>
          <a:off x="2773192" y="5505061"/>
          <a:ext cx="3191069" cy="643808"/>
        </p:xfrm>
        <a:graphic>
          <a:graphicData uri="http://schemas.openxmlformats.org/drawingml/2006/table">
            <a:tbl>
              <a:tblPr/>
              <a:tblGrid>
                <a:gridCol w="3191069">
                  <a:extLst>
                    <a:ext uri="{9D8B030D-6E8A-4147-A177-3AD203B41FA5}">
                      <a16:colId xmlns:a16="http://schemas.microsoft.com/office/drawing/2014/main" xmlns="" val="963473211"/>
                    </a:ext>
                  </a:extLst>
                </a:gridCol>
              </a:tblGrid>
              <a:tr h="643808">
                <a:tc>
                  <a:txBody>
                    <a:bodyPr/>
                    <a:lstStyle/>
                    <a:p>
                      <a:pPr marL="342900" indent="-342900" algn="just">
                        <a:buAutoNum type="arabicPeriod"/>
                      </a:pPr>
                      <a:r>
                        <a:rPr lang="ru-RU" sz="900" b="0" i="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Договор с кредитной организацией</a:t>
                      </a:r>
                    </a:p>
                    <a:p>
                      <a:pPr marL="342900" indent="-342900" algn="just">
                        <a:buAutoNum type="arabicPeriod"/>
                      </a:pPr>
                      <a:r>
                        <a:rPr lang="ru-RU" sz="900" b="0" i="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График погашения кредита и уплаты процентов за пользование заемными средствами.</a:t>
                      </a:r>
                      <a:r>
                        <a:rPr lang="ru-RU" sz="900" dirty="0"/>
                        <a:t/>
                      </a:r>
                      <a:br>
                        <a:rPr lang="ru-RU" sz="900" dirty="0"/>
                      </a:br>
                      <a:endParaRPr lang="ru-RU" sz="900" dirty="0"/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4232248674"/>
                  </a:ext>
                </a:extLst>
              </a:tr>
            </a:tbl>
          </a:graphicData>
        </a:graphic>
      </p:graphicFrame>
      <p:sp>
        <p:nvSpPr>
          <p:cNvPr id="21" name="Стрелка: вправо 20">
            <a:extLst>
              <a:ext uri="{FF2B5EF4-FFF2-40B4-BE49-F238E27FC236}">
                <a16:creationId xmlns:a16="http://schemas.microsoft.com/office/drawing/2014/main" xmlns="" id="{7C4C7324-FD9C-4B99-ADA3-68F3CB1361F4}"/>
              </a:ext>
            </a:extLst>
          </p:cNvPr>
          <p:cNvSpPr/>
          <p:nvPr/>
        </p:nvSpPr>
        <p:spPr>
          <a:xfrm rot="5400000">
            <a:off x="3413872" y="4553171"/>
            <a:ext cx="1224386" cy="514905"/>
          </a:xfrm>
          <a:prstGeom prst="rightArrow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aphicFrame>
        <p:nvGraphicFramePr>
          <p:cNvPr id="22" name="Таблица 21">
            <a:extLst>
              <a:ext uri="{FF2B5EF4-FFF2-40B4-BE49-F238E27FC236}">
                <a16:creationId xmlns:a16="http://schemas.microsoft.com/office/drawing/2014/main" xmlns="" id="{A3DF94F1-65B0-4BAB-976E-BACD71B936A6}"/>
              </a:ext>
            </a:extLst>
          </p:cNvPr>
          <p:cNvGraphicFramePr>
            <a:graphicFrameLocks noGrp="1"/>
          </p:cNvGraphicFramePr>
          <p:nvPr/>
        </p:nvGraphicFramePr>
        <p:xfrm>
          <a:off x="4327943" y="4497886"/>
          <a:ext cx="1029901" cy="365760"/>
        </p:xfrm>
        <a:graphic>
          <a:graphicData uri="http://schemas.openxmlformats.org/drawingml/2006/table">
            <a:tbl>
              <a:tblPr/>
              <a:tblGrid>
                <a:gridCol w="1029901">
                  <a:extLst>
                    <a:ext uri="{9D8B030D-6E8A-4147-A177-3AD203B41FA5}">
                      <a16:colId xmlns:a16="http://schemas.microsoft.com/office/drawing/2014/main" xmlns="" val="2756368084"/>
                    </a:ext>
                  </a:extLst>
                </a:gridCol>
              </a:tblGrid>
              <a:tr h="279918">
                <a:tc>
                  <a:txBody>
                    <a:bodyPr/>
                    <a:lstStyle/>
                    <a:p>
                      <a:pPr algn="ctr"/>
                      <a:r>
                        <a:rPr lang="ru-RU" sz="9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Дополнительные документы</a:t>
                      </a:r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239732774"/>
                  </a:ext>
                </a:extLst>
              </a:tr>
            </a:tbl>
          </a:graphicData>
        </a:graphic>
      </p:graphicFrame>
      <p:sp>
        <p:nvSpPr>
          <p:cNvPr id="23" name="Стрелка: вправо 22">
            <a:extLst>
              <a:ext uri="{FF2B5EF4-FFF2-40B4-BE49-F238E27FC236}">
                <a16:creationId xmlns:a16="http://schemas.microsoft.com/office/drawing/2014/main" xmlns="" id="{53C390DF-7FCE-471C-9C6C-9A57740A729D}"/>
              </a:ext>
            </a:extLst>
          </p:cNvPr>
          <p:cNvSpPr/>
          <p:nvPr/>
        </p:nvSpPr>
        <p:spPr>
          <a:xfrm rot="8248644">
            <a:off x="5308308" y="3924476"/>
            <a:ext cx="832872" cy="514905"/>
          </a:xfrm>
          <a:prstGeom prst="rightArrow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4" name="Рисунок 23">
            <a:extLst>
              <a:ext uri="{FF2B5EF4-FFF2-40B4-BE49-F238E27FC236}">
                <a16:creationId xmlns:a16="http://schemas.microsoft.com/office/drawing/2014/main" xmlns="" id="{D469BD75-4CCD-4318-8F11-1D2B8D2A394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2173" y="1891630"/>
            <a:ext cx="1015781" cy="1497734"/>
          </a:xfrm>
          <a:prstGeom prst="rect">
            <a:avLst/>
          </a:prstGeom>
        </p:spPr>
      </p:pic>
      <p:pic>
        <p:nvPicPr>
          <p:cNvPr id="25" name="Рисунок 24">
            <a:extLst>
              <a:ext uri="{FF2B5EF4-FFF2-40B4-BE49-F238E27FC236}">
                <a16:creationId xmlns:a16="http://schemas.microsoft.com/office/drawing/2014/main" xmlns="" id="{7A052F74-AC00-46AE-9157-DD0D00692B2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81493" y="4983750"/>
            <a:ext cx="1015781" cy="1497734"/>
          </a:xfrm>
          <a:prstGeom prst="rect">
            <a:avLst/>
          </a:prstGeom>
        </p:spPr>
      </p:pic>
      <p:graphicFrame>
        <p:nvGraphicFramePr>
          <p:cNvPr id="2" name="Таблица 1">
            <a:extLst>
              <a:ext uri="{FF2B5EF4-FFF2-40B4-BE49-F238E27FC236}">
                <a16:creationId xmlns:a16="http://schemas.microsoft.com/office/drawing/2014/main" xmlns="" id="{D1ABDD61-BE3E-45F1-9F37-556A275F445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8537354"/>
              </p:ext>
            </p:extLst>
          </p:nvPr>
        </p:nvGraphicFramePr>
        <p:xfrm>
          <a:off x="577049" y="443883"/>
          <a:ext cx="11176986" cy="365760"/>
        </p:xfrm>
        <a:graphic>
          <a:graphicData uri="http://schemas.openxmlformats.org/drawingml/2006/table">
            <a:tbl>
              <a:tblPr/>
              <a:tblGrid>
                <a:gridCol w="11176986">
                  <a:extLst>
                    <a:ext uri="{9D8B030D-6E8A-4147-A177-3AD203B41FA5}">
                      <a16:colId xmlns:a16="http://schemas.microsoft.com/office/drawing/2014/main" xmlns="" val="3679886191"/>
                    </a:ext>
                  </a:extLst>
                </a:gridCol>
              </a:tblGrid>
              <a:tr h="221942"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ИМУЩЕСТВЕННЫЙ ВЫЧЕТ (13%) И КОМПЕНСАЦИЯ ПРОЦЕНТОВ ПО ИПОТЕКЕ</a:t>
                      </a:r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686161972"/>
                  </a:ext>
                </a:extLst>
              </a:tr>
            </a:tbl>
          </a:graphicData>
        </a:graphic>
      </p:graphicFrame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38FF20-2EE8-4291-A443-0C6C312FB843}" type="slidenum">
              <a:rPr lang="ru-RU" smtClean="0"/>
              <a:t>14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001653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" name="Таблица 12">
            <a:extLst>
              <a:ext uri="{FF2B5EF4-FFF2-40B4-BE49-F238E27FC236}">
                <a16:creationId xmlns:a16="http://schemas.microsoft.com/office/drawing/2014/main" xmlns="" id="{31319E8D-7B2E-4B07-A3AB-6C50293BBB1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1117685"/>
              </p:ext>
            </p:extLst>
          </p:nvPr>
        </p:nvGraphicFramePr>
        <p:xfrm>
          <a:off x="248575" y="231394"/>
          <a:ext cx="11709650" cy="630164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41930">
                  <a:extLst>
                    <a:ext uri="{9D8B030D-6E8A-4147-A177-3AD203B41FA5}">
                      <a16:colId xmlns:a16="http://schemas.microsoft.com/office/drawing/2014/main" xmlns="" val="2500099477"/>
                    </a:ext>
                  </a:extLst>
                </a:gridCol>
                <a:gridCol w="2341930">
                  <a:extLst>
                    <a:ext uri="{9D8B030D-6E8A-4147-A177-3AD203B41FA5}">
                      <a16:colId xmlns:a16="http://schemas.microsoft.com/office/drawing/2014/main" xmlns="" val="143450889"/>
                    </a:ext>
                  </a:extLst>
                </a:gridCol>
                <a:gridCol w="2341930">
                  <a:extLst>
                    <a:ext uri="{9D8B030D-6E8A-4147-A177-3AD203B41FA5}">
                      <a16:colId xmlns:a16="http://schemas.microsoft.com/office/drawing/2014/main" xmlns="" val="506750511"/>
                    </a:ext>
                  </a:extLst>
                </a:gridCol>
                <a:gridCol w="2341930">
                  <a:extLst>
                    <a:ext uri="{9D8B030D-6E8A-4147-A177-3AD203B41FA5}">
                      <a16:colId xmlns:a16="http://schemas.microsoft.com/office/drawing/2014/main" xmlns="" val="1329848410"/>
                    </a:ext>
                  </a:extLst>
                </a:gridCol>
                <a:gridCol w="2341930">
                  <a:extLst>
                    <a:ext uri="{9D8B030D-6E8A-4147-A177-3AD203B41FA5}">
                      <a16:colId xmlns:a16="http://schemas.microsoft.com/office/drawing/2014/main" xmlns="" val="3246343170"/>
                    </a:ext>
                  </a:extLst>
                </a:gridCol>
              </a:tblGrid>
              <a:tr h="138053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394474337"/>
                  </a:ext>
                </a:extLst>
              </a:tr>
              <a:tr h="364404">
                <a:tc>
                  <a:txBody>
                    <a:bodyPr/>
                    <a:lstStyle/>
                    <a:p>
                      <a:pPr algn="ctr"/>
                      <a:r>
                        <a:rPr lang="ru-RU" sz="9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Стоимость квартиры</a:t>
                      </a:r>
                    </a:p>
                  </a:txBody>
                  <a:tcPr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4 000 000</a:t>
                      </a:r>
                    </a:p>
                  </a:txBody>
                  <a:tcPr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6 000 000</a:t>
                      </a:r>
                    </a:p>
                  </a:txBody>
                  <a:tcPr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8 000 000</a:t>
                      </a:r>
                    </a:p>
                  </a:txBody>
                  <a:tcPr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9 000 000</a:t>
                      </a:r>
                    </a:p>
                  </a:txBody>
                  <a:tcPr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343391213"/>
                  </a:ext>
                </a:extLst>
              </a:tr>
              <a:tr h="314111">
                <a:tc>
                  <a:txBody>
                    <a:bodyPr/>
                    <a:lstStyle/>
                    <a:p>
                      <a:pPr algn="ctr"/>
                      <a:r>
                        <a:rPr lang="ru-RU" sz="9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Размер первоначального взноса 20 %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800 000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1 200 000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2 000 000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3 000 000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1890566912"/>
                  </a:ext>
                </a:extLst>
              </a:tr>
              <a:tr h="364404">
                <a:tc>
                  <a:txBody>
                    <a:bodyPr/>
                    <a:lstStyle/>
                    <a:p>
                      <a:pPr algn="ctr"/>
                      <a:r>
                        <a:rPr lang="ru-RU" sz="9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Социальная </a:t>
                      </a:r>
                      <a:r>
                        <a:rPr lang="ru-RU" sz="9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выплата</a:t>
                      </a:r>
                    </a:p>
                    <a:p>
                      <a:pPr algn="ctr"/>
                      <a:r>
                        <a:rPr lang="ru-RU" sz="9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(Слайд</a:t>
                      </a:r>
                      <a:r>
                        <a:rPr lang="ru-RU" sz="9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№ </a:t>
                      </a:r>
                      <a:r>
                        <a:rPr lang="ru-RU" sz="9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2 - 8)</a:t>
                      </a:r>
                      <a:endParaRPr lang="ru-RU" sz="9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990 095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1 272 979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1 697 306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2 121 633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1460748522"/>
                  </a:ext>
                </a:extLst>
              </a:tr>
              <a:tr h="372442">
                <a:tc>
                  <a:txBody>
                    <a:bodyPr/>
                    <a:lstStyle/>
                    <a:p>
                      <a:pPr algn="ctr"/>
                      <a:r>
                        <a:rPr lang="ru-RU" sz="9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Материнский капитал </a:t>
                      </a:r>
                      <a:endParaRPr lang="ru-RU" sz="9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ru-RU" sz="9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(Слайд  №  12-13)</a:t>
                      </a:r>
                      <a:endParaRPr lang="ru-RU" sz="9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          </a:t>
                      </a:r>
                    </a:p>
                    <a:p>
                      <a:pPr algn="ctr"/>
                      <a:r>
                        <a:rPr lang="ru-RU" sz="9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Х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Нет необходимости использовать в качестве первоначального взноса 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Может быть частично использован в качестве первоначального взноса 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Может быть частично использован в качестве первоначального взноса 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1276386292"/>
                  </a:ext>
                </a:extLst>
              </a:tr>
              <a:tr h="364404">
                <a:tc>
                  <a:txBody>
                    <a:bodyPr/>
                    <a:lstStyle/>
                    <a:p>
                      <a:pPr algn="ctr"/>
                      <a:r>
                        <a:rPr lang="ru-RU" sz="9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Ипотека под 2%</a:t>
                      </a:r>
                    </a:p>
                    <a:p>
                      <a:pPr algn="ctr"/>
                      <a:r>
                        <a:rPr lang="ru-RU" sz="9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или собственные средства</a:t>
                      </a:r>
                    </a:p>
                  </a:txBody>
                  <a:tcP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3 200 000</a:t>
                      </a:r>
                    </a:p>
                  </a:txBody>
                  <a:tcP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4 800 000</a:t>
                      </a:r>
                    </a:p>
                  </a:txBody>
                  <a:tcP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6 000 000</a:t>
                      </a:r>
                    </a:p>
                  </a:txBody>
                  <a:tcP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6 000 000</a:t>
                      </a:r>
                    </a:p>
                  </a:txBody>
                  <a:tcP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xmlns="" val="2892180260"/>
                  </a:ext>
                </a:extLst>
              </a:tr>
              <a:tr h="389747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Необходимый доход для получения ипотеки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27 165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40 747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50 934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50 934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920355141"/>
                  </a:ext>
                </a:extLst>
              </a:tr>
              <a:tr h="525095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kern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Ежемесячный платеж (из расчета 20 лет)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16 299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24 448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30 561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30 561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999477880"/>
                  </a:ext>
                </a:extLst>
              </a:tr>
              <a:tr h="420072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kern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Единовременная выплата на погашение </a:t>
                      </a:r>
                      <a:r>
                        <a:rPr lang="ru-RU" sz="900" kern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ипотеки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kern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(Слайд № 9-11)</a:t>
                      </a:r>
                      <a:endParaRPr lang="ru-RU" sz="900" kern="1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9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ru-RU" sz="9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Х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9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ru-RU" sz="9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500 000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1 000 000 </a:t>
                      </a:r>
                    </a:p>
                    <a:p>
                      <a:pPr algn="ctr"/>
                      <a:r>
                        <a:rPr lang="ru-RU" sz="9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256 696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9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ru-RU" sz="9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2 000 000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114664782"/>
                  </a:ext>
                </a:extLst>
              </a:tr>
              <a:tr h="682057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900" kern="1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kern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Материнский капитал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Х</a:t>
                      </a:r>
                    </a:p>
                    <a:p>
                      <a:pPr algn="ctr"/>
                      <a:endParaRPr lang="ru-RU" sz="9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9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ru-RU" sz="9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Федеральный – 466 617</a:t>
                      </a:r>
                    </a:p>
                    <a:p>
                      <a:pPr algn="ctr"/>
                      <a:r>
                        <a:rPr lang="ru-RU" sz="9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Региональный – 150 000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9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ru-RU" sz="9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Федеральный – 616 617</a:t>
                      </a:r>
                    </a:p>
                    <a:p>
                      <a:pPr algn="ctr"/>
                      <a:r>
                        <a:rPr lang="ru-RU" sz="9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Региональный – 204 236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Федеральный – 616 617 (если не получен ранее)</a:t>
                      </a:r>
                    </a:p>
                    <a:p>
                      <a:pPr algn="ctr"/>
                      <a:r>
                        <a:rPr lang="ru-RU" sz="9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Региональный – 204 236</a:t>
                      </a:r>
                    </a:p>
                    <a:p>
                      <a:pPr algn="ctr"/>
                      <a:endParaRPr lang="ru-RU" sz="9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513848822"/>
                  </a:ext>
                </a:extLst>
              </a:tr>
              <a:tr h="535902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kern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Единовременная выплата на погашение ипотеки (федеральная)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9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Х</a:t>
                      </a:r>
                    </a:p>
                    <a:p>
                      <a:pPr algn="ctr"/>
                      <a:endParaRPr lang="ru-RU" sz="9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9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Х</a:t>
                      </a:r>
                    </a:p>
                    <a:p>
                      <a:pPr algn="ctr"/>
                      <a:endParaRPr lang="ru-RU" sz="9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9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Х</a:t>
                      </a:r>
                    </a:p>
                    <a:p>
                      <a:endParaRPr lang="ru-RU" sz="9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450 000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4254948896"/>
                  </a:ext>
                </a:extLst>
              </a:tr>
              <a:tr h="429005">
                <a:tc>
                  <a:txBody>
                    <a:bodyPr/>
                    <a:lstStyle/>
                    <a:p>
                      <a:pPr algn="ctr"/>
                      <a:r>
                        <a:rPr lang="ru-RU" sz="9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Имущественный вычет (13%)</a:t>
                      </a:r>
                    </a:p>
                    <a:p>
                      <a:pPr algn="ctr"/>
                      <a:r>
                        <a:rPr lang="ru-RU" sz="9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 вычет процентов по </a:t>
                      </a:r>
                      <a:r>
                        <a:rPr lang="ru-RU" sz="9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ипотеке</a:t>
                      </a:r>
                    </a:p>
                    <a:p>
                      <a:pPr algn="ctr"/>
                      <a:r>
                        <a:rPr lang="ru-RU" sz="90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(Слайд № 14)</a:t>
                      </a:r>
                      <a:endParaRPr lang="ru-RU" sz="9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kern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имущественный вычет - до 260 000 рублей, а также вычет по кредитным процентам— до 390 000 руб.</a:t>
                      </a:r>
                    </a:p>
                    <a:p>
                      <a:pPr algn="ctr"/>
                      <a:endParaRPr lang="ru-RU" sz="9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080934527"/>
                  </a:ext>
                </a:extLst>
              </a:tr>
            </a:tbl>
          </a:graphicData>
        </a:graphic>
      </p:graphicFrame>
      <p:pic>
        <p:nvPicPr>
          <p:cNvPr id="13" name="Рисунок 12">
            <a:extLst>
              <a:ext uri="{FF2B5EF4-FFF2-40B4-BE49-F238E27FC236}">
                <a16:creationId xmlns:a16="http://schemas.microsoft.com/office/drawing/2014/main" xmlns="" id="{F1D1AA52-04A0-4389-BDC3-0F3F65E08CD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35413" y="231392"/>
            <a:ext cx="1114831" cy="1375465"/>
          </a:xfrm>
          <a:prstGeom prst="rect">
            <a:avLst/>
          </a:prstGeom>
        </p:spPr>
      </p:pic>
      <p:pic>
        <p:nvPicPr>
          <p:cNvPr id="16" name="Рисунок 15">
            <a:extLst>
              <a:ext uri="{FF2B5EF4-FFF2-40B4-BE49-F238E27FC236}">
                <a16:creationId xmlns:a16="http://schemas.microsoft.com/office/drawing/2014/main" xmlns="" id="{01516178-2386-4FEF-A082-AB7CE167B86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42201" y="231395"/>
            <a:ext cx="1458094" cy="1375462"/>
          </a:xfrm>
          <a:prstGeom prst="rect">
            <a:avLst/>
          </a:prstGeom>
        </p:spPr>
      </p:pic>
      <p:pic>
        <p:nvPicPr>
          <p:cNvPr id="17" name="Рисунок 16">
            <a:extLst>
              <a:ext uri="{FF2B5EF4-FFF2-40B4-BE49-F238E27FC236}">
                <a16:creationId xmlns:a16="http://schemas.microsoft.com/office/drawing/2014/main" xmlns="" id="{2CEC341B-EAF4-4B9A-A2A8-3903CAB0339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892250" y="231393"/>
            <a:ext cx="1127463" cy="1375461"/>
          </a:xfrm>
          <a:prstGeom prst="rect">
            <a:avLst/>
          </a:prstGeom>
        </p:spPr>
      </p:pic>
      <p:pic>
        <p:nvPicPr>
          <p:cNvPr id="18" name="Рисунок 17">
            <a:extLst>
              <a:ext uri="{FF2B5EF4-FFF2-40B4-BE49-F238E27FC236}">
                <a16:creationId xmlns:a16="http://schemas.microsoft.com/office/drawing/2014/main" xmlns="" id="{EED5B1A3-C601-447D-8F34-4C5FF8D94E5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173810" y="231389"/>
            <a:ext cx="1296140" cy="1375465"/>
          </a:xfrm>
          <a:prstGeom prst="rect">
            <a:avLst/>
          </a:prstGeom>
        </p:spPr>
      </p:pic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38FF20-2EE8-4291-A443-0C6C312FB843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0465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99A17E68-DC61-4DA9-AB94-0F35C24A59E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1262" t="26667" r="22160" b="20259"/>
          <a:stretch/>
        </p:blipFill>
        <p:spPr>
          <a:xfrm>
            <a:off x="559293" y="550417"/>
            <a:ext cx="11017145" cy="5770484"/>
          </a:xfrm>
          <a:prstGeom prst="rect">
            <a:avLst/>
          </a:prstGeom>
        </p:spPr>
      </p:pic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38FF20-2EE8-4291-A443-0C6C312FB843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366620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>
            <a:extLst>
              <a:ext uri="{FF2B5EF4-FFF2-40B4-BE49-F238E27FC236}">
                <a16:creationId xmlns:a16="http://schemas.microsoft.com/office/drawing/2014/main" xmlns="" id="{8C85DDFB-FDF8-4C1F-BBBA-0B620C30398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4757" t="30162" r="24854" b="15210"/>
          <a:stretch/>
        </p:blipFill>
        <p:spPr>
          <a:xfrm>
            <a:off x="550416" y="603682"/>
            <a:ext cx="11026066" cy="5655075"/>
          </a:xfrm>
          <a:prstGeom prst="rect">
            <a:avLst/>
          </a:prstGeom>
        </p:spPr>
      </p:pic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38FF20-2EE8-4291-A443-0C6C312FB843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076496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369ACAB1-1269-43A6-9016-DFC2FC73D5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Объект 6">
            <a:extLst>
              <a:ext uri="{FF2B5EF4-FFF2-40B4-BE49-F238E27FC236}">
                <a16:creationId xmlns:a16="http://schemas.microsoft.com/office/drawing/2014/main" xmlns="" id="{1504B020-F234-4FED-8457-8FB2BB5A78F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xmlns="" id="{9B64FD70-B53F-4BF3-97F6-181FF0B4114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3593" t="21231" r="23180" b="25437"/>
          <a:stretch/>
        </p:blipFill>
        <p:spPr>
          <a:xfrm>
            <a:off x="781235" y="572908"/>
            <a:ext cx="10475649" cy="5559786"/>
          </a:xfrm>
          <a:prstGeom prst="rect">
            <a:avLst/>
          </a:prstGeom>
        </p:spPr>
      </p:pic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38FF20-2EE8-4291-A443-0C6C312FB843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872376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30E1A3D2-81D7-45ED-806B-76E02B2808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" name="Объект 6">
            <a:extLst>
              <a:ext uri="{FF2B5EF4-FFF2-40B4-BE49-F238E27FC236}">
                <a16:creationId xmlns:a16="http://schemas.microsoft.com/office/drawing/2014/main" xmlns="" id="{DE1C9930-245B-4637-A7DF-CD2BBB94A94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22104" t="22591" r="21765" b="11937"/>
          <a:stretch/>
        </p:blipFill>
        <p:spPr>
          <a:xfrm>
            <a:off x="727969" y="642594"/>
            <a:ext cx="10866267" cy="5572812"/>
          </a:xfrm>
        </p:spPr>
      </p:pic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38FF20-2EE8-4291-A443-0C6C312FB843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808161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Объект 11"/>
          <p:cNvSpPr>
            <a:spLocks noGrp="1"/>
          </p:cNvSpPr>
          <p:nvPr>
            <p:ph sz="half" idx="1"/>
          </p:nvPr>
        </p:nvSpPr>
        <p:spPr>
          <a:xfrm>
            <a:off x="276687" y="611419"/>
            <a:ext cx="4005971" cy="4364182"/>
          </a:xfrm>
        </p:spPr>
        <p:txBody>
          <a:bodyPr/>
          <a:lstStyle/>
          <a:p>
            <a:pPr algn="just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Условия участия в программе</a:t>
            </a:r>
          </a:p>
        </p:txBody>
      </p:sp>
      <p:sp>
        <p:nvSpPr>
          <p:cNvPr id="13" name="Объект 12"/>
          <p:cNvSpPr>
            <a:spLocks noGrp="1"/>
          </p:cNvSpPr>
          <p:nvPr>
            <p:ph sz="half" idx="2"/>
          </p:nvPr>
        </p:nvSpPr>
        <p:spPr>
          <a:xfrm>
            <a:off x="4359428" y="611419"/>
            <a:ext cx="7483384" cy="4306810"/>
          </a:xfrm>
        </p:spPr>
        <p:txBody>
          <a:bodyPr>
            <a:normAutofit/>
          </a:bodyPr>
          <a:lstStyle/>
          <a:p>
            <a:pPr algn="just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Расчет социальной выплаты по программе «Обеспечение населения Сахалинской области качественным жильем»</a:t>
            </a:r>
          </a:p>
          <a:p>
            <a:endParaRPr lang="ru-RU" sz="1200" dirty="0"/>
          </a:p>
          <a:p>
            <a:endParaRPr lang="ru-RU" sz="1000" dirty="0"/>
          </a:p>
        </p:txBody>
      </p:sp>
      <p:sp>
        <p:nvSpPr>
          <p:cNvPr id="14" name="TextBox 13"/>
          <p:cNvSpPr txBox="1"/>
          <p:nvPr/>
        </p:nvSpPr>
        <p:spPr>
          <a:xfrm>
            <a:off x="199917" y="5153145"/>
            <a:ext cx="11566125" cy="12606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pic>
        <p:nvPicPr>
          <p:cNvPr id="15" name="Рисунок 1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5418" y="5255580"/>
            <a:ext cx="663871" cy="1162975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48609" y="5283966"/>
            <a:ext cx="689312" cy="1162975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47083" y="5283967"/>
            <a:ext cx="761577" cy="1162975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996682" y="5255580"/>
            <a:ext cx="747896" cy="1158194"/>
          </a:xfrm>
          <a:prstGeom prst="rect">
            <a:avLst/>
          </a:prstGeom>
        </p:spPr>
      </p:pic>
      <p:sp>
        <p:nvSpPr>
          <p:cNvPr id="19" name="Скругленный прямоугольник 18"/>
          <p:cNvSpPr/>
          <p:nvPr/>
        </p:nvSpPr>
        <p:spPr>
          <a:xfrm>
            <a:off x="1499456" y="5510605"/>
            <a:ext cx="1140696" cy="594804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Скругленный прямоугольник 19"/>
          <p:cNvSpPr/>
          <p:nvPr/>
        </p:nvSpPr>
        <p:spPr>
          <a:xfrm>
            <a:off x="3746378" y="5486057"/>
            <a:ext cx="1027534" cy="594804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Скругленный прямоугольник 20"/>
          <p:cNvSpPr/>
          <p:nvPr/>
        </p:nvSpPr>
        <p:spPr>
          <a:xfrm>
            <a:off x="5858990" y="5486057"/>
            <a:ext cx="955594" cy="594804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Скругленный прямоугольник 21"/>
          <p:cNvSpPr/>
          <p:nvPr/>
        </p:nvSpPr>
        <p:spPr>
          <a:xfrm>
            <a:off x="7855200" y="5510605"/>
            <a:ext cx="1008983" cy="594804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TextBox 22"/>
          <p:cNvSpPr txBox="1"/>
          <p:nvPr/>
        </p:nvSpPr>
        <p:spPr>
          <a:xfrm>
            <a:off x="1634041" y="5583404"/>
            <a:ext cx="9788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dirty="0">
                <a:latin typeface="Book Antiqua" panose="02040602050305030304" pitchFamily="18" charset="0"/>
              </a:rPr>
              <a:t>2 человека</a:t>
            </a:r>
          </a:p>
          <a:p>
            <a:r>
              <a:rPr lang="ru-RU" sz="1000" dirty="0">
                <a:latin typeface="Book Antiqua" panose="02040602050305030304" pitchFamily="18" charset="0"/>
              </a:rPr>
              <a:t>990 095 руб.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3720019" y="5583404"/>
            <a:ext cx="107550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 человека</a:t>
            </a:r>
          </a:p>
          <a:p>
            <a:pPr algn="ctr"/>
            <a:r>
              <a:rPr lang="ru-R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1 272 979 руб.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5800157" y="5583404"/>
            <a:ext cx="108590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 человека</a:t>
            </a:r>
          </a:p>
          <a:p>
            <a:pPr algn="ctr"/>
            <a:r>
              <a:rPr lang="ru-R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1 697 306 руб.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7796664" y="5595209"/>
            <a:ext cx="114176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5 человек</a:t>
            </a:r>
          </a:p>
          <a:p>
            <a:pPr algn="ctr"/>
            <a:r>
              <a:rPr lang="ru-R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2 121 633 руб</a:t>
            </a:r>
            <a:r>
              <a:rPr lang="ru-RU" sz="1000" dirty="0"/>
              <a:t>.</a:t>
            </a:r>
          </a:p>
        </p:txBody>
      </p:sp>
      <p:pic>
        <p:nvPicPr>
          <p:cNvPr id="3076" name="Picture 4" descr="https://eduimpulse27.ru/wp-content/uploads/2018/06/young-happy-family-two-kids-cartoon-illustration-54845386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86548" y="1610318"/>
            <a:ext cx="1091404" cy="17402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8" name="TextBox 27"/>
          <p:cNvSpPr txBox="1"/>
          <p:nvPr/>
        </p:nvSpPr>
        <p:spPr>
          <a:xfrm>
            <a:off x="305212" y="999240"/>
            <a:ext cx="179311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Возраст каждого из супругов, либо одного родителя  в неполной семье не превышает 35 лет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235460" y="1804330"/>
            <a:ext cx="1580226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Признание молодой семьи нуждающейся в жилом помещении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333115" y="2479110"/>
            <a:ext cx="1384916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Имеющая место жительства на территории Сахалинской области не менее 10 лет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2862150" y="1103505"/>
            <a:ext cx="163398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Наличие у молодой семьи доходов либо иных денежных средств, достаточных для оплаты расчетной стоимости жилья в части, превышающей размер предоставляемой социальной выплаты</a:t>
            </a:r>
          </a:p>
        </p:txBody>
      </p:sp>
      <p:cxnSp>
        <p:nvCxnSpPr>
          <p:cNvPr id="33" name="Прямая соединительная линия 32"/>
          <p:cNvCxnSpPr/>
          <p:nvPr/>
        </p:nvCxnSpPr>
        <p:spPr>
          <a:xfrm>
            <a:off x="497941" y="5153145"/>
            <a:ext cx="8211493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Прямоугольник с двумя скругленными противолежащими углами 33"/>
          <p:cNvSpPr/>
          <p:nvPr/>
        </p:nvSpPr>
        <p:spPr>
          <a:xfrm>
            <a:off x="4693431" y="1410299"/>
            <a:ext cx="3332258" cy="574598"/>
          </a:xfrm>
          <a:prstGeom prst="round2Diag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Размер общей площади жилого помещения, с учетом которой определяется размер выплаты</a:t>
            </a:r>
          </a:p>
        </p:txBody>
      </p:sp>
      <p:sp>
        <p:nvSpPr>
          <p:cNvPr id="35" name="Прямоугольник с двумя скругленными противолежащими углами 34"/>
          <p:cNvSpPr/>
          <p:nvPr/>
        </p:nvSpPr>
        <p:spPr>
          <a:xfrm>
            <a:off x="8367544" y="1344869"/>
            <a:ext cx="3406351" cy="642927"/>
          </a:xfrm>
          <a:prstGeom prst="round2Diag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9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Расчетная стоимость жилья </a:t>
            </a:r>
            <a:r>
              <a:rPr lang="ru-RU" sz="9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</a:t>
            </a:r>
            <a:r>
              <a:rPr lang="ru-RU" sz="9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размер общей площади </a:t>
            </a:r>
            <a:r>
              <a:rPr lang="ru-RU" sz="9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</a:t>
            </a:r>
            <a:r>
              <a:rPr lang="ru-RU" sz="9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нормативная стоимость 1 м2</a:t>
            </a:r>
          </a:p>
        </p:txBody>
      </p:sp>
      <p:sp>
        <p:nvSpPr>
          <p:cNvPr id="36" name="Прямоугольник с двумя скругленными противолежащими углами 35"/>
          <p:cNvSpPr/>
          <p:nvPr/>
        </p:nvSpPr>
        <p:spPr>
          <a:xfrm>
            <a:off x="5667108" y="4259084"/>
            <a:ext cx="6029608" cy="610463"/>
          </a:xfrm>
          <a:prstGeom prst="round2Diag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9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Размер социальной выплаты для молодых семей составляет - 3</a:t>
            </a:r>
            <a:r>
              <a:rPr lang="ru-RU" sz="9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0% </a:t>
            </a:r>
            <a:endParaRPr lang="ru-RU" sz="9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0" name="Скругленный прямоугольник 39"/>
          <p:cNvSpPr/>
          <p:nvPr/>
        </p:nvSpPr>
        <p:spPr>
          <a:xfrm>
            <a:off x="4661185" y="2060278"/>
            <a:ext cx="1286192" cy="594804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9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Семья из 2-х человек </a:t>
            </a:r>
          </a:p>
          <a:p>
            <a:pPr algn="ctr"/>
            <a:r>
              <a:rPr lang="ru-RU" sz="9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42 кв. метра</a:t>
            </a:r>
          </a:p>
        </p:txBody>
      </p:sp>
      <p:sp>
        <p:nvSpPr>
          <p:cNvPr id="41" name="Скругленный прямоугольник 40"/>
          <p:cNvSpPr/>
          <p:nvPr/>
        </p:nvSpPr>
        <p:spPr>
          <a:xfrm>
            <a:off x="6187548" y="2079079"/>
            <a:ext cx="1254072" cy="594804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9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Семья из 3-х и более человек</a:t>
            </a:r>
          </a:p>
          <a:p>
            <a:pPr algn="ctr"/>
            <a:r>
              <a:rPr lang="ru-RU" sz="9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 18 кв. метров на человека</a:t>
            </a:r>
          </a:p>
        </p:txBody>
      </p:sp>
      <p:pic>
        <p:nvPicPr>
          <p:cNvPr id="38" name="Рисунок 3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933341" y="2821537"/>
            <a:ext cx="789059" cy="1304530"/>
          </a:xfrm>
          <a:prstGeom prst="rect">
            <a:avLst/>
          </a:prstGeom>
        </p:spPr>
      </p:pic>
      <p:pic>
        <p:nvPicPr>
          <p:cNvPr id="39" name="Рисунок 38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362000" y="2824646"/>
            <a:ext cx="867414" cy="1316980"/>
          </a:xfrm>
          <a:prstGeom prst="rect">
            <a:avLst/>
          </a:prstGeom>
        </p:spPr>
      </p:pic>
      <p:sp>
        <p:nvSpPr>
          <p:cNvPr id="44" name="Скругленный прямоугольник 43"/>
          <p:cNvSpPr/>
          <p:nvPr/>
        </p:nvSpPr>
        <p:spPr>
          <a:xfrm>
            <a:off x="9552660" y="2014759"/>
            <a:ext cx="2092230" cy="594804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9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Стоимость для Сахалинской области на 3 кв.2020 года</a:t>
            </a:r>
          </a:p>
          <a:p>
            <a:pPr algn="ctr"/>
            <a:r>
              <a:rPr lang="ru-RU" sz="9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78 579 руб.</a:t>
            </a:r>
          </a:p>
        </p:txBody>
      </p:sp>
      <p:pic>
        <p:nvPicPr>
          <p:cNvPr id="45" name="Рисунок 44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538656" y="2747439"/>
            <a:ext cx="4106234" cy="1380824"/>
          </a:xfrm>
          <a:prstGeom prst="rect">
            <a:avLst/>
          </a:prstGeom>
        </p:spPr>
      </p:pic>
      <p:sp>
        <p:nvSpPr>
          <p:cNvPr id="32" name="Стрелка: вправо 31">
            <a:extLst>
              <a:ext uri="{FF2B5EF4-FFF2-40B4-BE49-F238E27FC236}">
                <a16:creationId xmlns:a16="http://schemas.microsoft.com/office/drawing/2014/main" xmlns="" id="{FA989BE0-4B1A-4129-B48C-D44C84661CEE}"/>
              </a:ext>
            </a:extLst>
          </p:cNvPr>
          <p:cNvSpPr/>
          <p:nvPr/>
        </p:nvSpPr>
        <p:spPr>
          <a:xfrm rot="5400000">
            <a:off x="1973767" y="3564821"/>
            <a:ext cx="718106" cy="514905"/>
          </a:xfrm>
          <a:prstGeom prst="rightArrow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7" name="Скругленный прямоугольник 19">
            <a:extLst>
              <a:ext uri="{FF2B5EF4-FFF2-40B4-BE49-F238E27FC236}">
                <a16:creationId xmlns:a16="http://schemas.microsoft.com/office/drawing/2014/main" xmlns="" id="{DE37C5FC-C70C-4852-BA8C-53BE12BE50B2}"/>
              </a:ext>
            </a:extLst>
          </p:cNvPr>
          <p:cNvSpPr/>
          <p:nvPr/>
        </p:nvSpPr>
        <p:spPr>
          <a:xfrm>
            <a:off x="1344640" y="4276014"/>
            <a:ext cx="2209147" cy="594804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9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Администрации муниципальных образований</a:t>
            </a:r>
          </a:p>
        </p:txBody>
      </p:sp>
      <p:sp>
        <p:nvSpPr>
          <p:cNvPr id="42" name="Скругленный прямоугольник 19">
            <a:extLst>
              <a:ext uri="{FF2B5EF4-FFF2-40B4-BE49-F238E27FC236}">
                <a16:creationId xmlns:a16="http://schemas.microsoft.com/office/drawing/2014/main" xmlns="" id="{B7950A75-5B00-48AF-9754-9CAF04C67404}"/>
              </a:ext>
            </a:extLst>
          </p:cNvPr>
          <p:cNvSpPr/>
          <p:nvPr/>
        </p:nvSpPr>
        <p:spPr>
          <a:xfrm>
            <a:off x="2718844" y="3383709"/>
            <a:ext cx="1027534" cy="594804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9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Подача документов</a:t>
            </a:r>
          </a:p>
        </p:txBody>
      </p:sp>
      <p:graphicFrame>
        <p:nvGraphicFramePr>
          <p:cNvPr id="4" name="Таблица 3">
            <a:extLst>
              <a:ext uri="{FF2B5EF4-FFF2-40B4-BE49-F238E27FC236}">
                <a16:creationId xmlns:a16="http://schemas.microsoft.com/office/drawing/2014/main" xmlns="" id="{A2769B1A-9B05-4853-A056-481B4349FA9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92522610"/>
              </p:ext>
            </p:extLst>
          </p:nvPr>
        </p:nvGraphicFramePr>
        <p:xfrm>
          <a:off x="463222" y="258926"/>
          <a:ext cx="11034944" cy="365760"/>
        </p:xfrm>
        <a:graphic>
          <a:graphicData uri="http://schemas.openxmlformats.org/drawingml/2006/table">
            <a:tbl>
              <a:tblPr/>
              <a:tblGrid>
                <a:gridCol w="11034944">
                  <a:extLst>
                    <a:ext uri="{9D8B030D-6E8A-4147-A177-3AD203B41FA5}">
                      <a16:colId xmlns:a16="http://schemas.microsoft.com/office/drawing/2014/main" xmlns="" val="2493896810"/>
                    </a:ext>
                  </a:extLst>
                </a:gridCol>
              </a:tblGrid>
              <a:tr h="248715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Социальная выплата</a:t>
                      </a:r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268348339"/>
                  </a:ext>
                </a:extLst>
              </a:tr>
            </a:tbl>
          </a:graphicData>
        </a:graphic>
      </p:graphicFrame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38FF20-2EE8-4291-A443-0C6C312FB843}" type="slidenum">
              <a:rPr lang="ru-RU" smtClean="0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644374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Стрелка: вправо 7">
            <a:extLst>
              <a:ext uri="{FF2B5EF4-FFF2-40B4-BE49-F238E27FC236}">
                <a16:creationId xmlns:a16="http://schemas.microsoft.com/office/drawing/2014/main" xmlns="" id="{4D5CEF8F-6597-4C33-BA80-C2D16614446A}"/>
              </a:ext>
            </a:extLst>
          </p:cNvPr>
          <p:cNvSpPr/>
          <p:nvPr/>
        </p:nvSpPr>
        <p:spPr>
          <a:xfrm>
            <a:off x="1563519" y="2704603"/>
            <a:ext cx="1056443" cy="514905"/>
          </a:xfrm>
          <a:prstGeom prst="rightArrow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aphicFrame>
        <p:nvGraphicFramePr>
          <p:cNvPr id="11" name="Таблица 10">
            <a:extLst>
              <a:ext uri="{FF2B5EF4-FFF2-40B4-BE49-F238E27FC236}">
                <a16:creationId xmlns:a16="http://schemas.microsoft.com/office/drawing/2014/main" xmlns="" id="{19614E41-30B5-43DC-A2EE-25367013B26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7978784"/>
              </p:ext>
            </p:extLst>
          </p:nvPr>
        </p:nvGraphicFramePr>
        <p:xfrm>
          <a:off x="1563519" y="2299316"/>
          <a:ext cx="851207" cy="365760"/>
        </p:xfrm>
        <a:graphic>
          <a:graphicData uri="http://schemas.openxmlformats.org/drawingml/2006/table">
            <a:tbl>
              <a:tblPr/>
              <a:tblGrid>
                <a:gridCol w="851207">
                  <a:extLst>
                    <a:ext uri="{9D8B030D-6E8A-4147-A177-3AD203B41FA5}">
                      <a16:colId xmlns:a16="http://schemas.microsoft.com/office/drawing/2014/main" xmlns="" val="3206734853"/>
                    </a:ext>
                  </a:extLst>
                </a:gridCol>
              </a:tblGrid>
              <a:tr h="346229">
                <a:tc>
                  <a:txBody>
                    <a:bodyPr/>
                    <a:lstStyle/>
                    <a:p>
                      <a:pPr algn="ctr"/>
                      <a:r>
                        <a:rPr lang="ru-RU" sz="9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Определить нуждаемость</a:t>
                      </a:r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246877164"/>
                  </a:ext>
                </a:extLst>
              </a:tr>
            </a:tbl>
          </a:graphicData>
        </a:graphic>
      </p:graphicFrame>
      <p:graphicFrame>
        <p:nvGraphicFramePr>
          <p:cNvPr id="15" name="Таблица 14">
            <a:extLst>
              <a:ext uri="{FF2B5EF4-FFF2-40B4-BE49-F238E27FC236}">
                <a16:creationId xmlns:a16="http://schemas.microsoft.com/office/drawing/2014/main" xmlns="" id="{A0BE1888-4126-45B7-9D52-3BC60DD2F88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0613511"/>
              </p:ext>
            </p:extLst>
          </p:nvPr>
        </p:nvGraphicFramePr>
        <p:xfrm>
          <a:off x="5611300" y="431402"/>
          <a:ext cx="1660125" cy="5870448"/>
        </p:xfrm>
        <a:graphic>
          <a:graphicData uri="http://schemas.openxmlformats.org/drawingml/2006/table">
            <a:tbl>
              <a:tblPr/>
              <a:tblGrid>
                <a:gridCol w="1660125">
                  <a:extLst>
                    <a:ext uri="{9D8B030D-6E8A-4147-A177-3AD203B41FA5}">
                      <a16:colId xmlns:a16="http://schemas.microsoft.com/office/drawing/2014/main" xmlns="" val="2661411270"/>
                    </a:ext>
                  </a:extLst>
                </a:gridCol>
              </a:tblGrid>
              <a:tr h="2086252">
                <a:tc>
                  <a:txBody>
                    <a:bodyPr/>
                    <a:lstStyle/>
                    <a:p>
                      <a:pPr marL="0" lvl="0" indent="0" algn="just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None/>
                      </a:pPr>
                      <a:r>
                        <a:rPr lang="ru-RU" sz="9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</a:t>
                      </a: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. Заявление;</a:t>
                      </a:r>
                    </a:p>
                    <a:p>
                      <a:pPr marL="0" lvl="0" indent="0" algn="just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None/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2. Свидетельство о браке (на одиноко проживающего не распространяется);</a:t>
                      </a:r>
                    </a:p>
                    <a:p>
                      <a:pPr marL="0" lvl="0" indent="0" algn="just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None/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3.Документ, удостоверяющий личность заявителя (при наличии семьи - документы, удостоверяющие личность каждого члена семьи);</a:t>
                      </a:r>
                    </a:p>
                    <a:p>
                      <a:pPr marL="0" lvl="0" indent="0" algn="just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None/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3.Документ, подтверждающий факт постоянного места жительства Заявителя и членов его семьи на территории Сахалинской области не менее 10 лет (на детей, которым в год подачи заявления не исполнилось 10 лет, предоставляется без учета десятилетнего периода). </a:t>
                      </a:r>
                    </a:p>
                    <a:p>
                      <a:pPr marL="38100" indent="190500"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Один из нижеуказанных документов:</a:t>
                      </a:r>
                    </a:p>
                    <a:p>
                      <a:pPr marL="38100" indent="190500"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а) документ органа, имеющего сведения о факте проживания на территории Сахалинской области и уполномоченного на его выдачу </a:t>
                      </a:r>
                    </a:p>
                  </a:txBody>
                  <a:tcPr marL="114300" marR="114300" marT="0" marB="0"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932168470"/>
                  </a:ext>
                </a:extLst>
              </a:tr>
            </a:tbl>
          </a:graphicData>
        </a:graphic>
      </p:graphicFrame>
      <p:sp>
        <p:nvSpPr>
          <p:cNvPr id="24" name="Стрелка: вправо 23">
            <a:extLst>
              <a:ext uri="{FF2B5EF4-FFF2-40B4-BE49-F238E27FC236}">
                <a16:creationId xmlns:a16="http://schemas.microsoft.com/office/drawing/2014/main" xmlns="" id="{79EC7B37-75CE-430E-922D-FA8FF5D716DA}"/>
              </a:ext>
            </a:extLst>
          </p:cNvPr>
          <p:cNvSpPr/>
          <p:nvPr/>
        </p:nvSpPr>
        <p:spPr>
          <a:xfrm>
            <a:off x="4199987" y="2686848"/>
            <a:ext cx="1201671" cy="514905"/>
          </a:xfrm>
          <a:prstGeom prst="rightArrow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aphicFrame>
        <p:nvGraphicFramePr>
          <p:cNvPr id="19" name="Таблица 18">
            <a:extLst>
              <a:ext uri="{FF2B5EF4-FFF2-40B4-BE49-F238E27FC236}">
                <a16:creationId xmlns:a16="http://schemas.microsoft.com/office/drawing/2014/main" xmlns="" id="{5D502F8C-E1A6-4CBB-8F85-17500074C28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74680527"/>
              </p:ext>
            </p:extLst>
          </p:nvPr>
        </p:nvGraphicFramePr>
        <p:xfrm>
          <a:off x="2623185" y="2076027"/>
          <a:ext cx="1367161" cy="2011680"/>
        </p:xfrm>
        <a:graphic>
          <a:graphicData uri="http://schemas.openxmlformats.org/drawingml/2006/table">
            <a:tbl>
              <a:tblPr/>
              <a:tblGrid>
                <a:gridCol w="1367161">
                  <a:extLst>
                    <a:ext uri="{9D8B030D-6E8A-4147-A177-3AD203B41FA5}">
                      <a16:colId xmlns:a16="http://schemas.microsoft.com/office/drawing/2014/main" xmlns="" val="4226727968"/>
                    </a:ext>
                  </a:extLst>
                </a:gridCol>
              </a:tblGrid>
              <a:tr h="1185518">
                <a:tc>
                  <a:txBody>
                    <a:bodyPr/>
                    <a:lstStyle/>
                    <a:p>
                      <a:pPr algn="ctr"/>
                      <a:r>
                        <a:rPr lang="ru-RU" sz="105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Количество членов семьи разделить на площадь имеющегося жилого помещения.</a:t>
                      </a:r>
                    </a:p>
                    <a:p>
                      <a:pPr algn="ctr"/>
                      <a:r>
                        <a:rPr lang="ru-RU" sz="105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Если получится меньше 18 м2 на человека, значит вы подходите по критерию нуждаемости.</a:t>
                      </a:r>
                    </a:p>
                    <a:p>
                      <a:pPr algn="ctr"/>
                      <a:endParaRPr lang="ru-RU" sz="105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78124780"/>
                  </a:ext>
                </a:extLst>
              </a:tr>
            </a:tbl>
          </a:graphicData>
        </a:graphic>
      </p:graphicFrame>
      <p:pic>
        <p:nvPicPr>
          <p:cNvPr id="25" name="Рисунок 24">
            <a:extLst>
              <a:ext uri="{FF2B5EF4-FFF2-40B4-BE49-F238E27FC236}">
                <a16:creationId xmlns:a16="http://schemas.microsoft.com/office/drawing/2014/main" xmlns="" id="{25F97B3A-9F73-4DA6-86DB-91DACD0107A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9898" y="2549488"/>
            <a:ext cx="954292" cy="1304530"/>
          </a:xfrm>
          <a:prstGeom prst="rect">
            <a:avLst/>
          </a:prstGeom>
        </p:spPr>
      </p:pic>
      <p:graphicFrame>
        <p:nvGraphicFramePr>
          <p:cNvPr id="26" name="Таблица 25">
            <a:extLst>
              <a:ext uri="{FF2B5EF4-FFF2-40B4-BE49-F238E27FC236}">
                <a16:creationId xmlns:a16="http://schemas.microsoft.com/office/drawing/2014/main" xmlns="" id="{9B239E90-BAE8-406E-BA5A-1B112E33CAF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87646741"/>
              </p:ext>
            </p:extLst>
          </p:nvPr>
        </p:nvGraphicFramePr>
        <p:xfrm>
          <a:off x="4291205" y="2076027"/>
          <a:ext cx="1056443" cy="502920"/>
        </p:xfrm>
        <a:graphic>
          <a:graphicData uri="http://schemas.openxmlformats.org/drawingml/2006/table">
            <a:tbl>
              <a:tblPr/>
              <a:tblGrid>
                <a:gridCol w="1056443">
                  <a:extLst>
                    <a:ext uri="{9D8B030D-6E8A-4147-A177-3AD203B41FA5}">
                      <a16:colId xmlns:a16="http://schemas.microsoft.com/office/drawing/2014/main" xmlns="" val="3206734853"/>
                    </a:ext>
                  </a:extLst>
                </a:gridCol>
              </a:tblGrid>
              <a:tr h="346229">
                <a:tc>
                  <a:txBody>
                    <a:bodyPr/>
                    <a:lstStyle/>
                    <a:p>
                      <a:pPr algn="ctr"/>
                      <a:r>
                        <a:rPr lang="ru-RU" sz="9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Сбор документов для получения субсидии</a:t>
                      </a:r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246877164"/>
                  </a:ext>
                </a:extLst>
              </a:tr>
            </a:tbl>
          </a:graphicData>
        </a:graphic>
      </p:graphicFrame>
      <p:sp>
        <p:nvSpPr>
          <p:cNvPr id="27" name="Стрелка: вправо 26">
            <a:extLst>
              <a:ext uri="{FF2B5EF4-FFF2-40B4-BE49-F238E27FC236}">
                <a16:creationId xmlns:a16="http://schemas.microsoft.com/office/drawing/2014/main" xmlns="" id="{B84F3D49-639F-4C61-8119-52133847BFCA}"/>
              </a:ext>
            </a:extLst>
          </p:cNvPr>
          <p:cNvSpPr/>
          <p:nvPr/>
        </p:nvSpPr>
        <p:spPr>
          <a:xfrm>
            <a:off x="7360050" y="2704603"/>
            <a:ext cx="1463076" cy="514905"/>
          </a:xfrm>
          <a:prstGeom prst="rightArrow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aphicFrame>
        <p:nvGraphicFramePr>
          <p:cNvPr id="2" name="Таблица 1">
            <a:extLst>
              <a:ext uri="{FF2B5EF4-FFF2-40B4-BE49-F238E27FC236}">
                <a16:creationId xmlns:a16="http://schemas.microsoft.com/office/drawing/2014/main" xmlns="" id="{0931AE46-3CBA-4C42-99D2-CE7F5A398A7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06034427"/>
              </p:ext>
            </p:extLst>
          </p:nvPr>
        </p:nvGraphicFramePr>
        <p:xfrm>
          <a:off x="8935375" y="2775624"/>
          <a:ext cx="1677880" cy="548640"/>
        </p:xfrm>
        <a:graphic>
          <a:graphicData uri="http://schemas.openxmlformats.org/drawingml/2006/table">
            <a:tbl>
              <a:tblPr/>
              <a:tblGrid>
                <a:gridCol w="1677880">
                  <a:extLst>
                    <a:ext uri="{9D8B030D-6E8A-4147-A177-3AD203B41FA5}">
                      <a16:colId xmlns:a16="http://schemas.microsoft.com/office/drawing/2014/main" xmlns="" val="1692695208"/>
                    </a:ext>
                  </a:extLst>
                </a:gridCol>
              </a:tblGrid>
              <a:tr h="372862">
                <a:tc>
                  <a:txBody>
                    <a:bodyPr/>
                    <a:lstStyle/>
                    <a:p>
                      <a:pPr algn="ctr"/>
                      <a:r>
                        <a:rPr lang="ru-RU" sz="1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Администрации муниципальных образований</a:t>
                      </a:r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2085394"/>
                  </a:ext>
                </a:extLst>
              </a:tr>
            </a:tbl>
          </a:graphicData>
        </a:graphic>
      </p:graphicFrame>
      <p:sp>
        <p:nvSpPr>
          <p:cNvPr id="28" name="Стрелка: вправо 27">
            <a:extLst>
              <a:ext uri="{FF2B5EF4-FFF2-40B4-BE49-F238E27FC236}">
                <a16:creationId xmlns:a16="http://schemas.microsoft.com/office/drawing/2014/main" xmlns="" id="{4F19CB9A-DBAF-4F40-AEEE-A4C5058ABDCC}"/>
              </a:ext>
            </a:extLst>
          </p:cNvPr>
          <p:cNvSpPr/>
          <p:nvPr/>
        </p:nvSpPr>
        <p:spPr>
          <a:xfrm rot="5400000">
            <a:off x="8931804" y="3849097"/>
            <a:ext cx="1463076" cy="514905"/>
          </a:xfrm>
          <a:prstGeom prst="rightArrow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aphicFrame>
        <p:nvGraphicFramePr>
          <p:cNvPr id="3" name="Таблица 2">
            <a:extLst>
              <a:ext uri="{FF2B5EF4-FFF2-40B4-BE49-F238E27FC236}">
                <a16:creationId xmlns:a16="http://schemas.microsoft.com/office/drawing/2014/main" xmlns="" id="{AAAC56ED-2C97-4721-97A5-DACFCF76522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91883635"/>
              </p:ext>
            </p:extLst>
          </p:nvPr>
        </p:nvGraphicFramePr>
        <p:xfrm>
          <a:off x="8823126" y="4988295"/>
          <a:ext cx="2139518" cy="243840"/>
        </p:xfrm>
        <a:graphic>
          <a:graphicData uri="http://schemas.openxmlformats.org/drawingml/2006/table">
            <a:tbl>
              <a:tblPr/>
              <a:tblGrid>
                <a:gridCol w="2139518">
                  <a:extLst>
                    <a:ext uri="{9D8B030D-6E8A-4147-A177-3AD203B41FA5}">
                      <a16:colId xmlns:a16="http://schemas.microsoft.com/office/drawing/2014/main" xmlns="" val="3060642271"/>
                    </a:ext>
                  </a:extLst>
                </a:gridCol>
              </a:tblGrid>
              <a:tr h="219722">
                <a:tc>
                  <a:txBody>
                    <a:bodyPr/>
                    <a:lstStyle/>
                    <a:p>
                      <a:pPr algn="ctr"/>
                      <a:r>
                        <a:rPr lang="ru-RU" sz="1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Выдача субсидии</a:t>
                      </a:r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576272395"/>
                  </a:ext>
                </a:extLst>
              </a:tr>
            </a:tbl>
          </a:graphicData>
        </a:graphic>
      </p:graphicFrame>
      <p:graphicFrame>
        <p:nvGraphicFramePr>
          <p:cNvPr id="4" name="Таблица 3">
            <a:extLst>
              <a:ext uri="{FF2B5EF4-FFF2-40B4-BE49-F238E27FC236}">
                <a16:creationId xmlns:a16="http://schemas.microsoft.com/office/drawing/2014/main" xmlns="" id="{976DC0D3-7EC7-4EF2-87F8-D88E31B4604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58241764"/>
              </p:ext>
            </p:extLst>
          </p:nvPr>
        </p:nvGraphicFramePr>
        <p:xfrm>
          <a:off x="10164932" y="3718311"/>
          <a:ext cx="1438182" cy="548640"/>
        </p:xfrm>
        <a:graphic>
          <a:graphicData uri="http://schemas.openxmlformats.org/drawingml/2006/table">
            <a:tbl>
              <a:tblPr/>
              <a:tblGrid>
                <a:gridCol w="1438182">
                  <a:extLst>
                    <a:ext uri="{9D8B030D-6E8A-4147-A177-3AD203B41FA5}">
                      <a16:colId xmlns:a16="http://schemas.microsoft.com/office/drawing/2014/main" xmlns="" val="434183766"/>
                    </a:ext>
                  </a:extLst>
                </a:gridCol>
              </a:tblGrid>
              <a:tr h="372862">
                <a:tc>
                  <a:txBody>
                    <a:bodyPr/>
                    <a:lstStyle/>
                    <a:p>
                      <a:pPr algn="ctr"/>
                      <a:r>
                        <a:rPr lang="ru-RU" sz="1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Рассмотрение полученных документов</a:t>
                      </a:r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623941201"/>
                  </a:ext>
                </a:extLst>
              </a:tr>
            </a:tbl>
          </a:graphicData>
        </a:graphic>
      </p:graphicFrame>
      <p:graphicFrame>
        <p:nvGraphicFramePr>
          <p:cNvPr id="29" name="Таблица 28">
            <a:extLst>
              <a:ext uri="{FF2B5EF4-FFF2-40B4-BE49-F238E27FC236}">
                <a16:creationId xmlns:a16="http://schemas.microsoft.com/office/drawing/2014/main" xmlns="" id="{4033FC12-3D80-408A-ABC7-6C7EEC749A4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0102230"/>
              </p:ext>
            </p:extLst>
          </p:nvPr>
        </p:nvGraphicFramePr>
        <p:xfrm>
          <a:off x="7481067" y="2321088"/>
          <a:ext cx="1056443" cy="365760"/>
        </p:xfrm>
        <a:graphic>
          <a:graphicData uri="http://schemas.openxmlformats.org/drawingml/2006/table">
            <a:tbl>
              <a:tblPr/>
              <a:tblGrid>
                <a:gridCol w="1056443">
                  <a:extLst>
                    <a:ext uri="{9D8B030D-6E8A-4147-A177-3AD203B41FA5}">
                      <a16:colId xmlns:a16="http://schemas.microsoft.com/office/drawing/2014/main" xmlns="" val="3206734853"/>
                    </a:ext>
                  </a:extLst>
                </a:gridCol>
              </a:tblGrid>
              <a:tr h="346229">
                <a:tc>
                  <a:txBody>
                    <a:bodyPr/>
                    <a:lstStyle/>
                    <a:p>
                      <a:pPr algn="ctr"/>
                      <a:r>
                        <a:rPr lang="ru-RU" sz="9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Направление документов</a:t>
                      </a:r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246877164"/>
                  </a:ext>
                </a:extLst>
              </a:tr>
            </a:tbl>
          </a:graphicData>
        </a:graphic>
      </p:graphicFrame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38FF20-2EE8-4291-A443-0C6C312FB843}" type="slidenum">
              <a:rPr lang="ru-RU" smtClean="0"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025906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248576" y="334311"/>
            <a:ext cx="5576152" cy="640080"/>
          </a:xfrm>
        </p:spPr>
        <p:txBody>
          <a:bodyPr>
            <a:noAutofit/>
          </a:bodyPr>
          <a:lstStyle/>
          <a:p>
            <a:pPr marL="182880" indent="-182880" algn="just">
              <a:lnSpc>
                <a:spcPct val="110000"/>
              </a:lnSpc>
              <a:spcBef>
                <a:spcPts val="900"/>
              </a:spcBef>
              <a:buFont typeface="Garamond" pitchFamily="18" charset="0"/>
              <a:buChar char="◦"/>
            </a:pPr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Единовременная выплата на погашение ипотеки при рождении ребенка в Сахалинской области</a:t>
            </a:r>
          </a:p>
        </p:txBody>
      </p:sp>
      <p:sp>
        <p:nvSpPr>
          <p:cNvPr id="7" name="Объект 6"/>
          <p:cNvSpPr>
            <a:spLocks noGrp="1"/>
          </p:cNvSpPr>
          <p:nvPr>
            <p:ph sz="half" idx="2"/>
          </p:nvPr>
        </p:nvSpPr>
        <p:spPr>
          <a:xfrm>
            <a:off x="408979" y="1144421"/>
            <a:ext cx="4751093" cy="4855467"/>
          </a:xfrm>
        </p:spPr>
        <p:txBody>
          <a:bodyPr>
            <a:normAutofit/>
          </a:bodyPr>
          <a:lstStyle/>
          <a:p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Условия участия в программе</a:t>
            </a:r>
          </a:p>
          <a:p>
            <a:endParaRPr lang="ru-RU" sz="1400" dirty="0"/>
          </a:p>
        </p:txBody>
      </p:sp>
      <p:sp>
        <p:nvSpPr>
          <p:cNvPr id="8" name="Текст 7"/>
          <p:cNvSpPr>
            <a:spLocks noGrp="1"/>
          </p:cNvSpPr>
          <p:nvPr>
            <p:ph type="body" sz="quarter" idx="3"/>
          </p:nvPr>
        </p:nvSpPr>
        <p:spPr>
          <a:xfrm>
            <a:off x="6134470" y="334311"/>
            <a:ext cx="5548544" cy="640080"/>
          </a:xfrm>
        </p:spPr>
        <p:txBody>
          <a:bodyPr>
            <a:noAutofit/>
          </a:bodyPr>
          <a:lstStyle/>
          <a:p>
            <a:pPr marL="182880" indent="-182880">
              <a:lnSpc>
                <a:spcPct val="120000"/>
              </a:lnSpc>
              <a:spcBef>
                <a:spcPts val="900"/>
              </a:spcBef>
              <a:buFont typeface="Garamond" pitchFamily="18" charset="0"/>
              <a:buChar char="◦"/>
            </a:pPr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Единовременная выплата на погашение ипотеки многодетным семьям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3108309" y="1439971"/>
            <a:ext cx="1902685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проживание одного из родителей, состоящего в браке (родителя, не состоящего в браке, одинокого родителя), на территории Сахалинской области в общей сложности не менее 10 лет.</a:t>
            </a:r>
          </a:p>
          <a:p>
            <a:pPr algn="just"/>
            <a:endParaRPr lang="ru-RU" sz="1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Ипотечный кредит получен в 2020 году</a:t>
            </a:r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30392" y="1439971"/>
            <a:ext cx="1246866" cy="1321678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352475" y="1500325"/>
            <a:ext cx="144534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наличие у всех членов семьи гражданства РФ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352475" y="2180763"/>
            <a:ext cx="146497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проживание всех членов семьи на территории Сахалинской области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1568534" y="2799616"/>
            <a:ext cx="156359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Ребенок рожден не ранее 01.01.2020</a:t>
            </a:r>
          </a:p>
        </p:txBody>
      </p:sp>
      <p:pic>
        <p:nvPicPr>
          <p:cNvPr id="21" name="Рисунок 2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2367" y="3528564"/>
            <a:ext cx="1129004" cy="1507076"/>
          </a:xfrm>
          <a:prstGeom prst="rect">
            <a:avLst/>
          </a:prstGeom>
        </p:spPr>
      </p:pic>
      <p:pic>
        <p:nvPicPr>
          <p:cNvPr id="22" name="Рисунок 2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83532" y="3528564"/>
            <a:ext cx="1127462" cy="1507076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201610" y="3572155"/>
            <a:ext cx="1041682" cy="1463485"/>
          </a:xfrm>
          <a:prstGeom prst="rect">
            <a:avLst/>
          </a:prstGeom>
        </p:spPr>
      </p:pic>
      <p:sp>
        <p:nvSpPr>
          <p:cNvPr id="27" name="Скругленный прямоугольник 26"/>
          <p:cNvSpPr/>
          <p:nvPr/>
        </p:nvSpPr>
        <p:spPr>
          <a:xfrm>
            <a:off x="352475" y="5317106"/>
            <a:ext cx="1234466" cy="639192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 рождении первого ребенка  </a:t>
            </a:r>
          </a:p>
          <a:p>
            <a:pPr algn="ctr"/>
            <a:r>
              <a:rPr lang="ru-RU" sz="1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500 000 руб.</a:t>
            </a:r>
          </a:p>
        </p:txBody>
      </p:sp>
      <p:sp>
        <p:nvSpPr>
          <p:cNvPr id="28" name="Скругленный прямоугольник 27"/>
          <p:cNvSpPr/>
          <p:nvPr/>
        </p:nvSpPr>
        <p:spPr>
          <a:xfrm>
            <a:off x="2121032" y="5303143"/>
            <a:ext cx="1202837" cy="639192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 рождении второго ребенка </a:t>
            </a:r>
          </a:p>
          <a:p>
            <a:pPr algn="ctr"/>
            <a:r>
              <a:rPr lang="ru-RU" sz="1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1 000 000 руб</a:t>
            </a:r>
            <a:r>
              <a:rPr lang="ru-RU" sz="1000" dirty="0">
                <a:solidFill>
                  <a:schemeClr val="tx1"/>
                </a:solidFill>
              </a:rPr>
              <a:t>.</a:t>
            </a:r>
          </a:p>
        </p:txBody>
      </p:sp>
      <p:sp>
        <p:nvSpPr>
          <p:cNvPr id="29" name="Скругленный прямоугольник 28"/>
          <p:cNvSpPr/>
          <p:nvPr/>
        </p:nvSpPr>
        <p:spPr>
          <a:xfrm>
            <a:off x="3845844" y="5306300"/>
            <a:ext cx="1320960" cy="639192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 рождении третьего (и более) ребенка</a:t>
            </a:r>
          </a:p>
          <a:p>
            <a:pPr algn="ctr"/>
            <a:r>
              <a:rPr lang="ru-RU" sz="1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2 000 000 руб.</a:t>
            </a:r>
          </a:p>
        </p:txBody>
      </p:sp>
      <p:sp>
        <p:nvSpPr>
          <p:cNvPr id="30" name="Объект 29"/>
          <p:cNvSpPr>
            <a:spLocks noGrp="1"/>
          </p:cNvSpPr>
          <p:nvPr>
            <p:ph sz="quarter" idx="4"/>
          </p:nvPr>
        </p:nvSpPr>
        <p:spPr>
          <a:xfrm>
            <a:off x="6134470" y="974391"/>
            <a:ext cx="5726097" cy="498259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Средства государственной поддержки предоставляются матери или отцу при рождении у них третьего или последующего ребенка. При этом необходимо соблюдение следующих условий:</a:t>
            </a:r>
          </a:p>
          <a:p>
            <a:pPr marL="0" indent="0" algn="ctr">
              <a:buNone/>
            </a:pPr>
            <a:endParaRPr lang="ru-RU" sz="1000" dirty="0"/>
          </a:p>
          <a:p>
            <a:endParaRPr lang="ru-RU" sz="1000" dirty="0"/>
          </a:p>
          <a:p>
            <a:endParaRPr lang="ru-RU" sz="1000" dirty="0"/>
          </a:p>
          <a:p>
            <a:endParaRPr lang="ru-RU" sz="1000" dirty="0"/>
          </a:p>
          <a:p>
            <a:endParaRPr lang="ru-RU" sz="1000" dirty="0"/>
          </a:p>
          <a:p>
            <a:endParaRPr lang="ru-RU" sz="1000" dirty="0"/>
          </a:p>
          <a:p>
            <a:endParaRPr lang="ru-RU" sz="1000" dirty="0"/>
          </a:p>
        </p:txBody>
      </p:sp>
      <p:pic>
        <p:nvPicPr>
          <p:cNvPr id="32" name="Рисунок 3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251305" y="1489642"/>
            <a:ext cx="1747316" cy="1747316"/>
          </a:xfrm>
          <a:prstGeom prst="rect">
            <a:avLst/>
          </a:prstGeom>
        </p:spPr>
      </p:pic>
      <p:sp>
        <p:nvSpPr>
          <p:cNvPr id="33" name="TextBox 32"/>
          <p:cNvSpPr txBox="1"/>
          <p:nvPr/>
        </p:nvSpPr>
        <p:spPr>
          <a:xfrm>
            <a:off x="6364978" y="1493237"/>
            <a:ext cx="188632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дата рождения третьего или последующего ребенка в период с 1 января 2019 по 31 декабря 2022 года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6392766" y="2407706"/>
            <a:ext cx="1781748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родитель, который подает заявление, и все дети являются гражданами РФ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9998621" y="1574112"/>
            <a:ext cx="198999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заявитель (мать или отец) должен являться заемщиком по ипотечному жилищному кредиту (займу)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10102049" y="2439726"/>
            <a:ext cx="1835308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срок заключения кредитного договора (договора займа) – до 1 июля 2023 года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6342479" y="3288234"/>
            <a:ext cx="2890192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целью кредитного договора является покупка жилья или земельного участка под строительство жилого дома, также допускается рефинансирование кредитов, предоставленных на указанные цели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9330257" y="3311104"/>
            <a:ext cx="2530309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 этом возраст детей значения не имеет – получить выплату можно, даже если старшему ребенку уже есть 18 лет.</a:t>
            </a:r>
          </a:p>
        </p:txBody>
      </p:sp>
      <p:sp>
        <p:nvSpPr>
          <p:cNvPr id="40" name="Прямоугольник с двумя скругленными противолежащими углами 39"/>
          <p:cNvSpPr/>
          <p:nvPr/>
        </p:nvSpPr>
        <p:spPr>
          <a:xfrm>
            <a:off x="7137541" y="5467558"/>
            <a:ext cx="4190260" cy="392619"/>
          </a:xfrm>
          <a:prstGeom prst="round2Diag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00" dirty="0">
                <a:solidFill>
                  <a:schemeClr val="tx1"/>
                </a:solidFill>
              </a:rPr>
              <a:t>450 000 руб.</a:t>
            </a:r>
          </a:p>
        </p:txBody>
      </p:sp>
      <p:sp>
        <p:nvSpPr>
          <p:cNvPr id="25" name="Скругленный прямоугольник 27">
            <a:extLst>
              <a:ext uri="{FF2B5EF4-FFF2-40B4-BE49-F238E27FC236}">
                <a16:creationId xmlns:a16="http://schemas.microsoft.com/office/drawing/2014/main" xmlns="" id="{08F299B0-7C20-466E-829E-CC4A49E6018C}"/>
              </a:ext>
            </a:extLst>
          </p:cNvPr>
          <p:cNvSpPr/>
          <p:nvPr/>
        </p:nvSpPr>
        <p:spPr>
          <a:xfrm>
            <a:off x="2121032" y="5999888"/>
            <a:ext cx="1202837" cy="639192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256</a:t>
            </a:r>
            <a:r>
              <a:rPr lang="ru-RU" sz="1000" dirty="0">
                <a:solidFill>
                  <a:schemeClr val="tx1"/>
                </a:solidFill>
              </a:rPr>
              <a:t>.</a:t>
            </a: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38FF20-2EE8-4291-A443-0C6C312FB843}" type="slidenum">
              <a:rPr lang="ru-RU" smtClean="0"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557889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авон">
  <a:themeElements>
    <a:clrScheme name="Савон">
      <a:dk1>
        <a:sysClr val="windowText" lastClr="000000"/>
      </a:dk1>
      <a:lt1>
        <a:sysClr val="window" lastClr="FFFFFF"/>
      </a:lt1>
      <a:dk2>
        <a:srgbClr val="1485A4"/>
      </a:dk2>
      <a:lt2>
        <a:srgbClr val="E3DED1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F49100"/>
      </a:hlink>
      <a:folHlink>
        <a:srgbClr val="739D9B"/>
      </a:folHlink>
    </a:clrScheme>
    <a:fontScheme name="Савон">
      <a:majorFont>
        <a:latin typeface="Century Gothic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Савон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5000"/>
                <a:lumMod val="105000"/>
              </a:schemeClr>
            </a:gs>
            <a:gs pos="100000">
              <a:schemeClr val="phClr">
                <a:tint val="65000"/>
                <a:satMod val="100000"/>
                <a:lumMod val="10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0000"/>
                <a:lumMod val="100000"/>
              </a:schemeClr>
            </a:gs>
            <a:gs pos="50000">
              <a:schemeClr val="phClr">
                <a:shade val="99000"/>
                <a:satMod val="105000"/>
                <a:lumMod val="100000"/>
              </a:schemeClr>
            </a:gs>
            <a:gs pos="100000">
              <a:schemeClr val="phClr">
                <a:shade val="98000"/>
                <a:satMod val="105000"/>
                <a:lumMod val="100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12700" dir="5400000" algn="ctr" rotWithShape="0">
              <a:srgbClr val="000000">
                <a:alpha val="63000"/>
              </a:srgbClr>
            </a:outerShdw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4200000"/>
            </a:lightRig>
          </a:scene3d>
          <a:sp3d prstMaterial="flat">
            <a:bevelT w="50800" h="63500" prst="rible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shade val="92000"/>
                <a:satMod val="160000"/>
              </a:schemeClr>
            </a:gs>
            <a:gs pos="77000">
              <a:schemeClr val="phClr">
                <a:tint val="100000"/>
                <a:shade val="73000"/>
                <a:satMod val="155000"/>
              </a:schemeClr>
            </a:gs>
            <a:gs pos="100000">
              <a:schemeClr val="phClr">
                <a:tint val="100000"/>
                <a:shade val="67000"/>
                <a:satMod val="145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2000"/>
                <a:satMod val="115000"/>
              </a:schemeClr>
            </a:duotone>
          </a:blip>
          <a:tile tx="0" ty="0" sx="60000" sy="6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Savon" id="{1306E473-ED32-493B-A2D0-240A757EDD34}" vid="{C20BADFE-D095-436F-9677-9264042809F0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TM03457510[[fn=Савон]]</Template>
  <TotalTime>761</TotalTime>
  <Words>1878</Words>
  <Application>Microsoft Office PowerPoint</Application>
  <PresentationFormat>Произвольный</PresentationFormat>
  <Paragraphs>256</Paragraphs>
  <Slides>14</Slides>
  <Notes>3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Савон</vt:lpstr>
      <vt:lpstr>Меры социальной поддержки  молодых семей  Сахалинской области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Материнский (семейный) капитал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Меры социальной поддержки  молодых семей  Сахалинской области</dc:title>
  <dc:creator>User</dc:creator>
  <cp:lastModifiedBy>panina</cp:lastModifiedBy>
  <cp:revision>85</cp:revision>
  <dcterms:created xsi:type="dcterms:W3CDTF">2020-07-20T03:24:23Z</dcterms:created>
  <dcterms:modified xsi:type="dcterms:W3CDTF">2020-08-20T01:55:19Z</dcterms:modified>
</cp:coreProperties>
</file>