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2" r:id="rId3"/>
    <p:sldId id="256" r:id="rId4"/>
    <p:sldId id="259" r:id="rId5"/>
    <p:sldId id="261" r:id="rId6"/>
    <p:sldId id="263" r:id="rId7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EC7D3B"/>
    <a:srgbClr val="F1C944"/>
    <a:srgbClr val="76B64A"/>
    <a:srgbClr val="9DC641"/>
    <a:srgbClr val="EE7967"/>
    <a:srgbClr val="7293A3"/>
    <a:srgbClr val="FF0202"/>
    <a:srgbClr val="0575C7"/>
    <a:srgbClr val="00B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7" autoAdjust="0"/>
    <p:restoredTop sz="94660"/>
  </p:normalViewPr>
  <p:slideViewPr>
    <p:cSldViewPr snapToGrid="0">
      <p:cViewPr>
        <p:scale>
          <a:sx n="97" d="100"/>
          <a:sy n="97" d="100"/>
        </p:scale>
        <p:origin x="-9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372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861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826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44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7533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307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971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81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26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437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063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482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31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405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47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79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54463-152D-447D-8C52-5A81702E421E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AAC75C0-0C16-4CD3-9D1A-2E4630052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10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6639">
            <a:off x="3609699" y="1018127"/>
            <a:ext cx="1268078" cy="12071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4762">
            <a:off x="6544309" y="1025963"/>
            <a:ext cx="1268078" cy="1207113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 rot="20281460">
            <a:off x="9655420" y="1204817"/>
            <a:ext cx="1055717" cy="947651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 rot="19700240">
            <a:off x="559351" y="1123731"/>
            <a:ext cx="1035170" cy="947651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67" y="1751250"/>
            <a:ext cx="1797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Ставка кредитования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851382" y="1708557"/>
            <a:ext cx="2855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максимальная сумма кредита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9465" y="1678961"/>
            <a:ext cx="1837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минимальный первоначальный взнос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28794" y="1771295"/>
            <a:ext cx="1278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срок кредита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17030" y="1247445"/>
            <a:ext cx="2263195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j-lt"/>
                <a:ea typeface="+mj-ea"/>
                <a:cs typeface="+mj-cs"/>
              </a:rPr>
              <a:t>36-300мес.**</a:t>
            </a:r>
          </a:p>
          <a:p>
            <a:endParaRPr lang="ru-RU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7723" y="6314162"/>
            <a:ext cx="81796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*</a:t>
            </a:r>
            <a:r>
              <a:rPr lang="ru-RU" sz="900" dirty="0" smtClean="0"/>
              <a:t>Реализуется в рамках Постановления </a:t>
            </a:r>
            <a:r>
              <a:rPr lang="ru-RU" sz="900" dirty="0"/>
              <a:t>Правительства РФ от № </a:t>
            </a:r>
            <a:r>
              <a:rPr lang="ru-RU" sz="900" dirty="0" smtClean="0"/>
              <a:t>1567 </a:t>
            </a:r>
            <a:r>
              <a:rPr lang="ru-RU" sz="900" dirty="0"/>
              <a:t>от </a:t>
            </a:r>
            <a:r>
              <a:rPr lang="ru-RU" sz="900" dirty="0" smtClean="0"/>
              <a:t>30.11.2019 и № 696 от 31.05.2019.</a:t>
            </a:r>
          </a:p>
          <a:p>
            <a:endParaRPr lang="ru-RU" sz="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F3C8E99-D21F-4681-99DC-F555E1FC4DCE}"/>
              </a:ext>
            </a:extLst>
          </p:cNvPr>
          <p:cNvSpPr txBox="1"/>
          <p:nvPr/>
        </p:nvSpPr>
        <p:spPr>
          <a:xfrm>
            <a:off x="-120142" y="215618"/>
            <a:ext cx="11921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«Сельская ипотека» от </a:t>
            </a:r>
            <a:r>
              <a:rPr lang="ru-RU" sz="3200" i="1" dirty="0" smtClean="0"/>
              <a:t>0,1% до 3% годовых*</a:t>
            </a:r>
            <a:endParaRPr lang="ru-RU" sz="32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6C94300-AF63-4ECD-B437-8B3C50E7B2C6}"/>
              </a:ext>
            </a:extLst>
          </p:cNvPr>
          <p:cNvSpPr txBox="1"/>
          <p:nvPr/>
        </p:nvSpPr>
        <p:spPr>
          <a:xfrm>
            <a:off x="6971340" y="1202177"/>
            <a:ext cx="774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+mj-lt"/>
                <a:ea typeface="+mj-ea"/>
                <a:cs typeface="+mj-cs"/>
              </a:rPr>
              <a:t>10%</a:t>
            </a:r>
            <a:endParaRPr lang="ru-RU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5E7CE0C-08F7-4AD1-B7FA-C5DD18611B27}"/>
              </a:ext>
            </a:extLst>
          </p:cNvPr>
          <p:cNvSpPr txBox="1"/>
          <p:nvPr/>
        </p:nvSpPr>
        <p:spPr>
          <a:xfrm>
            <a:off x="3087600" y="1143038"/>
            <a:ext cx="2208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+mj-lt"/>
                <a:ea typeface="+mj-ea"/>
                <a:cs typeface="+mj-cs"/>
              </a:rPr>
              <a:t>5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800" dirty="0">
                <a:latin typeface="+mj-lt"/>
                <a:ea typeface="+mj-ea"/>
                <a:cs typeface="+mj-cs"/>
              </a:rPr>
              <a:t>млн. руб.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7DF93AA-A376-435F-A794-7D839296124D}"/>
              </a:ext>
            </a:extLst>
          </p:cNvPr>
          <p:cNvSpPr txBox="1"/>
          <p:nvPr/>
        </p:nvSpPr>
        <p:spPr>
          <a:xfrm>
            <a:off x="198717" y="1258704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+mj-lt"/>
                <a:ea typeface="+mj-ea"/>
                <a:cs typeface="+mj-cs"/>
              </a:rPr>
              <a:t>2,7-3,0%</a:t>
            </a:r>
            <a:endParaRPr lang="ru-RU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599" y="2323409"/>
            <a:ext cx="5044042" cy="378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7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2421" y="193785"/>
            <a:ext cx="7797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/>
              <a:t>Цель предоставления </a:t>
            </a:r>
            <a:r>
              <a:rPr lang="ru-RU" sz="3200" i="1" dirty="0" smtClean="0"/>
              <a:t>кредита:</a:t>
            </a:r>
            <a:endParaRPr lang="ru-RU" sz="32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95" y="4193579"/>
            <a:ext cx="2522751" cy="14861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02524" y="2917492"/>
            <a:ext cx="27885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/>
              <a:t>Покупка новостройки по договору участия в долевом строительстве у физического или юридического лица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050" y="4189231"/>
            <a:ext cx="2510710" cy="15337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168" y="4189231"/>
            <a:ext cx="2626822" cy="15303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3590" y="4189231"/>
            <a:ext cx="2638434" cy="153037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00380" y="2917492"/>
            <a:ext cx="2510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/>
              <a:t>Покупка новостройки по договору купли-продажи у физического или юридического лица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7022" y="5892835"/>
            <a:ext cx="110808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Ипотечный кредит в рамках настоящего продукта предоставляется только один раз.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При этом приобретаемое жилье может быть не единственным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Ипотечный кредит для приобретения недвижимости на вторичном рынке не предоставляется.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42804" y="2917492"/>
            <a:ext cx="278753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/>
              <a:t>Строительство жилого дома на собственном земельном участке (в том числе незавершенное) с подрядной организацией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875446" y="2917491"/>
            <a:ext cx="29999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/>
              <a:t>Покупка готового жилого дома с земельным участком у физического или юридического лица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015" y="937377"/>
            <a:ext cx="1172440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На сельских территориях (сельских агломерациях</a:t>
            </a:r>
            <a:r>
              <a:rPr lang="ru-RU" sz="1400" dirty="0" smtClean="0"/>
              <a:t>)</a:t>
            </a:r>
          </a:p>
          <a:p>
            <a:endParaRPr lang="ru-RU" sz="1400" dirty="0"/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/>
              <a:t>"</a:t>
            </a:r>
            <a:r>
              <a:rPr lang="ru-RU" sz="1200" i="1" dirty="0"/>
              <a:t>сельские территории" - сельские поселения или сельские поселения и межселенные территории, объединенные общей территорией в границах муниципального района, сельские населенные пункты, рабочие поселки, входящие в состав городских округов (за исключением городских округов, на территории которых находятся административные центры субъектов Российской Федерации</a:t>
            </a:r>
            <a:r>
              <a:rPr lang="ru-RU" sz="1200" i="1" dirty="0" smtClean="0"/>
              <a:t>)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200" i="1" dirty="0" smtClean="0"/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i="1" dirty="0" smtClean="0"/>
              <a:t>"</a:t>
            </a:r>
            <a:r>
              <a:rPr lang="ru-RU" sz="1200" i="1" dirty="0"/>
              <a:t>сельские агломерации" - сельские территории, а также поселки городского типа, рабочие поселки, не входящие в состав городских округов, и малые города с численностью населения, постоянно проживающего на территории, не превышающей 30 тыс. человек.</a:t>
            </a:r>
          </a:p>
          <a:p>
            <a:pPr algn="just"/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23986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1788470" y="29631"/>
            <a:ext cx="6696503" cy="984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i="1" dirty="0">
                <a:solidFill>
                  <a:schemeClr val="tx1"/>
                </a:solidFill>
              </a:rPr>
              <a:t>Целевая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i="1" dirty="0">
                <a:solidFill>
                  <a:schemeClr val="tx1"/>
                </a:solidFill>
              </a:rPr>
              <a:t>аудитория</a:t>
            </a:r>
            <a:r>
              <a:rPr lang="ru-RU" sz="3200" dirty="0">
                <a:solidFill>
                  <a:schemeClr val="tx1"/>
                </a:solidFill>
              </a:rPr>
              <a:t/>
            </a:r>
            <a:br>
              <a:rPr lang="ru-RU" sz="3200" dirty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222" y="603990"/>
            <a:ext cx="916654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6"/>
              </a:buClr>
            </a:pPr>
            <a:r>
              <a:rPr lang="ru-RU" sz="2000" dirty="0"/>
              <a:t> </a:t>
            </a:r>
            <a:r>
              <a:rPr lang="ru-RU" sz="2000" b="1" i="1" u="sng" dirty="0"/>
              <a:t>Г</a:t>
            </a:r>
            <a:r>
              <a:rPr lang="ru-RU" sz="2000" b="1" i="1" u="sng" dirty="0" smtClean="0"/>
              <a:t>ражданин РФ </a:t>
            </a:r>
            <a:r>
              <a:rPr lang="ru-RU" sz="2000" b="1" i="1" u="sng" dirty="0"/>
              <a:t>.</a:t>
            </a:r>
            <a:r>
              <a:rPr lang="ru-RU" sz="2000" b="1" i="1" u="sng" dirty="0" smtClean="0"/>
              <a:t> 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1500" dirty="0"/>
              <a:t>Получить льготную ипотеку могут граждане РФ в возрасте от 21 года на дату заключения кредитного договора и до 65 лет на плановую дату погашения кредита.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5946" y="1490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3543101"/>
            <a:ext cx="11222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500" dirty="0" smtClean="0"/>
              <a:t>Взять </a:t>
            </a:r>
            <a:r>
              <a:rPr lang="ru-RU" sz="1500" dirty="0"/>
              <a:t>льготную ипотеку сможет и холостой мужчина, и девушка, которая живет в гражданском браке и не планирует заводить детей, пенсионеры, у которых дети давно выросли, </a:t>
            </a:r>
            <a:r>
              <a:rPr lang="ru-RU" sz="1500" dirty="0" smtClean="0"/>
              <a:t>и семьи с детьми и без детей.</a:t>
            </a:r>
            <a:endParaRPr lang="ru-RU" sz="1500" dirty="0"/>
          </a:p>
          <a:p>
            <a:pPr algn="just" fontAlgn="base"/>
            <a:endParaRPr lang="ru-RU" dirty="0"/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500" dirty="0"/>
              <a:t>В качестве </a:t>
            </a:r>
            <a:r>
              <a:rPr lang="ru-RU" sz="1500" dirty="0" err="1"/>
              <a:t>созаемщиков</a:t>
            </a:r>
            <a:r>
              <a:rPr lang="ru-RU" sz="1500" dirty="0"/>
              <a:t> по кредиту могут выступать физические лица в количестве не более 3-х человек, в том числе не состоящие в родственных отношениях с заемщиком, имеющие документально подтвержденные доходы.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16" y="1931440"/>
            <a:ext cx="2344189" cy="15307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018" y="1922460"/>
            <a:ext cx="2247986" cy="15164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517" y="1931440"/>
            <a:ext cx="2142130" cy="15074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159" y="1931440"/>
            <a:ext cx="2162305" cy="15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7700" y="64096"/>
            <a:ext cx="8413063" cy="274129"/>
          </a:xfrm>
        </p:spPr>
        <p:txBody>
          <a:bodyPr>
            <a:normAutofit fontScale="90000"/>
          </a:bodyPr>
          <a:lstStyle/>
          <a:p>
            <a:pPr marL="285750" indent="-285750" algn="ctr"/>
            <a:r>
              <a:rPr lang="ru-RU" i="1" dirty="0">
                <a:solidFill>
                  <a:schemeClr val="tx1"/>
                </a:solidFill>
              </a:rPr>
              <a:t>Залоговое обеспечение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3078" y="603455"/>
            <a:ext cx="859926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latin typeface="+mj-lt"/>
                <a:ea typeface="+mj-ea"/>
                <a:cs typeface="+mj-cs"/>
              </a:rPr>
              <a:t>Готовая </a:t>
            </a:r>
            <a:r>
              <a:rPr lang="ru-RU" sz="1400" b="1" dirty="0" smtClean="0">
                <a:latin typeface="+mj-lt"/>
                <a:ea typeface="+mj-ea"/>
                <a:cs typeface="+mj-cs"/>
              </a:rPr>
              <a:t>квартира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 залог приобретаемого недвижимого имущества (с оформлением закладной</a:t>
            </a:r>
            <a:r>
              <a:rPr lang="ru-RU" sz="1400" dirty="0" smtClean="0"/>
              <a:t>).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latin typeface="+mj-lt"/>
                <a:ea typeface="+mj-ea"/>
                <a:cs typeface="+mj-cs"/>
              </a:rPr>
              <a:t>Строящаяся квартира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на этапе строительства-залог прав требования участника долевого строительства;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после регистрации права собственности на квартиру –залог недвижимого имущества (с оформлением закладной</a:t>
            </a:r>
            <a:r>
              <a:rPr lang="ru-RU" sz="1400" dirty="0" smtClean="0"/>
              <a:t>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 smtClean="0"/>
              <a:t>Строительство жилого дома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 </a:t>
            </a:r>
            <a:r>
              <a:rPr lang="ru-RU" sz="1400" dirty="0" smtClean="0"/>
              <a:t>на этапе строительства – залог земельного участка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</a:t>
            </a:r>
            <a:r>
              <a:rPr lang="ru-RU" sz="1400" dirty="0" smtClean="0"/>
              <a:t>осле ввода дома в эксплуатацию и регистрации права собственности – залог недвижимого имущества (дома) с оформлением закладной.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986376" y="2809435"/>
            <a:ext cx="4826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 defTabSz="457200">
              <a:spcBef>
                <a:spcPct val="0"/>
              </a:spcBef>
            </a:pPr>
            <a:r>
              <a:rPr lang="ru-RU" sz="3200" i="1" dirty="0">
                <a:latin typeface="+mj-lt"/>
                <a:ea typeface="+mj-ea"/>
                <a:cs typeface="+mj-cs"/>
              </a:rPr>
              <a:t>Страховое обеспечение</a:t>
            </a: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184202" y="3271547"/>
            <a:ext cx="8244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smtClean="0">
                <a:latin typeface="+mj-lt"/>
                <a:ea typeface="+mj-ea"/>
                <a:cs typeface="+mj-cs"/>
              </a:rPr>
              <a:t>Имущественное страхование </a:t>
            </a:r>
            <a:r>
              <a:rPr lang="ru-RU" smtClean="0"/>
              <a:t>– </a:t>
            </a:r>
            <a:r>
              <a:rPr lang="ru-RU" sz="1400" smtClean="0"/>
              <a:t>обязательно по факту оформления права собственности </a:t>
            </a:r>
          </a:p>
          <a:p>
            <a:endParaRPr lang="ru-RU" sz="140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smtClean="0">
                <a:latin typeface="+mj-lt"/>
                <a:ea typeface="+mj-ea"/>
                <a:cs typeface="+mj-cs"/>
              </a:rPr>
              <a:t>Личное страхование </a:t>
            </a:r>
            <a:r>
              <a:rPr lang="ru-RU" sz="1400" smtClean="0"/>
              <a:t>– по желанию заемщика*</a:t>
            </a:r>
          </a:p>
          <a:p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04334" y="4014299"/>
            <a:ext cx="8069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*</a:t>
            </a:r>
            <a:r>
              <a:rPr lang="ru-RU" sz="1000" dirty="0" smtClean="0"/>
              <a:t>При отсутствии личного страхования кредитная организация имеет право на увеличение процентной ставки </a:t>
            </a:r>
            <a:endParaRPr lang="ru-RU" sz="1000" dirty="0"/>
          </a:p>
          <a:p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4444" y="4972946"/>
            <a:ext cx="107483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/>
              <a:t>Ограничений </a:t>
            </a:r>
            <a:r>
              <a:rPr lang="ru-RU" sz="1400" dirty="0"/>
              <a:t>по площади или стоимости самой </a:t>
            </a:r>
            <a:r>
              <a:rPr lang="ru-RU" sz="1400" dirty="0" smtClean="0"/>
              <a:t>недвижимости </a:t>
            </a:r>
            <a:r>
              <a:rPr lang="ru-RU" sz="1400" dirty="0"/>
              <a:t>нет. Покупатель должен внести первоначальный взнос не менее </a:t>
            </a:r>
            <a:r>
              <a:rPr lang="ru-RU" sz="1400" dirty="0" smtClean="0"/>
              <a:t>10</a:t>
            </a:r>
            <a:r>
              <a:rPr lang="ru-RU" sz="1400" dirty="0"/>
              <a:t>% от стоимости жилья. Если заемщику не хватает собственных накоплений на взнос, его можно оплатить материнским капиталом, а также средствами из региональных, местных </a:t>
            </a:r>
            <a:r>
              <a:rPr lang="ru-RU" sz="1400" dirty="0" smtClean="0"/>
              <a:t>бюджетов.</a:t>
            </a:r>
          </a:p>
          <a:p>
            <a:endParaRPr lang="ru-RU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rebuchet MS" panose="020B0603020202020204" pitchFamily="34" charset="0"/>
              </a:rPr>
              <a:t>Условиями договора подряда должно быть предусмотрено завершение строительства жилого дома (создание объекта индивидуального жилищного строительства) в срок, не превышающий 24 месяцев со дня предоставления заемщику льготного ипотечного кредита (займа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3037617" y="4337691"/>
            <a:ext cx="5095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atin typeface="+mj-lt"/>
                <a:ea typeface="+mj-ea"/>
                <a:cs typeface="+mj-cs"/>
              </a:rPr>
              <a:t>Прочие условия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28" y="718759"/>
            <a:ext cx="3332540" cy="19485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693" y="3065668"/>
            <a:ext cx="2908076" cy="170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6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3375" y="338529"/>
            <a:ext cx="8250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Trebuchet MS" panose="020B0603020202020204" pitchFamily="34" charset="0"/>
              </a:rPr>
              <a:t>Перечень</a:t>
            </a:r>
            <a:r>
              <a:rPr lang="ru-RU" sz="3200" i="1" dirty="0">
                <a:latin typeface="Trebuchet MS" panose="020B0603020202020204" pitchFamily="34" charset="0"/>
              </a:rPr>
              <a:t> документов для подачи заявки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08522" y="4221044"/>
            <a:ext cx="981981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Trebuchet MS" panose="020B0603020202020204" pitchFamily="34" charset="0"/>
            </a:endParaRPr>
          </a:p>
          <a:p>
            <a:endParaRPr lang="ru-RU" sz="1200" b="1" dirty="0">
              <a:latin typeface="Trebuchet MS" panose="020B0603020202020204" pitchFamily="34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Trebuchet MS" panose="020B0603020202020204" pitchFamily="34" charset="0"/>
              </a:rPr>
              <a:t>Внимание! Перечень требуемых документов может быть изменен по усмотрению </a:t>
            </a:r>
            <a:r>
              <a:rPr lang="ru-RU" sz="1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Банка*.</a:t>
            </a:r>
          </a:p>
          <a:p>
            <a:endParaRPr lang="ru-RU" sz="1600" dirty="0" smtClean="0"/>
          </a:p>
          <a:p>
            <a:r>
              <a:rPr lang="ru-RU" sz="1400" dirty="0" smtClean="0">
                <a:latin typeface="Trebuchet MS" panose="020B0603020202020204" pitchFamily="34" charset="0"/>
              </a:rPr>
              <a:t>* ПАО </a:t>
            </a:r>
            <a:r>
              <a:rPr lang="ru-RU" sz="1400" dirty="0" err="1">
                <a:latin typeface="Trebuchet MS" panose="020B0603020202020204" pitchFamily="34" charset="0"/>
              </a:rPr>
              <a:t>Россельхозбанк</a:t>
            </a:r>
            <a:r>
              <a:rPr lang="ru-RU" sz="1400" dirty="0">
                <a:latin typeface="Trebuchet MS" panose="020B0603020202020204" pitchFamily="34" charset="0"/>
              </a:rPr>
              <a:t>, ПАО Сбербанк, ПАО Дальневосточный банк</a:t>
            </a:r>
          </a:p>
          <a:p>
            <a:endParaRPr lang="ru-RU" sz="1600" b="1" dirty="0" smtClean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endParaRPr lang="ru-RU" sz="1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endParaRPr lang="ru-RU" sz="1200" dirty="0">
              <a:latin typeface="Trebuchet MS" panose="020B06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D349BF-683E-4110-9021-6EC2CD888F41}"/>
              </a:ext>
            </a:extLst>
          </p:cNvPr>
          <p:cNvSpPr txBox="1"/>
          <p:nvPr/>
        </p:nvSpPr>
        <p:spPr>
          <a:xfrm>
            <a:off x="808522" y="1086032"/>
            <a:ext cx="71226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rebuchet MS" panose="020B0603020202020204" pitchFamily="34" charset="0"/>
              </a:rPr>
              <a:t>Основные документы:</a:t>
            </a:r>
          </a:p>
          <a:p>
            <a:endParaRPr lang="ru-RU" sz="1400" dirty="0">
              <a:latin typeface="Trebuchet MS" panose="020B0603020202020204" pitchFamily="34" charset="0"/>
            </a:endParaRPr>
          </a:p>
          <a:p>
            <a:r>
              <a:rPr lang="ru-RU" sz="1400" dirty="0">
                <a:latin typeface="Trebuchet MS" panose="020B0603020202020204" pitchFamily="34" charset="0"/>
              </a:rPr>
              <a:t>-Заявление-анкета заемщика/</a:t>
            </a:r>
            <a:r>
              <a:rPr lang="ru-RU" sz="1400" dirty="0" err="1">
                <a:latin typeface="Trebuchet MS" panose="020B0603020202020204" pitchFamily="34" charset="0"/>
              </a:rPr>
              <a:t>созаемщика</a:t>
            </a:r>
            <a:r>
              <a:rPr lang="ru-RU" sz="1400" dirty="0">
                <a:latin typeface="Trebuchet MS" panose="020B0603020202020204" pitchFamily="34" charset="0"/>
              </a:rPr>
              <a:t>;</a:t>
            </a:r>
            <a:br>
              <a:rPr lang="ru-RU" sz="1400" dirty="0">
                <a:latin typeface="Trebuchet MS" panose="020B0603020202020204" pitchFamily="34" charset="0"/>
              </a:rPr>
            </a:br>
            <a:r>
              <a:rPr lang="ru-RU" sz="1400" dirty="0">
                <a:latin typeface="Trebuchet MS" panose="020B0603020202020204" pitchFamily="34" charset="0"/>
              </a:rPr>
              <a:t>-Паспорт заемщика/</a:t>
            </a:r>
            <a:r>
              <a:rPr lang="ru-RU" sz="1400" dirty="0" err="1">
                <a:latin typeface="Trebuchet MS" panose="020B0603020202020204" pitchFamily="34" charset="0"/>
              </a:rPr>
              <a:t>созаемщика</a:t>
            </a:r>
            <a:r>
              <a:rPr lang="ru-RU" sz="1400" dirty="0">
                <a:latin typeface="Trebuchet MS" panose="020B0603020202020204" pitchFamily="34" charset="0"/>
              </a:rPr>
              <a:t> с отметкой о регистрации;</a:t>
            </a:r>
          </a:p>
          <a:p>
            <a:r>
              <a:rPr lang="ru-RU" sz="1400" dirty="0">
                <a:latin typeface="Trebuchet MS" panose="020B0603020202020204" pitchFamily="34" charset="0"/>
              </a:rPr>
              <a:t>-Документ, подтверждающий регистрацию по месту пребывания (при наличии временной регистрации);</a:t>
            </a:r>
          </a:p>
          <a:p>
            <a:r>
              <a:rPr lang="ru-RU" sz="1400" dirty="0">
                <a:latin typeface="Trebuchet MS" panose="020B0603020202020204" pitchFamily="34" charset="0"/>
              </a:rPr>
              <a:t>-СНИЛС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36D14E2-D08B-4AF9-9776-D9BDEC04AAAD}"/>
              </a:ext>
            </a:extLst>
          </p:cNvPr>
          <p:cNvSpPr txBox="1"/>
          <p:nvPr/>
        </p:nvSpPr>
        <p:spPr>
          <a:xfrm>
            <a:off x="808522" y="2726062"/>
            <a:ext cx="977062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Trebuchet MS" panose="020B0603020202020204" pitchFamily="34" charset="0"/>
              </a:rPr>
              <a:t>Если в качестве обеспечения по кредиту оформляется залог иного объекта недвижимости:</a:t>
            </a:r>
          </a:p>
          <a:p>
            <a:endParaRPr lang="ru-RU" sz="1400" dirty="0">
              <a:latin typeface="Trebuchet MS" panose="020B06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latin typeface="Trebuchet MS" panose="020B0603020202020204" pitchFamily="34" charset="0"/>
              </a:rPr>
              <a:t>Документы по предоставляемому </a:t>
            </a:r>
            <a:r>
              <a:rPr lang="ru-RU" sz="1400" dirty="0" smtClean="0">
                <a:latin typeface="Trebuchet MS" panose="020B0603020202020204" pitchFamily="34" charset="0"/>
              </a:rPr>
              <a:t>залогу;</a:t>
            </a:r>
            <a:endParaRPr lang="ru-RU" sz="1400" dirty="0">
              <a:latin typeface="Trebuchet MS" panose="020B06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latin typeface="Trebuchet MS" panose="020B0603020202020204" pitchFamily="34" charset="0"/>
              </a:rPr>
              <a:t>Документы, которые могут быть предоставлены после одобрения кредитной </a:t>
            </a:r>
            <a:r>
              <a:rPr lang="ru-RU" sz="1400" dirty="0" smtClean="0">
                <a:latin typeface="Trebuchet MS" panose="020B0603020202020204" pitchFamily="34" charset="0"/>
              </a:rPr>
              <a:t>заявки;</a:t>
            </a:r>
            <a:endParaRPr lang="ru-RU" sz="1400" dirty="0">
              <a:latin typeface="Trebuchet MS" panose="020B06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latin typeface="Trebuchet MS" panose="020B0603020202020204" pitchFamily="34" charset="0"/>
              </a:rPr>
              <a:t>Документы по кредитуемому жилому </a:t>
            </a:r>
            <a:r>
              <a:rPr lang="ru-RU" sz="1400" dirty="0" smtClean="0">
                <a:latin typeface="Trebuchet MS" panose="020B0603020202020204" pitchFamily="34" charset="0"/>
              </a:rPr>
              <a:t>помещению;</a:t>
            </a:r>
            <a:endParaRPr lang="ru-RU" sz="1400" dirty="0">
              <a:latin typeface="Trebuchet MS" panose="020B06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latin typeface="Trebuchet MS" panose="020B0603020202020204" pitchFamily="34" charset="0"/>
              </a:rPr>
              <a:t>Документы, подтверждающие наличие первоначального </a:t>
            </a:r>
            <a:r>
              <a:rPr lang="ru-RU" sz="1400" dirty="0" smtClean="0">
                <a:latin typeface="Trebuchet MS" panose="020B0603020202020204" pitchFamily="34" charset="0"/>
              </a:rPr>
              <a:t>взноса.</a:t>
            </a:r>
            <a:endParaRPr lang="ru-RU" sz="1400" dirty="0">
              <a:latin typeface="Trebuchet MS" panose="020B0603020202020204" pitchFamily="34" charset="0"/>
            </a:endParaRPr>
          </a:p>
          <a:p>
            <a:endParaRPr lang="ru-RU" dirty="0">
              <a:latin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32167" y="58189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30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166" y="10307"/>
            <a:ext cx="3984834" cy="6808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861" y="6514099"/>
            <a:ext cx="64524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*В редакции Постановления Правительства Сахалинской области от 06.04.2020 № 162</a:t>
            </a:r>
            <a:endParaRPr lang="ru-RU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5032087"/>
            <a:ext cx="30540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1. «Александровск-Сахалинский район»</a:t>
            </a:r>
          </a:p>
          <a:p>
            <a:r>
              <a:rPr lang="ru-RU" sz="1200" dirty="0" smtClean="0"/>
              <a:t>2. МО «</a:t>
            </a:r>
            <a:r>
              <a:rPr lang="ru-RU" sz="1200" dirty="0" err="1" smtClean="0"/>
              <a:t>Анивский</a:t>
            </a:r>
            <a:r>
              <a:rPr lang="ru-RU" sz="1200" dirty="0" smtClean="0"/>
              <a:t> городской округ»</a:t>
            </a:r>
          </a:p>
          <a:p>
            <a:r>
              <a:rPr lang="ru-RU" sz="1200" dirty="0" smtClean="0"/>
              <a:t>3. МО ГО «</a:t>
            </a:r>
            <a:r>
              <a:rPr lang="ru-RU" sz="1200" dirty="0" err="1" smtClean="0"/>
              <a:t>Долинский</a:t>
            </a:r>
            <a:r>
              <a:rPr lang="ru-RU" sz="1200" dirty="0" smtClean="0"/>
              <a:t>»</a:t>
            </a:r>
          </a:p>
          <a:p>
            <a:r>
              <a:rPr lang="ru-RU" sz="1200" dirty="0" smtClean="0"/>
              <a:t>4. МО </a:t>
            </a:r>
            <a:r>
              <a:rPr lang="ru-RU" sz="1200" dirty="0" err="1" smtClean="0"/>
              <a:t>Корсаковский</a:t>
            </a:r>
            <a:r>
              <a:rPr lang="ru-RU" sz="1200" dirty="0" smtClean="0"/>
              <a:t> ГО</a:t>
            </a:r>
          </a:p>
          <a:p>
            <a:r>
              <a:rPr lang="ru-RU" sz="1200" dirty="0" smtClean="0"/>
              <a:t>5. МО Курильский ГО</a:t>
            </a:r>
          </a:p>
          <a:p>
            <a:r>
              <a:rPr lang="ru-RU" sz="1200" dirty="0" smtClean="0"/>
              <a:t>6. </a:t>
            </a:r>
            <a:endParaRPr lang="ru-RU" sz="12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051887"/>
              </p:ext>
            </p:extLst>
          </p:nvPr>
        </p:nvGraphicFramePr>
        <p:xfrm>
          <a:off x="147861" y="10307"/>
          <a:ext cx="8021782" cy="6331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171">
                  <a:extLst>
                    <a:ext uri="{9D8B030D-6E8A-4147-A177-3AD203B41FA5}">
                      <a16:colId xmlns:a16="http://schemas.microsoft.com/office/drawing/2014/main" xmlns="" val="3222279419"/>
                    </a:ext>
                  </a:extLst>
                </a:gridCol>
                <a:gridCol w="413493">
                  <a:extLst>
                    <a:ext uri="{9D8B030D-6E8A-4147-A177-3AD203B41FA5}">
                      <a16:colId xmlns:a16="http://schemas.microsoft.com/office/drawing/2014/main" xmlns="" val="1756948340"/>
                    </a:ext>
                  </a:extLst>
                </a:gridCol>
                <a:gridCol w="1057656">
                  <a:extLst>
                    <a:ext uri="{9D8B030D-6E8A-4147-A177-3AD203B41FA5}">
                      <a16:colId xmlns:a16="http://schemas.microsoft.com/office/drawing/2014/main" xmlns="" val="4210038827"/>
                    </a:ext>
                  </a:extLst>
                </a:gridCol>
                <a:gridCol w="6201462">
                  <a:extLst>
                    <a:ext uri="{9D8B030D-6E8A-4147-A177-3AD203B41FA5}">
                      <a16:colId xmlns:a16="http://schemas.microsoft.com/office/drawing/2014/main" xmlns="" val="290559760"/>
                    </a:ext>
                  </a:extLst>
                </a:gridCol>
              </a:tblGrid>
              <a:tr h="280638">
                <a:tc gridSpan="4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Перечень сельских населенных пунктов (в МО)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27865323"/>
                  </a:ext>
                </a:extLst>
              </a:tr>
              <a:tr h="357320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1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Александровск-Сахалинский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Виахту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Трамбаус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Хоэ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Танги,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Мангидай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Мгачи, Арково-Берег, Чеховское,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Арково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Корсаковка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Михайловка, Дуэ, Владимировка.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3962750"/>
                  </a:ext>
                </a:extLst>
              </a:tr>
              <a:tr h="357320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2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u="none" dirty="0" err="1" smtClean="0">
                          <a:solidFill>
                            <a:schemeClr val="tx1"/>
                          </a:solidFill>
                          <a:effectLst/>
                        </a:rPr>
                        <a:t>Анивский</a:t>
                      </a:r>
                      <a:endParaRPr lang="ru-RU" sz="7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Воскресенское, Благовещенское,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Песчанское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Петропавловское, Рыбацкое, Огоньки, Высокое,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Таранай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Зеленодольск,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Кириллово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Малиновка, Троицкое,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Мицулевка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Новотроицкое, Успенское.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2412465"/>
                  </a:ext>
                </a:extLst>
              </a:tr>
              <a:tr h="307826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3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Долинский</a:t>
                      </a:r>
                      <a:endParaRPr lang="ru-RU" sz="7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Быков, Взморье, Арсентьевка, Фирсово, Покровка, Октябрьское, Ручьи, Сосновка, Советское, Сокол, Стародубское,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Углезаводск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22981029"/>
                  </a:ext>
                </a:extLst>
              </a:tr>
              <a:tr h="357320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4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Корсаковский</a:t>
                      </a:r>
                      <a:endParaRPr lang="ru-RU" sz="70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Новиково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Озерское, Береговое, Муравьево, Пихтовое,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Утесное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Охотское, Лесное,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Соловьевка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Вторая Падь, Дачное, Первая Падь, Третья Падь, Чапаево, Новое, Раздольное, Тамбовское.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5001337"/>
                  </a:ext>
                </a:extLst>
              </a:tr>
              <a:tr h="357320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5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Курильский</a:t>
                      </a:r>
                      <a:endParaRPr lang="ru-RU" sz="70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Китовое, Рыбаки, Буревестник, Горное, Горячие Ключи,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Рейдово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1515482"/>
                  </a:ext>
                </a:extLst>
              </a:tr>
              <a:tr h="357320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6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Макаровский</a:t>
                      </a:r>
                      <a:endParaRPr lang="ru-RU" sz="70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Горное,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Гребенское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Поречье, Туманово, Восточное, Пугачево, Тихое, Цапко, Заозерное, Новое.</a:t>
                      </a:r>
                      <a:endParaRPr lang="ru-RU" sz="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7779124"/>
                  </a:ext>
                </a:extLst>
              </a:tr>
              <a:tr h="357320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7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Невельский</a:t>
                      </a:r>
                      <a:endParaRPr lang="ru-RU" sz="7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Колхозное, Амурское,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Лопатино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Селезнево,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Ясноморское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Придорожное, Раздольное, Горнозаводск, Ватутино, Шебунино.</a:t>
                      </a:r>
                      <a:endParaRPr lang="ru-RU" sz="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93110856"/>
                  </a:ext>
                </a:extLst>
              </a:tr>
              <a:tr h="357320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8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Ногликский</a:t>
                      </a:r>
                      <a:endParaRPr lang="ru-RU" sz="70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Комрво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Вал,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Даги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Чайво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Морской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Пильтун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Эвай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Ныш, Ныш-2,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Катангли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Венское, Горячие Ключи.</a:t>
                      </a:r>
                      <a:endParaRPr lang="ru-RU" sz="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7788429"/>
                  </a:ext>
                </a:extLst>
              </a:tr>
              <a:tr h="357320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9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Охинский</a:t>
                      </a:r>
                      <a:endParaRPr lang="ru-RU" sz="70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Восточное,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Колендо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Тунгор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Эхаби,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Москальво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Некрасовка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Рыбновск, Рыбное, Сабо, Пильтун-2.</a:t>
                      </a:r>
                    </a:p>
                    <a:p>
                      <a:pPr marL="0" algn="l" defTabSz="457200" rtl="0" eaLnBrk="1" latinLnBrk="0" hangingPunct="1"/>
                      <a:endParaRPr lang="ru-RU" sz="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1778464"/>
                  </a:ext>
                </a:extLst>
              </a:tr>
              <a:tr h="357320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10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/>
                        <a:t>Северо-Курильский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Село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Байково</a:t>
                      </a:r>
                      <a:endParaRPr lang="ru-RU" sz="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6880894"/>
                  </a:ext>
                </a:extLst>
              </a:tr>
              <a:tr h="357320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11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err="1" smtClean="0"/>
                        <a:t>Смирныховский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Ельники, Орлово,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Буюклы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Кошевое, Раздольное,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Онор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Онор-2, Первомайск,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Пильво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Победино, Рыбоводное, Рощино, Южная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Хандаса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5166807"/>
                  </a:ext>
                </a:extLst>
              </a:tr>
              <a:tr h="357320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12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err="1" smtClean="0"/>
                        <a:t>Томаринский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Заречное,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Ильинское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Красногорск,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Лопатино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Северное,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Неводское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Новоселово, Урожайное, Айнское, Парусное, Белинское, Пензенское, Черемшанка.</a:t>
                      </a:r>
                      <a:endParaRPr lang="ru-RU" sz="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024766"/>
                  </a:ext>
                </a:extLst>
              </a:tr>
              <a:tr h="316908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13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err="1" smtClean="0"/>
                        <a:t>Тымовский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Адо-Тымово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Горки,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Арги-Паги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Ульва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Воскресеновка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Ключи,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Усково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Восход, Верхний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Армудан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Ново-Тымовское, Подгорное, Кировское, Зональное, Красная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Тымь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Белое, Молодежное, Березовая Поляна, Славы, Чир-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Унвд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Иркир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Ясное,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Белоречье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Палево,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Лонгари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8199105"/>
                  </a:ext>
                </a:extLst>
              </a:tr>
              <a:tr h="357320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14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err="1" smtClean="0"/>
                        <a:t>Углегорский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Приозерное, Медвежье, Краснополье,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Прудное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Никольское, Ольховка, Поречье, Ольшанка, Орлово,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Лесогорское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Тельновское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Надеждино, Ударное,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Бошняково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Белые Ключи.</a:t>
                      </a:r>
                      <a:endParaRPr lang="ru-RU" sz="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7099447"/>
                  </a:ext>
                </a:extLst>
              </a:tr>
              <a:tr h="424076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15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700" dirty="0" smtClean="0"/>
                    </a:p>
                    <a:p>
                      <a:pPr algn="ctr"/>
                      <a:r>
                        <a:rPr lang="ru-RU" sz="700" dirty="0" smtClean="0"/>
                        <a:t>Холмский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Приозерное, Медвежье, Краснополье,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Прудное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Никольское, Ольховка, Поречье, Ольшанка, О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Байково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Зырянское, Калинино, Красноярское, Люблино, Правда, Прибой, Серные Источники, Совхозное, Чехов, Яблочное, Костромское, Пионеры, Павино, Новосибирское,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Чапланово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Бамбучек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Камышево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Ожидаево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Пожарское,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Пятиречье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Чистоводное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Николайчук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2123293"/>
                  </a:ext>
                </a:extLst>
              </a:tr>
              <a:tr h="357320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16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Южно-Курильский</a:t>
                      </a:r>
                      <a:endParaRPr lang="ru-RU" sz="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Менделеево, Отрада, Маяк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Ловцова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Буровая Рудный, Застава Докучаева,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Головнино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Дубовое,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Крабозаводское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7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Малокурильское</a:t>
                      </a:r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8367667"/>
                  </a:ext>
                </a:extLst>
              </a:tr>
              <a:tr h="357320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17</a:t>
                      </a:r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Поронайский</a:t>
                      </a:r>
                      <a:endParaRPr lang="ru-RU" sz="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7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Восток, Гастелло, Леонидово, Лермонтовка, Тихменево, Забайкалец, Майское, Малиновка, Матросово, Трудовое, Соболиное.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9339869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14" y="291348"/>
            <a:ext cx="322415" cy="3496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66" y="697313"/>
            <a:ext cx="322415" cy="3143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14" y="1039308"/>
            <a:ext cx="310515" cy="3591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14" y="1412079"/>
            <a:ext cx="335774" cy="3658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83" y="1771824"/>
            <a:ext cx="322415" cy="3531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208" y="2094041"/>
            <a:ext cx="363626" cy="3556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450">
            <a:off x="507912" y="2481669"/>
            <a:ext cx="363120" cy="3070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800" y="2826968"/>
            <a:ext cx="343766" cy="37294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715" y="3199909"/>
            <a:ext cx="376950" cy="3521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925" y="3542087"/>
            <a:ext cx="332192" cy="38960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511" y="3877489"/>
            <a:ext cx="356251" cy="38829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459" y="4230934"/>
            <a:ext cx="331461" cy="41513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8607" y="4617138"/>
            <a:ext cx="339164" cy="3626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612" y="4938250"/>
            <a:ext cx="323874" cy="39151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2261" y="5307425"/>
            <a:ext cx="274237" cy="38110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6822" y="5669940"/>
            <a:ext cx="335453" cy="33641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6889" y="5985118"/>
            <a:ext cx="332509" cy="357117"/>
          </a:xfrm>
          <a:prstGeom prst="rect">
            <a:avLst/>
          </a:prstGeom>
        </p:spPr>
      </p:pic>
      <p:pic>
        <p:nvPicPr>
          <p:cNvPr id="1026" name="Picture 2" descr="Aleksandrovs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oat of Arms of Anivsky (Sakhalin oblast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at of Arms of Dolinsky rayon (Sakhalin oblast)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oat of Arms of Korsakov (Sakhalin oblast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at of Arms of Kurilsk (Sakhalin oblast)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oat of Arms of Makarov (Sakhalinskaya oblast) 2013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at of Arms of Nevelsk (Sakhalin oblast)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oat of Arms of Nogliksky rayon (Sakhalin oblast)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at of arms of Ohinsky District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at of Arms of Poronaysk (Sakhalinskaya oblast).gif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at of Arms of Severo-Kurilsk rayon (Sakhalin oblast)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oat of Arms of Smirnykhovsky rayon (Sakhalin oblast)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at of Arms of Tomarinsky rayon (Sakhalin oblast)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oat of Arms of Tymovsky rayon (Sakhalin oblast)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oat of Arms of Uglegorski (Sakhalin oblast).gif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oat of Arms of Kholmsk (Sakhalin oblast) coat fof arms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oat of Arms of Yuzhnokurilsky rayon (Sakhalin oblast)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62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1564</TotalTime>
  <Words>1024</Words>
  <Application>Microsoft Office PowerPoint</Application>
  <PresentationFormat>Произвольный</PresentationFormat>
  <Paragraphs>125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Грань</vt:lpstr>
      <vt:lpstr>Презентация PowerPoint</vt:lpstr>
      <vt:lpstr>Презентация PowerPoint</vt:lpstr>
      <vt:lpstr>Презентация PowerPoint</vt:lpstr>
      <vt:lpstr>Залоговое обеспечение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 Мун</dc:creator>
  <cp:lastModifiedBy>panina</cp:lastModifiedBy>
  <cp:revision>143</cp:revision>
  <cp:lastPrinted>2020-03-31T23:50:31Z</cp:lastPrinted>
  <dcterms:created xsi:type="dcterms:W3CDTF">2020-03-12T05:37:45Z</dcterms:created>
  <dcterms:modified xsi:type="dcterms:W3CDTF">2020-08-20T01:54:06Z</dcterms:modified>
</cp:coreProperties>
</file>