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F413B-5F2C-4B4F-BBD8-1AC62D3E14BE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EC32B-988A-43DE-859C-E5DEABB12B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92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01153-B74B-47F0-8450-38D0E0AF84AC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9B38D-2995-4F8F-BC4B-7B4638CB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157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01153-B74B-47F0-8450-38D0E0AF84AC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9B38D-2995-4F8F-BC4B-7B4638CB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654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01153-B74B-47F0-8450-38D0E0AF84AC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9B38D-2995-4F8F-BC4B-7B4638CB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641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01153-B74B-47F0-8450-38D0E0AF84AC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9B38D-2995-4F8F-BC4B-7B4638CB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93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01153-B74B-47F0-8450-38D0E0AF84AC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9B38D-2995-4F8F-BC4B-7B4638CB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258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01153-B74B-47F0-8450-38D0E0AF84AC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9B38D-2995-4F8F-BC4B-7B4638CB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86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01153-B74B-47F0-8450-38D0E0AF84AC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9B38D-2995-4F8F-BC4B-7B4638CB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114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01153-B74B-47F0-8450-38D0E0AF84AC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9B38D-2995-4F8F-BC4B-7B4638CB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01153-B74B-47F0-8450-38D0E0AF84AC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9B38D-2995-4F8F-BC4B-7B4638CB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77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01153-B74B-47F0-8450-38D0E0AF84AC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9B38D-2995-4F8F-BC4B-7B4638CB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621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01153-B74B-47F0-8450-38D0E0AF84AC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9B38D-2995-4F8F-BC4B-7B4638CB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15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01153-B74B-47F0-8450-38D0E0AF84AC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9B38D-2995-4F8F-BC4B-7B4638CB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74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3490"/>
            <a:ext cx="6064843" cy="3041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5304" y="2083953"/>
            <a:ext cx="139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400147" y="2083953"/>
            <a:ext cx="219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изменений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t="298" r="3272" b="-298"/>
          <a:stretch/>
        </p:blipFill>
        <p:spPr>
          <a:xfrm>
            <a:off x="6387861" y="2453285"/>
            <a:ext cx="5804139" cy="3042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720" y="233265"/>
            <a:ext cx="1036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Изменения вносятся на основании предложения </a:t>
            </a:r>
            <a:r>
              <a:rPr lang="ru-RU" dirty="0" err="1" smtClean="0"/>
              <a:t>Мазура</a:t>
            </a:r>
            <a:r>
              <a:rPr lang="ru-RU" dirty="0" smtClean="0"/>
              <a:t> Сергея Андреевича </a:t>
            </a:r>
            <a:r>
              <a:rPr lang="ru-RU" dirty="0"/>
              <a:t>в целях увеличения своего земельного участка </a:t>
            </a:r>
            <a:r>
              <a:rPr lang="ru-RU" dirty="0" smtClean="0"/>
              <a:t>для строительства индивидуального жилого дома.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905004" y="2721441"/>
            <a:ext cx="27049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границ территориальной зоны Ж-1 – зоны застройки индивидуальными жилыми домами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8257485" y="3367772"/>
            <a:ext cx="1312028" cy="4890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57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2"/>
          <a:stretch/>
        </p:blipFill>
        <p:spPr>
          <a:xfrm>
            <a:off x="6421104" y="1690688"/>
            <a:ext cx="5612206" cy="3868283"/>
          </a:xfrm>
        </p:spPr>
      </p:pic>
      <p:sp>
        <p:nvSpPr>
          <p:cNvPr id="6" name="TextBox 5"/>
          <p:cNvSpPr txBox="1"/>
          <p:nvPr/>
        </p:nvSpPr>
        <p:spPr>
          <a:xfrm>
            <a:off x="2987644" y="1321356"/>
            <a:ext cx="139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137556" y="1321356"/>
            <a:ext cx="219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изменений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1023" t="25911" r="7286" b="19341"/>
          <a:stretch/>
        </p:blipFill>
        <p:spPr>
          <a:xfrm>
            <a:off x="130629" y="1690688"/>
            <a:ext cx="6290475" cy="389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-436"/>
          <a:stretch/>
        </p:blipFill>
        <p:spPr>
          <a:xfrm>
            <a:off x="6284685" y="1825625"/>
            <a:ext cx="5583094" cy="4013652"/>
          </a:xfrm>
        </p:spPr>
      </p:pic>
      <p:sp>
        <p:nvSpPr>
          <p:cNvPr id="4" name="TextBox 3"/>
          <p:cNvSpPr txBox="1"/>
          <p:nvPr/>
        </p:nvSpPr>
        <p:spPr>
          <a:xfrm>
            <a:off x="2987644" y="1321356"/>
            <a:ext cx="139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137556" y="1321356"/>
            <a:ext cx="219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изменений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034" t="6227"/>
          <a:stretch/>
        </p:blipFill>
        <p:spPr>
          <a:xfrm>
            <a:off x="522514" y="1846809"/>
            <a:ext cx="5573485" cy="39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4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1919" y="2308891"/>
            <a:ext cx="139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070881" y="2376360"/>
            <a:ext cx="219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изменений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1189" t="21485" r="17934" b="16390"/>
          <a:stretch/>
        </p:blipFill>
        <p:spPr>
          <a:xfrm>
            <a:off x="152399" y="2710712"/>
            <a:ext cx="5486401" cy="41295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1189" t="21485" r="10272" b="16390"/>
          <a:stretch/>
        </p:blipFill>
        <p:spPr>
          <a:xfrm>
            <a:off x="5726984" y="2728452"/>
            <a:ext cx="6312617" cy="4129548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0337" r="30460" b="27563"/>
          <a:stretch/>
        </p:blipFill>
        <p:spPr>
          <a:xfrm>
            <a:off x="7043738" y="4532368"/>
            <a:ext cx="595312" cy="471487"/>
          </a:xfrm>
        </p:spPr>
      </p:pic>
      <p:sp>
        <p:nvSpPr>
          <p:cNvPr id="9" name="TextBox 8"/>
          <p:cNvSpPr txBox="1"/>
          <p:nvPr/>
        </p:nvSpPr>
        <p:spPr>
          <a:xfrm>
            <a:off x="-9147" y="0"/>
            <a:ext cx="1188720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cs typeface="Times New Roman" panose="02020603050405020304" pitchFamily="18" charset="0"/>
              </a:rPr>
              <a:t>Изменения вносятся на основании </a:t>
            </a:r>
            <a:r>
              <a:rPr lang="ru-RU" sz="1600" dirty="0" smtClean="0">
                <a:cs typeface="Times New Roman" panose="02020603050405020304" pitchFamily="18" charset="0"/>
              </a:rPr>
              <a:t>письма Правительства Сахалинской области от 05.12.2022 № </a:t>
            </a:r>
            <a:r>
              <a:rPr lang="ru-RU" sz="1600" dirty="0"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cs typeface="Times New Roman" panose="02020603050405020304" pitchFamily="18" charset="0"/>
              </a:rPr>
              <a:t>1.8-Вн-893/22</a:t>
            </a:r>
            <a:r>
              <a:rPr lang="ru-RU" sz="1600" dirty="0"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cs typeface="Times New Roman" panose="02020603050405020304" pitchFamily="18" charset="0"/>
              </a:rPr>
              <a:t>В </a:t>
            </a:r>
            <a:r>
              <a:rPr lang="ru-RU" sz="1600" dirty="0">
                <a:cs typeface="Times New Roman" panose="02020603050405020304" pitchFamily="18" charset="0"/>
              </a:rPr>
              <a:t>рамках вовлечения в </a:t>
            </a:r>
            <a:r>
              <a:rPr lang="ru-RU" sz="1600" dirty="0" smtClean="0">
                <a:cs typeface="Times New Roman" panose="02020603050405020304" pitchFamily="18" charset="0"/>
              </a:rPr>
              <a:t>хозяйственный оборот </a:t>
            </a:r>
            <a:r>
              <a:rPr lang="ru-RU" sz="1600" dirty="0">
                <a:cs typeface="Times New Roman" panose="02020603050405020304" pitchFamily="18" charset="0"/>
              </a:rPr>
              <a:t>объектов областной собственности, свободных от прав третьих </a:t>
            </a:r>
            <a:r>
              <a:rPr lang="ru-RU" sz="1600" dirty="0" smtClean="0">
                <a:cs typeface="Times New Roman" panose="02020603050405020304" pitchFamily="18" charset="0"/>
              </a:rPr>
              <a:t>лиц, министерством </a:t>
            </a:r>
            <a:r>
              <a:rPr lang="ru-RU" sz="1600" dirty="0">
                <a:cs typeface="Times New Roman" panose="02020603050405020304" pitchFamily="18" charset="0"/>
              </a:rPr>
              <a:t>имущественных и земельных отношений </a:t>
            </a:r>
            <a:r>
              <a:rPr lang="ru-RU" sz="1600" dirty="0" smtClean="0">
                <a:cs typeface="Times New Roman" panose="02020603050405020304" pitchFamily="18" charset="0"/>
              </a:rPr>
              <a:t>Сахалинской области проводится </a:t>
            </a:r>
            <a:r>
              <a:rPr lang="ru-RU" sz="1600" dirty="0">
                <a:cs typeface="Times New Roman" panose="02020603050405020304" pitchFamily="18" charset="0"/>
              </a:rPr>
              <a:t>работа по организации </a:t>
            </a:r>
            <a:r>
              <a:rPr lang="ru-RU" sz="1600" dirty="0" smtClean="0">
                <a:cs typeface="Times New Roman" panose="02020603050405020304" pitchFamily="18" charset="0"/>
              </a:rPr>
              <a:t>аукциона на </a:t>
            </a:r>
            <a:r>
              <a:rPr lang="ru-RU" sz="1600" dirty="0">
                <a:cs typeface="Times New Roman" panose="02020603050405020304" pitchFamily="18" charset="0"/>
              </a:rPr>
              <a:t>право заключения договора аренды нежилого здания по </a:t>
            </a:r>
            <a:r>
              <a:rPr lang="ru-RU" sz="1600" dirty="0" smtClean="0">
                <a:cs typeface="Times New Roman" panose="02020603050405020304" pitchFamily="18" charset="0"/>
              </a:rPr>
              <a:t>адресу: Сахалинская </a:t>
            </a:r>
            <a:r>
              <a:rPr lang="ru-RU" sz="1600" dirty="0">
                <a:cs typeface="Times New Roman" panose="02020603050405020304" pitchFamily="18" charset="0"/>
              </a:rPr>
              <a:t>область, р-н Ногликский, с. Вал, ул. Молодежная 12А, </a:t>
            </a:r>
            <a:r>
              <a:rPr lang="ru-RU" sz="1600" dirty="0" smtClean="0">
                <a:cs typeface="Times New Roman" panose="02020603050405020304" pitchFamily="18" charset="0"/>
              </a:rPr>
              <a:t>ранее используемого </a:t>
            </a:r>
            <a:r>
              <a:rPr lang="ru-RU" sz="1600" dirty="0">
                <a:cs typeface="Times New Roman" panose="02020603050405020304" pitchFamily="18" charset="0"/>
              </a:rPr>
              <a:t>под амбулаторию</a:t>
            </a:r>
            <a:r>
              <a:rPr lang="ru-RU" sz="1600" dirty="0" smtClean="0"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>
                <a:cs typeface="Times New Roman" panose="02020603050405020304" pitchFamily="18" charset="0"/>
              </a:rPr>
              <a:t>В настоящее время имеется информация о потребности </a:t>
            </a:r>
            <a:r>
              <a:rPr lang="ru-RU" sz="1600" dirty="0" smtClean="0">
                <a:cs typeface="Times New Roman" panose="02020603050405020304" pitchFamily="18" charset="0"/>
              </a:rPr>
              <a:t>субъектов малого </a:t>
            </a:r>
            <a:r>
              <a:rPr lang="ru-RU" sz="1600" dirty="0">
                <a:cs typeface="Times New Roman" panose="02020603050405020304" pitchFamily="18" charset="0"/>
              </a:rPr>
              <a:t>и среднего предпринимательства в рассматриваемом объекте, в </a:t>
            </a:r>
            <a:r>
              <a:rPr lang="ru-RU" sz="1600" dirty="0" smtClean="0">
                <a:cs typeface="Times New Roman" panose="02020603050405020304" pitchFamily="18" charset="0"/>
              </a:rPr>
              <a:t>связи с </a:t>
            </a:r>
            <a:r>
              <a:rPr lang="ru-RU" sz="1600" dirty="0">
                <a:cs typeface="Times New Roman" panose="02020603050405020304" pitchFamily="18" charset="0"/>
              </a:rPr>
              <a:t>чем принято решение о включении его в Перечень </a:t>
            </a:r>
            <a:r>
              <a:rPr lang="ru-RU" sz="1600" dirty="0" smtClean="0">
                <a:cs typeface="Times New Roman" panose="02020603050405020304" pitchFamily="18" charset="0"/>
              </a:rPr>
              <a:t>государственного имущества</a:t>
            </a:r>
            <a:r>
              <a:rPr lang="ru-RU" sz="1600" dirty="0">
                <a:cs typeface="Times New Roman" panose="02020603050405020304" pitchFamily="18" charset="0"/>
              </a:rPr>
              <a:t>, находящегося в собственности Сахалинской </a:t>
            </a:r>
            <a:r>
              <a:rPr lang="ru-RU" sz="1600" dirty="0" smtClean="0">
                <a:cs typeface="Times New Roman" panose="02020603050405020304" pitchFamily="18" charset="0"/>
              </a:rPr>
              <a:t>области, предназначенного </a:t>
            </a:r>
            <a:r>
              <a:rPr lang="ru-RU" sz="1600" dirty="0">
                <a:cs typeface="Times New Roman" panose="02020603050405020304" pitchFamily="18" charset="0"/>
              </a:rPr>
              <a:t>для предоставления субъектам малого и </a:t>
            </a:r>
            <a:r>
              <a:rPr lang="ru-RU" sz="1600" dirty="0" smtClean="0">
                <a:cs typeface="Times New Roman" panose="02020603050405020304" pitchFamily="18" charset="0"/>
              </a:rPr>
              <a:t>среднего предпринимательства</a:t>
            </a:r>
            <a:r>
              <a:rPr lang="ru-RU" sz="1600" dirty="0">
                <a:cs typeface="Times New Roman" panose="02020603050405020304" pitchFamily="18" charset="0"/>
              </a:rPr>
              <a:t>.</a:t>
            </a:r>
            <a:r>
              <a:rPr lang="ru-RU" dirty="0"/>
              <a:t>	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559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r="26799"/>
          <a:stretch/>
        </p:blipFill>
        <p:spPr>
          <a:xfrm>
            <a:off x="0" y="1690688"/>
            <a:ext cx="6299200" cy="4351338"/>
          </a:xfrm>
        </p:spPr>
      </p:pic>
      <p:sp>
        <p:nvSpPr>
          <p:cNvPr id="4" name="TextBox 3"/>
          <p:cNvSpPr txBox="1"/>
          <p:nvPr/>
        </p:nvSpPr>
        <p:spPr>
          <a:xfrm>
            <a:off x="2968594" y="1136690"/>
            <a:ext cx="139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137556" y="1204159"/>
            <a:ext cx="219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изменений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1571" r="28958"/>
          <a:stretch/>
        </p:blipFill>
        <p:spPr>
          <a:xfrm>
            <a:off x="6497597" y="1690688"/>
            <a:ext cx="5694403" cy="43513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44798" y="2771775"/>
            <a:ext cx="27049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границ территориальной зоны Ж-1 – зоны застройки индивидуальными жилыми домами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10620374" y="3429000"/>
            <a:ext cx="396000" cy="6381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9774" y="305693"/>
            <a:ext cx="1036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Изменения вносятся на основании предложения Бирюкова Ивана Александровича в целях увеличения своего земельного участка </a:t>
            </a:r>
            <a:r>
              <a:rPr lang="ru-RU" dirty="0" smtClean="0"/>
              <a:t>для последующей организации проезда собственными силами.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90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6"/>
          <a:stretch/>
        </p:blipFill>
        <p:spPr>
          <a:xfrm>
            <a:off x="342899" y="1974179"/>
            <a:ext cx="5629275" cy="4400597"/>
          </a:xfrm>
        </p:spPr>
      </p:pic>
      <p:sp>
        <p:nvSpPr>
          <p:cNvPr id="4" name="TextBox 3"/>
          <p:cNvSpPr txBox="1"/>
          <p:nvPr/>
        </p:nvSpPr>
        <p:spPr>
          <a:xfrm>
            <a:off x="2940019" y="1546564"/>
            <a:ext cx="139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108981" y="1614033"/>
            <a:ext cx="219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изменений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6"/>
          <a:stretch/>
        </p:blipFill>
        <p:spPr>
          <a:xfrm>
            <a:off x="6269416" y="1974180"/>
            <a:ext cx="5598734" cy="44005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9774" y="305693"/>
            <a:ext cx="11748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Изменения вносятся на основании предложения </a:t>
            </a:r>
            <a:r>
              <a:rPr lang="ru-RU" dirty="0" err="1" smtClean="0"/>
              <a:t>Алепова</a:t>
            </a:r>
            <a:r>
              <a:rPr lang="ru-RU" dirty="0" smtClean="0"/>
              <a:t> Дениса Валерьевича в </a:t>
            </a:r>
            <a:r>
              <a:rPr lang="ru-RU" dirty="0"/>
              <a:t>целях увеличения своего земельного </a:t>
            </a:r>
            <a:r>
              <a:rPr lang="ru-RU" dirty="0" smtClean="0"/>
              <a:t>участка.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068783" y="2178233"/>
            <a:ext cx="27049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границ территориальной зоны Ж-1 – зоны застройки индивидуальными жилыми домами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9696450" y="2824564"/>
            <a:ext cx="724813" cy="8711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90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5896"/>
            <a:ext cx="6010275" cy="4608518"/>
          </a:xfrm>
        </p:spPr>
      </p:pic>
      <p:sp>
        <p:nvSpPr>
          <p:cNvPr id="4" name="TextBox 3"/>
          <p:cNvSpPr txBox="1"/>
          <p:nvPr/>
        </p:nvSpPr>
        <p:spPr>
          <a:xfrm>
            <a:off x="2940019" y="1546564"/>
            <a:ext cx="139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108981" y="1614033"/>
            <a:ext cx="219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изменений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92" y="1915896"/>
            <a:ext cx="6007208" cy="46061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0083"/>
            <a:ext cx="11748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Изменения вносятся на основании предложения </a:t>
            </a:r>
            <a:r>
              <a:rPr lang="ru-RU" dirty="0" smtClean="0"/>
              <a:t>Зубковой Тамары Федоровны (по доверенности) в </a:t>
            </a:r>
            <a:r>
              <a:rPr lang="ru-RU" dirty="0"/>
              <a:t>целях </a:t>
            </a:r>
            <a:r>
              <a:rPr lang="ru-RU" dirty="0" smtClean="0"/>
              <a:t>объединения с </a:t>
            </a:r>
            <a:r>
              <a:rPr lang="ru-RU" dirty="0"/>
              <a:t>земельным участком </a:t>
            </a:r>
            <a:r>
              <a:rPr lang="ru-RU" dirty="0" smtClean="0"/>
              <a:t>65:22:0000005:139 для осуществления туристической деятельности.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043416" y="1966266"/>
            <a:ext cx="27049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границ территориальной зоны Р-3 – зоны объектов отдыха и туризма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8972550" y="2631393"/>
            <a:ext cx="1328880" cy="3087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96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9" y="2128727"/>
            <a:ext cx="5822643" cy="3608305"/>
          </a:xfrm>
        </p:spPr>
      </p:pic>
      <p:sp>
        <p:nvSpPr>
          <p:cNvPr id="4" name="TextBox 3"/>
          <p:cNvSpPr txBox="1"/>
          <p:nvPr/>
        </p:nvSpPr>
        <p:spPr>
          <a:xfrm>
            <a:off x="2940019" y="1546564"/>
            <a:ext cx="139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108981" y="1614033"/>
            <a:ext cx="219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изменений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19167"/>
            <a:ext cx="5838070" cy="36178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72808" y="2585942"/>
            <a:ext cx="27049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границ территориальной зоны Ж-1 –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застройки индивидуальными жилыми домами</a:t>
            </a:r>
          </a:p>
        </p:txBody>
      </p:sp>
      <p:cxnSp>
        <p:nvCxnSpPr>
          <p:cNvPr id="9" name="Прямая со стрелкой 8"/>
          <p:cNvCxnSpPr>
            <a:stCxn id="8" idx="2"/>
          </p:cNvCxnSpPr>
          <p:nvPr/>
        </p:nvCxnSpPr>
        <p:spPr>
          <a:xfrm flipH="1">
            <a:off x="8772808" y="3232273"/>
            <a:ext cx="1352480" cy="9051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20083"/>
            <a:ext cx="11748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Изменения вносятся на основании предложения </a:t>
            </a:r>
            <a:r>
              <a:rPr lang="ru-RU" dirty="0" smtClean="0"/>
              <a:t>Мальцева Альберта Андреевича в целях оформления земельного участка для строительства индивидуального жилого дома.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846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53"/>
          <a:stretch/>
        </p:blipFill>
        <p:spPr>
          <a:xfrm>
            <a:off x="119781" y="1915896"/>
            <a:ext cx="5946041" cy="4351338"/>
          </a:xfrm>
        </p:spPr>
      </p:pic>
      <p:sp>
        <p:nvSpPr>
          <p:cNvPr id="4" name="TextBox 3"/>
          <p:cNvSpPr txBox="1"/>
          <p:nvPr/>
        </p:nvSpPr>
        <p:spPr>
          <a:xfrm>
            <a:off x="0" y="20083"/>
            <a:ext cx="11748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Изменения вносятся на основании предложения </a:t>
            </a:r>
            <a:r>
              <a:rPr lang="ru-RU" dirty="0" err="1" smtClean="0"/>
              <a:t>Ивлиевой</a:t>
            </a:r>
            <a:r>
              <a:rPr lang="ru-RU" dirty="0" smtClean="0"/>
              <a:t> Дарьи </a:t>
            </a:r>
            <a:r>
              <a:rPr lang="ru-RU" dirty="0" smtClean="0"/>
              <a:t>Владимировны в целях увеличения собственного земельного участка с кадастровым номером 65:22:0000011:1194 для последующего размещения на нем гаража.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40019" y="1546564"/>
            <a:ext cx="139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108981" y="1614033"/>
            <a:ext cx="219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изменений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17"/>
          <a:stretch/>
        </p:blipFill>
        <p:spPr>
          <a:xfrm>
            <a:off x="6182810" y="1915896"/>
            <a:ext cx="5641016" cy="43449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43416" y="2638307"/>
            <a:ext cx="27049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границ территориальной зоны Ж-1 –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застройки индивидуальными жилыми домами</a:t>
            </a:r>
          </a:p>
        </p:txBody>
      </p:sp>
      <p:cxnSp>
        <p:nvCxnSpPr>
          <p:cNvPr id="10" name="Прямая со стрелкой 9"/>
          <p:cNvCxnSpPr>
            <a:stCxn id="9" idx="2"/>
          </p:cNvCxnSpPr>
          <p:nvPr/>
        </p:nvCxnSpPr>
        <p:spPr>
          <a:xfrm flipH="1">
            <a:off x="9750582" y="3284638"/>
            <a:ext cx="645314" cy="12964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22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333</Words>
  <Application>Microsoft Office PowerPoint</Application>
  <PresentationFormat>Широкоэкранный</PresentationFormat>
  <Paragraphs>32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Кульков</dc:creator>
  <cp:lastModifiedBy>Кульков</cp:lastModifiedBy>
  <cp:revision>20</cp:revision>
  <dcterms:created xsi:type="dcterms:W3CDTF">2025-08-25T03:08:24Z</dcterms:created>
  <dcterms:modified xsi:type="dcterms:W3CDTF">2025-12-15T05:09:13Z</dcterms:modified>
</cp:coreProperties>
</file>